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9906000" cy="6858000" type="A4"/>
  <p:notesSz cx="6858000" cy="9710738"/>
  <p:defaultTextStyle>
    <a:defPPr>
      <a:defRPr lang="fi-FI"/>
    </a:defPPr>
    <a:lvl1pPr algn="l" rtl="0" eaLnBrk="0" fontAlgn="base" hangingPunct="0">
      <a:spcBef>
        <a:spcPct val="50000"/>
      </a:spcBef>
      <a:spcAft>
        <a:spcPct val="0"/>
      </a:spcAft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800" b="1" kern="1200">
        <a:solidFill>
          <a:srgbClr val="990000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9900"/>
    <a:srgbClr val="0033CC"/>
    <a:srgbClr val="FF66FF"/>
    <a:srgbClr val="006600"/>
    <a:srgbClr val="CCFFFF"/>
    <a:srgbClr val="FF99FF"/>
    <a:srgbClr val="FF00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6" y="-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5" d="100"/>
          <a:sy n="35" d="100"/>
        </p:scale>
        <p:origin x="-1614" y="-84"/>
      </p:cViewPr>
      <p:guideLst>
        <p:guide orient="horz" pos="305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28987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1850" y="754063"/>
            <a:ext cx="5232400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800" y="4603750"/>
            <a:ext cx="5016500" cy="437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07500"/>
            <a:ext cx="297815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9207500"/>
            <a:ext cx="28987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14E8BE-3D32-47B5-BE40-34A9E61A5A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674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fld id="{6DEF605C-60FF-450A-A4EE-A56BB50CF7FC}" type="slidenum">
              <a:rPr lang="fi-FI" sz="1200" b="0" smtClean="0">
                <a:solidFill>
                  <a:schemeClr val="tx1"/>
                </a:solidFill>
              </a:rPr>
              <a:pPr/>
              <a:t>2</a:t>
            </a:fld>
            <a:endParaRPr lang="fi-FI" sz="1200" b="0" smtClean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i-FI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FCEA4-9A7A-45E1-AB6D-C5F0D1F4D3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800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D46AA-A52C-449F-AB6F-A24EFE33C1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013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D0DD-7F50-4BAA-8FCF-932063DB8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196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77734-30A9-4391-A8E0-EB74BFE96E8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79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1380A-A078-467B-8C10-0ABEE105618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234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B4153-C34E-487B-834C-D20ABCD6C8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10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8BD0F-582B-482F-BBFC-F48B1498253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373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F49E-F73E-4768-9A70-A4ED11BDF9F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66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B7057-0673-4C57-95B7-1944BCBDF8A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467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A777-FCEC-47A7-9461-E19553C15A0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5267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B482-AE46-4CCC-96FA-C535E6C2EBC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72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17" tIns="46208" rIns="92417" bIns="462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17" tIns="46208" rIns="92417" bIns="46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17" tIns="46208" rIns="92417" bIns="46208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17" tIns="46208" rIns="92417" bIns="46208" numCol="1" anchor="t" anchorCtr="0" compatLnSpc="1">
            <a:prstTxWarp prst="textNoShape">
              <a:avLst/>
            </a:prstTxWarp>
          </a:bodyPr>
          <a:lstStyle>
            <a:lvl1pPr algn="ctr" defTabSz="923925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17" tIns="46208" rIns="92417" bIns="46208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0C86F1-ED31-4D1B-8890-A0A06A365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defTabSz="9239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7663" indent="-347663" algn="l" defTabSz="923925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50888" indent="-288925" algn="l" defTabSz="923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55700" indent="-231775" algn="l" defTabSz="92392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17663" indent="-231775" algn="l" defTabSz="9239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79625" indent="-231775" algn="l" defTabSz="923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36825" indent="-231775" algn="l" defTabSz="923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94025" indent="-231775" algn="l" defTabSz="923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51225" indent="-231775" algn="l" defTabSz="923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08425" indent="-231775" algn="l" defTabSz="923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743200" y="26816"/>
            <a:ext cx="3960000" cy="288000"/>
          </a:xfrm>
          <a:prstGeom prst="rect">
            <a:avLst/>
          </a:prstGeom>
          <a:solidFill>
            <a:srgbClr val="92D050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>
                <a:solidFill>
                  <a:schemeClr val="bg1"/>
                </a:solidFill>
              </a:rPr>
              <a:t>AVAUS  1 </a:t>
            </a:r>
            <a:r>
              <a:rPr lang="fi-FI" sz="1200" dirty="0" smtClean="0">
                <a:solidFill>
                  <a:schemeClr val="bg1"/>
                </a:solidFill>
              </a:rPr>
              <a:t>ALAVÄRIÄ</a:t>
            </a:r>
            <a:r>
              <a:rPr lang="fi-FI" sz="1200" dirty="0">
                <a:solidFill>
                  <a:schemeClr val="bg1"/>
                </a:solidFill>
              </a:rPr>
              <a:t>: 12 - 21 p, vähintään </a:t>
            </a:r>
            <a:r>
              <a:rPr lang="fi-FI" sz="1200" dirty="0" smtClean="0">
                <a:solidFill>
                  <a:schemeClr val="bg1"/>
                </a:solidFill>
              </a:rPr>
              <a:t>3 </a:t>
            </a:r>
            <a:r>
              <a:rPr lang="fi-FI" sz="1200" dirty="0">
                <a:solidFill>
                  <a:schemeClr val="bg1"/>
                </a:solidFill>
              </a:rPr>
              <a:t>kortin </a:t>
            </a:r>
            <a:r>
              <a:rPr lang="fi-FI" sz="1200" dirty="0" smtClean="0">
                <a:solidFill>
                  <a:schemeClr val="bg1"/>
                </a:solidFill>
              </a:rPr>
              <a:t>väri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179735" y="353601"/>
            <a:ext cx="2268000" cy="252000"/>
          </a:xfrm>
          <a:prstGeom prst="rect">
            <a:avLst/>
          </a:prstGeom>
          <a:solidFill>
            <a:srgbClr val="CCFFFF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 smtClean="0">
                <a:solidFill>
                  <a:srgbClr val="0033CC"/>
                </a:solidFill>
              </a:rPr>
              <a:t>VASTAUKSET AVAUKSEEN </a:t>
            </a:r>
            <a:r>
              <a:rPr lang="fi-FI" sz="1000" dirty="0">
                <a:solidFill>
                  <a:srgbClr val="008000"/>
                </a:solidFill>
                <a:latin typeface="Symbol" pitchFamily="18" charset="2"/>
              </a:rPr>
              <a:t>1</a:t>
            </a:r>
            <a:r>
              <a:rPr lang="fi-FI" sz="1000" dirty="0" smtClean="0">
                <a:solidFill>
                  <a:srgbClr val="008000"/>
                </a:solidFill>
                <a:latin typeface="Symbol" pitchFamily="18" charset="2"/>
              </a:rPr>
              <a:t>§</a:t>
            </a:r>
            <a:endParaRPr lang="fi-FI" sz="1200" dirty="0">
              <a:solidFill>
                <a:srgbClr val="0033CC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144958" y="353601"/>
            <a:ext cx="2268000" cy="252000"/>
          </a:xfrm>
          <a:prstGeom prst="rect">
            <a:avLst/>
          </a:prstGeom>
          <a:solidFill>
            <a:srgbClr val="CCFFFF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200" dirty="0">
                <a:solidFill>
                  <a:srgbClr val="00CC00"/>
                </a:solidFill>
              </a:rPr>
              <a:t> </a:t>
            </a:r>
            <a:r>
              <a:rPr lang="fi-FI" sz="1000" dirty="0">
                <a:solidFill>
                  <a:srgbClr val="0033CC"/>
                </a:solidFill>
              </a:rPr>
              <a:t>VASTAUKSET AVAUKSEEN </a:t>
            </a:r>
            <a:r>
              <a:rPr lang="fi-FI" sz="1000" dirty="0">
                <a:solidFill>
                  <a:srgbClr val="FF9900"/>
                </a:solidFill>
                <a:latin typeface="Symbol" pitchFamily="18" charset="2"/>
              </a:rPr>
              <a:t>1</a:t>
            </a:r>
            <a:r>
              <a:rPr lang="fi-FI" sz="1000" b="0" dirty="0">
                <a:solidFill>
                  <a:srgbClr val="FF9900"/>
                </a:solidFill>
                <a:latin typeface="Symbol" pitchFamily="18" charset="2"/>
              </a:rPr>
              <a:t>¨</a:t>
            </a:r>
            <a:endParaRPr lang="fi-FI" sz="1000" dirty="0">
              <a:solidFill>
                <a:srgbClr val="0033CC"/>
              </a:solidFill>
            </a:endParaRPr>
          </a:p>
        </p:txBody>
      </p:sp>
      <p:sp>
        <p:nvSpPr>
          <p:cNvPr id="2087" name="Line 47"/>
          <p:cNvSpPr>
            <a:spLocks noChangeShapeType="1"/>
          </p:cNvSpPr>
          <p:nvPr/>
        </p:nvSpPr>
        <p:spPr bwMode="auto">
          <a:xfrm>
            <a:off x="-1587" y="1700808"/>
            <a:ext cx="9906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088" name="Text Box 48"/>
          <p:cNvSpPr txBox="1">
            <a:spLocks noChangeArrowheads="1"/>
          </p:cNvSpPr>
          <p:nvPr/>
        </p:nvSpPr>
        <p:spPr bwMode="auto">
          <a:xfrm>
            <a:off x="2706300" y="1753991"/>
            <a:ext cx="3960000" cy="288000"/>
          </a:xfrm>
          <a:prstGeom prst="rect">
            <a:avLst/>
          </a:prstGeom>
          <a:solidFill>
            <a:srgbClr val="92D050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r>
              <a:rPr lang="fi-FI" sz="1200" dirty="0" smtClean="0">
                <a:solidFill>
                  <a:schemeClr val="bg1"/>
                </a:solidFill>
              </a:rPr>
              <a:t>AVAUS  </a:t>
            </a:r>
            <a:r>
              <a:rPr lang="fi-FI" sz="1200" dirty="0">
                <a:solidFill>
                  <a:schemeClr val="bg1"/>
                </a:solidFill>
              </a:rPr>
              <a:t>1 </a:t>
            </a:r>
            <a:r>
              <a:rPr lang="fi-FI" sz="1200" dirty="0" smtClean="0">
                <a:solidFill>
                  <a:schemeClr val="bg1"/>
                </a:solidFill>
              </a:rPr>
              <a:t>YLÄVÄRIÄ</a:t>
            </a:r>
            <a:r>
              <a:rPr lang="fi-FI" sz="1200" dirty="0">
                <a:solidFill>
                  <a:schemeClr val="bg1"/>
                </a:solidFill>
              </a:rPr>
              <a:t>: </a:t>
            </a:r>
            <a:r>
              <a:rPr lang="fi-FI" sz="1200" dirty="0" smtClean="0">
                <a:solidFill>
                  <a:schemeClr val="bg1"/>
                </a:solidFill>
              </a:rPr>
              <a:t>12 </a:t>
            </a:r>
            <a:r>
              <a:rPr lang="fi-FI" sz="1200" dirty="0">
                <a:solidFill>
                  <a:schemeClr val="bg1"/>
                </a:solidFill>
              </a:rPr>
              <a:t>- 21 p, vähintään </a:t>
            </a:r>
            <a:r>
              <a:rPr lang="fi-FI" sz="1200" dirty="0" smtClean="0">
                <a:solidFill>
                  <a:schemeClr val="bg1"/>
                </a:solidFill>
              </a:rPr>
              <a:t>5 </a:t>
            </a:r>
            <a:r>
              <a:rPr lang="fi-FI" sz="1200" dirty="0">
                <a:solidFill>
                  <a:schemeClr val="bg1"/>
                </a:solidFill>
              </a:rPr>
              <a:t>kortin väri</a:t>
            </a:r>
          </a:p>
        </p:txBody>
      </p:sp>
      <p:sp>
        <p:nvSpPr>
          <p:cNvPr id="2089" name="Text Box 50"/>
          <p:cNvSpPr txBox="1">
            <a:spLocks noChangeArrowheads="1"/>
          </p:cNvSpPr>
          <p:nvPr/>
        </p:nvSpPr>
        <p:spPr bwMode="auto">
          <a:xfrm>
            <a:off x="28574" y="2072924"/>
            <a:ext cx="2971800" cy="2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 smtClean="0">
                <a:solidFill>
                  <a:srgbClr val="0033CC"/>
                </a:solidFill>
              </a:rPr>
              <a:t>VASTAAJAN KOROTUS YLÄVÄRIIN: 3+ </a:t>
            </a:r>
            <a:r>
              <a:rPr lang="fi-FI" sz="1000" dirty="0">
                <a:solidFill>
                  <a:srgbClr val="0033CC"/>
                </a:solidFill>
              </a:rPr>
              <a:t>k tuki </a:t>
            </a:r>
          </a:p>
        </p:txBody>
      </p:sp>
      <p:sp>
        <p:nvSpPr>
          <p:cNvPr id="2090" name="Text Box 51"/>
          <p:cNvSpPr txBox="1">
            <a:spLocks noChangeArrowheads="1"/>
          </p:cNvSpPr>
          <p:nvPr/>
        </p:nvSpPr>
        <p:spPr bwMode="auto">
          <a:xfrm>
            <a:off x="3157245" y="2077257"/>
            <a:ext cx="2971800" cy="2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 smtClean="0">
                <a:solidFill>
                  <a:srgbClr val="0033CC"/>
                </a:solidFill>
              </a:rPr>
              <a:t>VASTAAJAN </a:t>
            </a:r>
            <a:r>
              <a:rPr lang="fi-FI" sz="1000" dirty="0">
                <a:solidFill>
                  <a:srgbClr val="0033CC"/>
                </a:solidFill>
              </a:rPr>
              <a:t>SANGITARJOUS</a:t>
            </a:r>
          </a:p>
        </p:txBody>
      </p:sp>
      <p:sp>
        <p:nvSpPr>
          <p:cNvPr id="2091" name="Text Box 52"/>
          <p:cNvSpPr txBox="1">
            <a:spLocks noChangeArrowheads="1"/>
          </p:cNvSpPr>
          <p:nvPr/>
        </p:nvSpPr>
        <p:spPr bwMode="auto">
          <a:xfrm>
            <a:off x="6503988" y="2073690"/>
            <a:ext cx="3276600" cy="2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>
                <a:solidFill>
                  <a:srgbClr val="0033CC"/>
                </a:solidFill>
              </a:rPr>
              <a:t>VASTAAJAN OMA VÄRI  - VAATIMUSTARJOUS</a:t>
            </a:r>
          </a:p>
        </p:txBody>
      </p:sp>
      <p:sp>
        <p:nvSpPr>
          <p:cNvPr id="2106" name="Line 71"/>
          <p:cNvSpPr>
            <a:spLocks noChangeShapeType="1"/>
          </p:cNvSpPr>
          <p:nvPr/>
        </p:nvSpPr>
        <p:spPr bwMode="auto">
          <a:xfrm>
            <a:off x="4648199" y="304800"/>
            <a:ext cx="1" cy="139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107" name="Line 72"/>
          <p:cNvSpPr>
            <a:spLocks noChangeShapeType="1"/>
          </p:cNvSpPr>
          <p:nvPr/>
        </p:nvSpPr>
        <p:spPr bwMode="auto">
          <a:xfrm>
            <a:off x="3048000" y="2070493"/>
            <a:ext cx="0" cy="2196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grpSp>
        <p:nvGrpSpPr>
          <p:cNvPr id="8" name="Ryhmä 7"/>
          <p:cNvGrpSpPr/>
          <p:nvPr/>
        </p:nvGrpSpPr>
        <p:grpSpPr>
          <a:xfrm>
            <a:off x="242286" y="2438400"/>
            <a:ext cx="2578314" cy="1717938"/>
            <a:chOff x="81564" y="2438400"/>
            <a:chExt cx="2578314" cy="1717938"/>
          </a:xfrm>
        </p:grpSpPr>
        <p:sp>
          <p:nvSpPr>
            <p:cNvPr id="2092" name="Rectangle 53"/>
            <p:cNvSpPr>
              <a:spLocks noChangeArrowheads="1"/>
            </p:cNvSpPr>
            <p:nvPr/>
          </p:nvSpPr>
          <p:spPr bwMode="auto">
            <a:xfrm>
              <a:off x="952500" y="2438400"/>
              <a:ext cx="609600" cy="29368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1"/>
              </a:solidFill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sz="1200" dirty="0" smtClean="0">
                  <a:solidFill>
                    <a:srgbClr val="FF0000"/>
                  </a:solidFill>
                </a:rPr>
                <a:t>1</a:t>
              </a:r>
              <a:r>
                <a:rPr lang="fi-FI" sz="1200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sz="1200" b="0" dirty="0">
                <a:solidFill>
                  <a:schemeClr val="tx2"/>
                </a:solidFill>
                <a:latin typeface="Symbol" pitchFamily="18" charset="2"/>
              </a:endParaRPr>
            </a:p>
          </p:txBody>
        </p:sp>
        <p:sp>
          <p:nvSpPr>
            <p:cNvPr id="2093" name="Rectangle 57"/>
            <p:cNvSpPr>
              <a:spLocks noChangeArrowheads="1"/>
            </p:cNvSpPr>
            <p:nvPr/>
          </p:nvSpPr>
          <p:spPr bwMode="auto">
            <a:xfrm>
              <a:off x="114300" y="2971800"/>
              <a:ext cx="609600" cy="328613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2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6 </a:t>
              </a:r>
              <a:r>
                <a:rPr lang="fi-FI" dirty="0" smtClean="0">
                  <a:solidFill>
                    <a:schemeClr val="tx1"/>
                  </a:solidFill>
                </a:rPr>
                <a:t>– 9 p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2094" name="Rectangle 58"/>
            <p:cNvSpPr>
              <a:spLocks noChangeArrowheads="1"/>
            </p:cNvSpPr>
            <p:nvPr/>
          </p:nvSpPr>
          <p:spPr bwMode="auto">
            <a:xfrm>
              <a:off x="952500" y="2971800"/>
              <a:ext cx="609600" cy="328613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 </a:t>
              </a:r>
              <a:r>
                <a:rPr lang="fi-FI" dirty="0" smtClean="0">
                  <a:solidFill>
                    <a:schemeClr val="tx1"/>
                  </a:solidFill>
                </a:rPr>
                <a:t>– 12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095" name="Rectangle 59"/>
            <p:cNvSpPr>
              <a:spLocks noChangeArrowheads="1"/>
            </p:cNvSpPr>
            <p:nvPr/>
          </p:nvSpPr>
          <p:spPr bwMode="auto">
            <a:xfrm>
              <a:off x="1790700" y="2971800"/>
              <a:ext cx="609600" cy="328613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4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13 </a:t>
              </a:r>
              <a:r>
                <a:rPr lang="fi-FI" dirty="0" smtClean="0">
                  <a:solidFill>
                    <a:schemeClr val="tx1"/>
                  </a:solidFill>
                </a:rPr>
                <a:t>– 16 p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cxnSp>
          <p:nvCxnSpPr>
            <p:cNvPr id="2096" name="AutoShape 60"/>
            <p:cNvCxnSpPr>
              <a:cxnSpLocks noChangeShapeType="1"/>
              <a:stCxn id="2092" idx="2"/>
              <a:endCxn id="2093" idx="0"/>
            </p:cNvCxnSpPr>
            <p:nvPr/>
          </p:nvCxnSpPr>
          <p:spPr bwMode="auto">
            <a:xfrm rot="5400000">
              <a:off x="727869" y="2432844"/>
              <a:ext cx="220662" cy="838200"/>
            </a:xfrm>
            <a:prstGeom prst="bentConnector3">
              <a:avLst>
                <a:gd name="adj1" fmla="val 49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7" name="AutoShape 62"/>
            <p:cNvCxnSpPr>
              <a:cxnSpLocks noChangeShapeType="1"/>
              <a:stCxn id="2092" idx="2"/>
              <a:endCxn id="2095" idx="0"/>
            </p:cNvCxnSpPr>
            <p:nvPr/>
          </p:nvCxnSpPr>
          <p:spPr bwMode="auto">
            <a:xfrm rot="16200000" flipH="1">
              <a:off x="1566069" y="2432844"/>
              <a:ext cx="220662" cy="838200"/>
            </a:xfrm>
            <a:prstGeom prst="bentConnector3">
              <a:avLst>
                <a:gd name="adj1" fmla="val 49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8" name="AutoShape 63"/>
            <p:cNvCxnSpPr>
              <a:cxnSpLocks noChangeShapeType="1"/>
              <a:stCxn id="2092" idx="2"/>
              <a:endCxn id="2094" idx="0"/>
            </p:cNvCxnSpPr>
            <p:nvPr/>
          </p:nvCxnSpPr>
          <p:spPr bwMode="auto">
            <a:xfrm rot="5400000">
              <a:off x="1146969" y="2851944"/>
              <a:ext cx="2206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15" name="Text Box 95"/>
            <p:cNvSpPr txBox="1">
              <a:spLocks noChangeArrowheads="1"/>
            </p:cNvSpPr>
            <p:nvPr/>
          </p:nvSpPr>
          <p:spPr bwMode="auto">
            <a:xfrm>
              <a:off x="81564" y="3429000"/>
              <a:ext cx="2578314" cy="72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417" tIns="46208" rIns="92417" bIns="46208">
              <a:spAutoFit/>
            </a:bodyPr>
            <a:lstStyle>
              <a:lvl1pPr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r>
                <a:rPr lang="fi-FI" sz="1000" dirty="0">
                  <a:solidFill>
                    <a:srgbClr val="008000"/>
                  </a:solidFill>
                </a:rPr>
                <a:t>AVAAJAN TOINEN TARJOUS:</a:t>
              </a:r>
              <a:endParaRPr lang="fi-FI" sz="900" dirty="0">
                <a:solidFill>
                  <a:srgbClr val="008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Ei voi olla </a:t>
              </a:r>
              <a:r>
                <a:rPr lang="fi-FI" dirty="0" smtClean="0">
                  <a:solidFill>
                    <a:srgbClr val="008000"/>
                  </a:solidFill>
                </a:rPr>
                <a:t>yhteensä </a:t>
              </a:r>
              <a:r>
                <a:rPr lang="fi-FI" dirty="0">
                  <a:solidFill>
                    <a:srgbClr val="008000"/>
                  </a:solidFill>
                </a:rPr>
                <a:t>26 pistettä:   PASS</a:t>
              </a: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Ehkä yhteensä 26 pistettä:          </a:t>
              </a: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 </a:t>
              </a:r>
              <a:r>
                <a:rPr lang="fi-FI" dirty="0" smtClean="0">
                  <a:solidFill>
                    <a:srgbClr val="008000"/>
                  </a:solidFill>
                </a:rPr>
                <a:t>  </a:t>
              </a:r>
              <a:r>
                <a:rPr lang="fi-FI" dirty="0">
                  <a:solidFill>
                    <a:srgbClr val="008000"/>
                  </a:solidFill>
                </a:rPr>
                <a:t>(Täyspelivihje)</a:t>
              </a:r>
              <a:endParaRPr lang="fi-FI" b="0" dirty="0">
                <a:solidFill>
                  <a:srgbClr val="008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Varmasti 26 pistettä:                   </a:t>
              </a:r>
              <a:r>
                <a:rPr lang="fi-FI" dirty="0" smtClean="0">
                  <a:solidFill>
                    <a:srgbClr val="FF0000"/>
                  </a:solidFill>
                </a:rPr>
                <a:t>4</a:t>
              </a:r>
              <a:r>
                <a:rPr lang="fi-FI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 </a:t>
              </a:r>
              <a:r>
                <a:rPr lang="fi-FI" dirty="0" smtClean="0">
                  <a:solidFill>
                    <a:srgbClr val="008000"/>
                  </a:solidFill>
                </a:rPr>
                <a:t>  </a:t>
              </a:r>
              <a:r>
                <a:rPr lang="fi-FI" dirty="0">
                  <a:solidFill>
                    <a:srgbClr val="008000"/>
                  </a:solidFill>
                </a:rPr>
                <a:t>(Täyspeli</a:t>
              </a:r>
              <a:r>
                <a:rPr lang="fi-FI" dirty="0" smtClean="0">
                  <a:solidFill>
                    <a:srgbClr val="008000"/>
                  </a:solidFill>
                </a:rPr>
                <a:t>)</a:t>
              </a:r>
              <a:r>
                <a:rPr lang="fi-FI" dirty="0" smtClean="0"/>
                <a:t> </a:t>
              </a:r>
              <a:endParaRPr lang="fi-FI" dirty="0"/>
            </a:p>
          </p:txBody>
        </p:sp>
      </p:grpSp>
      <p:grpSp>
        <p:nvGrpSpPr>
          <p:cNvPr id="10" name="Ryhmä 9"/>
          <p:cNvGrpSpPr/>
          <p:nvPr/>
        </p:nvGrpSpPr>
        <p:grpSpPr>
          <a:xfrm>
            <a:off x="3229745" y="2441444"/>
            <a:ext cx="2836912" cy="1717938"/>
            <a:chOff x="3272900" y="2438400"/>
            <a:chExt cx="2836912" cy="1717938"/>
          </a:xfrm>
        </p:grpSpPr>
        <p:sp>
          <p:nvSpPr>
            <p:cNvPr id="2099" name="Rectangle 64"/>
            <p:cNvSpPr>
              <a:spLocks noChangeArrowheads="1"/>
            </p:cNvSpPr>
            <p:nvPr/>
          </p:nvSpPr>
          <p:spPr bwMode="auto">
            <a:xfrm>
              <a:off x="4381500" y="2438400"/>
              <a:ext cx="609600" cy="293688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sz="1200" dirty="0" smtClean="0">
                  <a:solidFill>
                    <a:srgbClr val="FF0000"/>
                  </a:solidFill>
                </a:rPr>
                <a:t>1</a:t>
              </a:r>
              <a:r>
                <a:rPr lang="fi-FI" sz="1200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sz="1200" b="0" dirty="0">
                <a:solidFill>
                  <a:schemeClr val="tx2"/>
                </a:solidFill>
                <a:latin typeface="Symbol" pitchFamily="18" charset="2"/>
              </a:endParaRPr>
            </a:p>
          </p:txBody>
        </p:sp>
        <p:sp>
          <p:nvSpPr>
            <p:cNvPr id="2100" name="Rectangle 65"/>
            <p:cNvSpPr>
              <a:spLocks noChangeArrowheads="1"/>
            </p:cNvSpPr>
            <p:nvPr/>
          </p:nvSpPr>
          <p:spPr bwMode="auto">
            <a:xfrm>
              <a:off x="3543300" y="2971800"/>
              <a:ext cx="609600" cy="40005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  <a:endParaRPr lang="fi-FI" b="0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6 </a:t>
              </a:r>
              <a:r>
                <a:rPr lang="fi-FI" dirty="0" smtClean="0">
                  <a:solidFill>
                    <a:schemeClr val="tx1"/>
                  </a:solidFill>
                </a:rPr>
                <a:t>– 9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ei </a:t>
              </a: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</a:rPr>
                <a:t>/</a:t>
              </a:r>
              <a:r>
                <a:rPr lang="fi-FI" dirty="0" smtClean="0">
                  <a:solidFill>
                    <a:srgbClr val="0033CC"/>
                  </a:solidFill>
                </a:rPr>
                <a:t>4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01" name="Rectangle 66"/>
            <p:cNvSpPr>
              <a:spLocks noChangeArrowheads="1"/>
            </p:cNvSpPr>
            <p:nvPr/>
          </p:nvSpPr>
          <p:spPr bwMode="auto">
            <a:xfrm>
              <a:off x="4381500" y="2971800"/>
              <a:ext cx="609600" cy="40005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  <a:endParaRPr lang="fi-FI" b="0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10 - 12 </a:t>
              </a:r>
              <a:r>
                <a:rPr lang="fi-FI" dirty="0" err="1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tasainen</a:t>
              </a:r>
            </a:p>
          </p:txBody>
        </p:sp>
        <p:sp>
          <p:nvSpPr>
            <p:cNvPr id="2102" name="Rectangle 67"/>
            <p:cNvSpPr>
              <a:spLocks noChangeArrowheads="1"/>
            </p:cNvSpPr>
            <p:nvPr/>
          </p:nvSpPr>
          <p:spPr bwMode="auto">
            <a:xfrm>
              <a:off x="5219700" y="2971800"/>
              <a:ext cx="609600" cy="40005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>
                  <a:solidFill>
                    <a:schemeClr val="tx1"/>
                  </a:solidFill>
                </a:rPr>
                <a:t>3 NT</a:t>
              </a:r>
              <a:endParaRPr lang="fi-FI" b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>
                  <a:solidFill>
                    <a:schemeClr val="tx1"/>
                  </a:solidFill>
                </a:rPr>
                <a:t>13 - 16 ap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>
                  <a:solidFill>
                    <a:schemeClr val="tx1"/>
                  </a:solidFill>
                </a:rPr>
                <a:t>tasainen</a:t>
              </a:r>
            </a:p>
          </p:txBody>
        </p:sp>
        <p:cxnSp>
          <p:nvCxnSpPr>
            <p:cNvPr id="2103" name="AutoShape 68"/>
            <p:cNvCxnSpPr>
              <a:cxnSpLocks noChangeShapeType="1"/>
              <a:stCxn id="2099" idx="2"/>
              <a:endCxn id="2100" idx="0"/>
            </p:cNvCxnSpPr>
            <p:nvPr/>
          </p:nvCxnSpPr>
          <p:spPr bwMode="auto">
            <a:xfrm rot="5400000">
              <a:off x="4156869" y="2432844"/>
              <a:ext cx="220662" cy="838200"/>
            </a:xfrm>
            <a:prstGeom prst="bentConnector3">
              <a:avLst>
                <a:gd name="adj1" fmla="val 49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4" name="AutoShape 69"/>
            <p:cNvCxnSpPr>
              <a:cxnSpLocks noChangeShapeType="1"/>
              <a:stCxn id="2099" idx="2"/>
              <a:endCxn id="2102" idx="0"/>
            </p:cNvCxnSpPr>
            <p:nvPr/>
          </p:nvCxnSpPr>
          <p:spPr bwMode="auto">
            <a:xfrm rot="16200000" flipH="1">
              <a:off x="4995069" y="2432844"/>
              <a:ext cx="220662" cy="838200"/>
            </a:xfrm>
            <a:prstGeom prst="bentConnector3">
              <a:avLst>
                <a:gd name="adj1" fmla="val 49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5" name="AutoShape 70"/>
            <p:cNvCxnSpPr>
              <a:cxnSpLocks noChangeShapeType="1"/>
              <a:stCxn id="2099" idx="2"/>
              <a:endCxn id="2101" idx="0"/>
            </p:cNvCxnSpPr>
            <p:nvPr/>
          </p:nvCxnSpPr>
          <p:spPr bwMode="auto">
            <a:xfrm rot="5400000">
              <a:off x="4575969" y="2851944"/>
              <a:ext cx="2206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16" name="Text Box 96"/>
            <p:cNvSpPr txBox="1">
              <a:spLocks noChangeArrowheads="1"/>
            </p:cNvSpPr>
            <p:nvPr/>
          </p:nvSpPr>
          <p:spPr bwMode="auto">
            <a:xfrm>
              <a:off x="3272900" y="3429000"/>
              <a:ext cx="2836912" cy="72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417" tIns="46208" rIns="92417" bIns="46208">
              <a:spAutoFit/>
            </a:bodyPr>
            <a:lstStyle>
              <a:lvl1pPr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r>
                <a:rPr lang="fi-FI" sz="1000" dirty="0">
                  <a:solidFill>
                    <a:srgbClr val="008000"/>
                  </a:solidFill>
                </a:rPr>
                <a:t>AVAAJAN TOINEN TARJOUS:</a:t>
              </a:r>
              <a:endParaRPr lang="fi-FI" sz="900" dirty="0">
                <a:solidFill>
                  <a:srgbClr val="008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Tasainen jakauma:                 PASS tai SANGITARJOUS</a:t>
              </a: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Pitkä avausväri  (6+k):           AVAUSVÄRI uudelleen</a:t>
              </a:r>
              <a:endParaRPr lang="fi-FI" b="0" dirty="0">
                <a:solidFill>
                  <a:srgbClr val="008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Kaksivärikäsi (5+k &amp; 4+k):   TOINEN </a:t>
              </a:r>
              <a:r>
                <a:rPr lang="fi-FI" dirty="0" smtClean="0">
                  <a:solidFill>
                    <a:srgbClr val="008000"/>
                  </a:solidFill>
                </a:rPr>
                <a:t>VÄRI</a:t>
              </a:r>
              <a:r>
                <a:rPr lang="fi-FI" dirty="0" smtClean="0"/>
                <a:t> </a:t>
              </a:r>
              <a:endParaRPr lang="fi-FI" dirty="0"/>
            </a:p>
          </p:txBody>
        </p:sp>
      </p:grpSp>
      <p:sp>
        <p:nvSpPr>
          <p:cNvPr id="2117" name="Line 97"/>
          <p:cNvSpPr>
            <a:spLocks noChangeShapeType="1"/>
          </p:cNvSpPr>
          <p:nvPr/>
        </p:nvSpPr>
        <p:spPr bwMode="auto">
          <a:xfrm>
            <a:off x="6248400" y="2072924"/>
            <a:ext cx="0" cy="21942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grpSp>
        <p:nvGrpSpPr>
          <p:cNvPr id="12" name="Ryhmä 11"/>
          <p:cNvGrpSpPr/>
          <p:nvPr/>
        </p:nvGrpSpPr>
        <p:grpSpPr>
          <a:xfrm>
            <a:off x="6798359" y="2421254"/>
            <a:ext cx="2689448" cy="1884045"/>
            <a:chOff x="6846776" y="2438400"/>
            <a:chExt cx="2689448" cy="1884045"/>
          </a:xfrm>
        </p:grpSpPr>
        <p:sp>
          <p:nvSpPr>
            <p:cNvPr id="2108" name="Rectangle 74"/>
            <p:cNvSpPr>
              <a:spLocks noChangeArrowheads="1"/>
            </p:cNvSpPr>
            <p:nvPr/>
          </p:nvSpPr>
          <p:spPr bwMode="auto">
            <a:xfrm>
              <a:off x="7886700" y="2438400"/>
              <a:ext cx="609600" cy="293688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sz="1200" dirty="0" smtClean="0">
                  <a:solidFill>
                    <a:srgbClr val="FF0000"/>
                  </a:solidFill>
                </a:rPr>
                <a:t>1</a:t>
              </a:r>
              <a:r>
                <a:rPr lang="fi-FI" sz="1200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sz="1200" b="0" dirty="0">
                <a:solidFill>
                  <a:schemeClr val="tx2"/>
                </a:solidFill>
                <a:latin typeface="Symbol" pitchFamily="18" charset="2"/>
              </a:endParaRPr>
            </a:p>
          </p:txBody>
        </p:sp>
        <p:sp>
          <p:nvSpPr>
            <p:cNvPr id="2109" name="Rectangle 75"/>
            <p:cNvSpPr>
              <a:spLocks noChangeArrowheads="1"/>
            </p:cNvSpPr>
            <p:nvPr/>
          </p:nvSpPr>
          <p:spPr bwMode="auto">
            <a:xfrm>
              <a:off x="7048500" y="2971800"/>
              <a:ext cx="609600" cy="40005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1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6+ p </a:t>
              </a:r>
              <a:r>
                <a:rPr lang="fi-FI" dirty="0" err="1">
                  <a:solidFill>
                    <a:schemeClr val="tx1"/>
                  </a:solidFill>
                </a:rPr>
                <a:t>väh</a:t>
              </a:r>
              <a:r>
                <a:rPr lang="fi-FI" dirty="0">
                  <a:solidFill>
                    <a:schemeClr val="tx1"/>
                  </a:solidFill>
                </a:rPr>
                <a:t> 4k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 yli 1</a:t>
              </a:r>
            </a:p>
          </p:txBody>
        </p:sp>
        <p:sp>
          <p:nvSpPr>
            <p:cNvPr id="2110" name="Rectangle 76"/>
            <p:cNvSpPr>
              <a:spLocks noChangeArrowheads="1"/>
            </p:cNvSpPr>
            <p:nvPr/>
          </p:nvSpPr>
          <p:spPr bwMode="auto">
            <a:xfrm>
              <a:off x="7886700" y="2971800"/>
              <a:ext cx="609600" cy="40005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</a:t>
              </a:r>
              <a:r>
                <a:rPr lang="fi-FI" b="0" dirty="0" smtClean="0">
                  <a:solidFill>
                    <a:srgbClr val="00B050"/>
                  </a:solidFill>
                  <a:latin typeface="Symbol" pitchFamily="18" charset="2"/>
                </a:rPr>
                <a:t>§</a:t>
              </a:r>
              <a:r>
                <a:rPr lang="fi-FI" dirty="0" smtClean="0">
                  <a:solidFill>
                    <a:schemeClr val="tx1"/>
                  </a:solidFill>
                </a:rPr>
                <a:t>/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(10)11+ </a:t>
              </a:r>
              <a:r>
                <a:rPr lang="fi-FI" dirty="0">
                  <a:solidFill>
                    <a:schemeClr val="tx1"/>
                  </a:solidFill>
                </a:rPr>
                <a:t>p </a:t>
              </a:r>
              <a:r>
                <a:rPr lang="fi-FI" dirty="0" smtClean="0">
                  <a:solidFill>
                    <a:schemeClr val="tx1"/>
                  </a:solidFill>
                </a:rPr>
                <a:t>4+k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yli 1</a:t>
              </a:r>
            </a:p>
          </p:txBody>
        </p:sp>
        <p:sp>
          <p:nvSpPr>
            <p:cNvPr id="2111" name="Rectangle 77"/>
            <p:cNvSpPr>
              <a:spLocks noChangeArrowheads="1"/>
            </p:cNvSpPr>
            <p:nvPr/>
          </p:nvSpPr>
          <p:spPr bwMode="auto">
            <a:xfrm>
              <a:off x="8724900" y="2971800"/>
              <a:ext cx="609600" cy="40005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2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b="0" dirty="0" smtClean="0">
                  <a:solidFill>
                    <a:schemeClr val="tx1"/>
                  </a:solidFill>
                  <a:latin typeface="Symbol" pitchFamily="18" charset="2"/>
                </a:rPr>
                <a:t>,</a:t>
              </a:r>
              <a:r>
                <a:rPr lang="fi-FI" dirty="0" smtClean="0">
                  <a:solidFill>
                    <a:schemeClr val="tx1"/>
                  </a:solidFill>
                </a:rPr>
                <a:t>3</a:t>
              </a:r>
              <a:r>
                <a:rPr lang="fi-FI" b="0" dirty="0" smtClean="0">
                  <a:solidFill>
                    <a:srgbClr val="00B050"/>
                  </a:solidFill>
                  <a:latin typeface="Symbol" pitchFamily="18" charset="2"/>
                </a:rPr>
                <a:t>§</a:t>
              </a:r>
              <a:r>
                <a:rPr lang="fi-FI" dirty="0" smtClean="0">
                  <a:solidFill>
                    <a:schemeClr val="tx1"/>
                  </a:solidFill>
                </a:rPr>
                <a:t>/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17+ p </a:t>
              </a:r>
              <a:r>
                <a:rPr lang="fi-FI" dirty="0" smtClean="0">
                  <a:solidFill>
                    <a:schemeClr val="tx1"/>
                  </a:solidFill>
                </a:rPr>
                <a:t>5+k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hyppy</a:t>
              </a:r>
            </a:p>
          </p:txBody>
        </p:sp>
        <p:cxnSp>
          <p:nvCxnSpPr>
            <p:cNvPr id="2112" name="AutoShape 78"/>
            <p:cNvCxnSpPr>
              <a:cxnSpLocks noChangeShapeType="1"/>
              <a:stCxn id="2108" idx="2"/>
              <a:endCxn id="2109" idx="0"/>
            </p:cNvCxnSpPr>
            <p:nvPr/>
          </p:nvCxnSpPr>
          <p:spPr bwMode="auto">
            <a:xfrm rot="5400000">
              <a:off x="7662069" y="2432844"/>
              <a:ext cx="220662" cy="838200"/>
            </a:xfrm>
            <a:prstGeom prst="bentConnector3">
              <a:avLst>
                <a:gd name="adj1" fmla="val 49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3" name="AutoShape 79"/>
            <p:cNvCxnSpPr>
              <a:cxnSpLocks noChangeShapeType="1"/>
              <a:stCxn id="2108" idx="2"/>
              <a:endCxn id="2111" idx="0"/>
            </p:cNvCxnSpPr>
            <p:nvPr/>
          </p:nvCxnSpPr>
          <p:spPr bwMode="auto">
            <a:xfrm rot="16200000" flipH="1">
              <a:off x="8500269" y="2432844"/>
              <a:ext cx="220662" cy="838200"/>
            </a:xfrm>
            <a:prstGeom prst="bentConnector3">
              <a:avLst>
                <a:gd name="adj1" fmla="val 49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4" name="AutoShape 80"/>
            <p:cNvCxnSpPr>
              <a:cxnSpLocks noChangeShapeType="1"/>
              <a:stCxn id="2108" idx="2"/>
              <a:endCxn id="2110" idx="0"/>
            </p:cNvCxnSpPr>
            <p:nvPr/>
          </p:nvCxnSpPr>
          <p:spPr bwMode="auto">
            <a:xfrm rot="5400000">
              <a:off x="8081169" y="2851944"/>
              <a:ext cx="2206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18" name="Text Box 98"/>
            <p:cNvSpPr txBox="1">
              <a:spLocks noChangeArrowheads="1"/>
            </p:cNvSpPr>
            <p:nvPr/>
          </p:nvSpPr>
          <p:spPr bwMode="auto">
            <a:xfrm>
              <a:off x="6846776" y="3436620"/>
              <a:ext cx="2689448" cy="88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417" tIns="46208" rIns="92417" bIns="46208">
              <a:spAutoFit/>
            </a:bodyPr>
            <a:lstStyle>
              <a:lvl1pPr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r>
                <a:rPr lang="fi-FI" sz="1000" dirty="0">
                  <a:solidFill>
                    <a:srgbClr val="008000"/>
                  </a:solidFill>
                </a:rPr>
                <a:t>AVAAJAN TOINEN TARJOUS:</a:t>
              </a:r>
              <a:endParaRPr lang="fi-FI" sz="900" dirty="0">
                <a:solidFill>
                  <a:srgbClr val="008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Tuki vastaajan väriin (4+k):    KOROTUS</a:t>
              </a: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Pitkä avausväri  (6+k):             AVAUSVÄRI uudelleen</a:t>
              </a: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Kaksivärikäsi (5+k &amp; 4+k):     TOINEN VÄRI</a:t>
              </a:r>
            </a:p>
            <a:p>
              <a:pPr>
                <a:lnSpc>
                  <a:spcPct val="8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- Tasainen käsi:	                  SANGITARJOUS</a:t>
              </a:r>
            </a:p>
          </p:txBody>
        </p:sp>
      </p:grpSp>
      <p:sp>
        <p:nvSpPr>
          <p:cNvPr id="2119" name="Line 99"/>
          <p:cNvSpPr>
            <a:spLocks noChangeShapeType="1"/>
          </p:cNvSpPr>
          <p:nvPr/>
        </p:nvSpPr>
        <p:spPr bwMode="auto">
          <a:xfrm>
            <a:off x="86519" y="4365625"/>
            <a:ext cx="990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grpSp>
        <p:nvGrpSpPr>
          <p:cNvPr id="3" name="Ryhmä 2"/>
          <p:cNvGrpSpPr/>
          <p:nvPr/>
        </p:nvGrpSpPr>
        <p:grpSpPr>
          <a:xfrm>
            <a:off x="298041" y="4434178"/>
            <a:ext cx="2239962" cy="2423822"/>
            <a:chOff x="198438" y="4441825"/>
            <a:chExt cx="2239962" cy="2423822"/>
          </a:xfrm>
        </p:grpSpPr>
        <p:sp>
          <p:nvSpPr>
            <p:cNvPr id="2120" name="Rectangle 106"/>
            <p:cNvSpPr>
              <a:spLocks noChangeArrowheads="1"/>
            </p:cNvSpPr>
            <p:nvPr/>
          </p:nvSpPr>
          <p:spPr bwMode="auto">
            <a:xfrm>
              <a:off x="990600" y="4822825"/>
              <a:ext cx="608013" cy="29210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6 </a:t>
              </a:r>
              <a:r>
                <a:rPr lang="fi-FI" dirty="0" smtClean="0">
                  <a:solidFill>
                    <a:schemeClr val="tx1"/>
                  </a:solidFill>
                </a:rPr>
                <a:t>– 9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2121" name="Rectangle 107"/>
            <p:cNvSpPr>
              <a:spLocks noChangeArrowheads="1"/>
            </p:cNvSpPr>
            <p:nvPr/>
          </p:nvSpPr>
          <p:spPr bwMode="auto">
            <a:xfrm>
              <a:off x="198438" y="5280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PASS</a:t>
              </a:r>
              <a:endParaRPr lang="fi-FI" b="0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14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b="0" dirty="0">
                <a:solidFill>
                  <a:schemeClr val="tx1"/>
                </a:solidFill>
              </a:endParaRPr>
            </a:p>
          </p:txBody>
        </p:sp>
        <p:sp>
          <p:nvSpPr>
            <p:cNvPr id="2122" name="Rectangle 108"/>
            <p:cNvSpPr>
              <a:spLocks noChangeArrowheads="1"/>
            </p:cNvSpPr>
            <p:nvPr/>
          </p:nvSpPr>
          <p:spPr bwMode="auto">
            <a:xfrm>
              <a:off x="990600" y="5280025"/>
              <a:ext cx="608013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2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16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23" name="Rectangle 109"/>
            <p:cNvSpPr>
              <a:spLocks noChangeArrowheads="1"/>
            </p:cNvSpPr>
            <p:nvPr/>
          </p:nvSpPr>
          <p:spPr bwMode="auto">
            <a:xfrm>
              <a:off x="1827213" y="5280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2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19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2124" name="AutoShape 110"/>
            <p:cNvCxnSpPr>
              <a:cxnSpLocks noChangeShapeType="1"/>
              <a:stCxn id="2120" idx="2"/>
              <a:endCxn id="2121" idx="0"/>
            </p:cNvCxnSpPr>
            <p:nvPr/>
          </p:nvCxnSpPr>
          <p:spPr bwMode="auto">
            <a:xfrm rot="5400000">
              <a:off x="826294" y="4801394"/>
              <a:ext cx="146050" cy="79216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5" name="AutoShape 111"/>
            <p:cNvCxnSpPr>
              <a:cxnSpLocks noChangeShapeType="1"/>
              <a:stCxn id="2120" idx="2"/>
              <a:endCxn id="2123" idx="0"/>
            </p:cNvCxnSpPr>
            <p:nvPr/>
          </p:nvCxnSpPr>
          <p:spPr bwMode="auto">
            <a:xfrm rot="16200000" flipH="1">
              <a:off x="1640682" y="4779168"/>
              <a:ext cx="146050" cy="83661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6" name="AutoShape 112"/>
            <p:cNvCxnSpPr>
              <a:cxnSpLocks noChangeShapeType="1"/>
              <a:stCxn id="2120" idx="2"/>
              <a:endCxn id="2122" idx="0"/>
            </p:cNvCxnSpPr>
            <p:nvPr/>
          </p:nvCxnSpPr>
          <p:spPr bwMode="auto">
            <a:xfrm rot="5400000">
              <a:off x="1222375" y="5197475"/>
              <a:ext cx="1460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29" name="Rectangle 137"/>
            <p:cNvSpPr>
              <a:spLocks noChangeArrowheads="1"/>
            </p:cNvSpPr>
            <p:nvPr/>
          </p:nvSpPr>
          <p:spPr bwMode="auto">
            <a:xfrm>
              <a:off x="990600" y="4441825"/>
              <a:ext cx="608013" cy="292100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1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21 p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2130" name="Rectangle 138"/>
            <p:cNvSpPr>
              <a:spLocks noChangeArrowheads="1"/>
            </p:cNvSpPr>
            <p:nvPr/>
          </p:nvSpPr>
          <p:spPr bwMode="auto">
            <a:xfrm>
              <a:off x="198438" y="5661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18 </a:t>
              </a:r>
              <a:r>
                <a:rPr lang="fi-FI" dirty="0" smtClean="0">
                  <a:solidFill>
                    <a:schemeClr val="tx1"/>
                  </a:solidFill>
                </a:rPr>
                <a:t>– 19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b="0" dirty="0">
                <a:solidFill>
                  <a:schemeClr val="tx1"/>
                </a:solidFill>
              </a:endParaRPr>
            </a:p>
          </p:txBody>
        </p:sp>
        <p:sp>
          <p:nvSpPr>
            <p:cNvPr id="2131" name="Rectangle 139"/>
            <p:cNvSpPr>
              <a:spLocks noChangeArrowheads="1"/>
            </p:cNvSpPr>
            <p:nvPr/>
          </p:nvSpPr>
          <p:spPr bwMode="auto">
            <a:xfrm>
              <a:off x="992188" y="5661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17 </a:t>
              </a:r>
              <a:r>
                <a:rPr lang="fi-FI" dirty="0" smtClean="0">
                  <a:solidFill>
                    <a:schemeClr val="tx1"/>
                  </a:solidFill>
                </a:rPr>
                <a:t>– 19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32" name="Rectangle 140"/>
            <p:cNvSpPr>
              <a:spLocks noChangeArrowheads="1"/>
            </p:cNvSpPr>
            <p:nvPr/>
          </p:nvSpPr>
          <p:spPr bwMode="auto">
            <a:xfrm>
              <a:off x="1828800" y="5661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3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20 </a:t>
              </a:r>
              <a:r>
                <a:rPr lang="fi-FI" dirty="0" smtClean="0">
                  <a:solidFill>
                    <a:schemeClr val="tx1"/>
                  </a:solidFill>
                </a:rPr>
                <a:t>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33" name="Rectangle 141"/>
            <p:cNvSpPr>
              <a:spLocks noChangeArrowheads="1"/>
            </p:cNvSpPr>
            <p:nvPr/>
          </p:nvSpPr>
          <p:spPr bwMode="auto">
            <a:xfrm>
              <a:off x="992188" y="6042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4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20 </a:t>
              </a:r>
              <a:r>
                <a:rPr lang="fi-FI" dirty="0" smtClean="0">
                  <a:solidFill>
                    <a:schemeClr val="tx1"/>
                  </a:solidFill>
                </a:rPr>
                <a:t>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34" name="Rectangle 142"/>
            <p:cNvSpPr>
              <a:spLocks noChangeArrowheads="1"/>
            </p:cNvSpPr>
            <p:nvPr/>
          </p:nvSpPr>
          <p:spPr bwMode="auto">
            <a:xfrm>
              <a:off x="1828800" y="6042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2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17 </a:t>
              </a:r>
              <a:r>
                <a:rPr lang="fi-FI" dirty="0" smtClean="0">
                  <a:solidFill>
                    <a:schemeClr val="tx1"/>
                  </a:solidFill>
                </a:rPr>
                <a:t>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35" name="Text Box 145"/>
            <p:cNvSpPr txBox="1">
              <a:spLocks noChangeArrowheads="1"/>
            </p:cNvSpPr>
            <p:nvPr/>
          </p:nvSpPr>
          <p:spPr bwMode="auto">
            <a:xfrm>
              <a:off x="209550" y="6042025"/>
              <a:ext cx="587375" cy="4370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Tasainen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5332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(5422)</a:t>
              </a:r>
              <a:endParaRPr lang="fi-FI" dirty="0">
                <a:solidFill>
                  <a:srgbClr val="008000"/>
                </a:solidFill>
              </a:endParaRPr>
            </a:p>
          </p:txBody>
        </p:sp>
        <p:sp>
          <p:nvSpPr>
            <p:cNvPr id="2136" name="Text Box 148"/>
            <p:cNvSpPr txBox="1">
              <a:spLocks noChangeArrowheads="1"/>
            </p:cNvSpPr>
            <p:nvPr/>
          </p:nvSpPr>
          <p:spPr bwMode="auto">
            <a:xfrm>
              <a:off x="990600" y="6423025"/>
              <a:ext cx="608013" cy="442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Pitkä 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avausväri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6+ k</a:t>
              </a:r>
            </a:p>
          </p:txBody>
        </p:sp>
        <p:sp>
          <p:nvSpPr>
            <p:cNvPr id="2137" name="Text Box 149"/>
            <p:cNvSpPr txBox="1">
              <a:spLocks noChangeArrowheads="1"/>
            </p:cNvSpPr>
            <p:nvPr/>
          </p:nvSpPr>
          <p:spPr bwMode="auto">
            <a:xfrm>
              <a:off x="1828800" y="6423025"/>
              <a:ext cx="608013" cy="442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Toinen 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väri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5+ &amp; 4+</a:t>
              </a:r>
            </a:p>
          </p:txBody>
        </p:sp>
        <p:cxnSp>
          <p:nvCxnSpPr>
            <p:cNvPr id="2138" name="AutoShape 151"/>
            <p:cNvCxnSpPr>
              <a:cxnSpLocks noChangeShapeType="1"/>
              <a:stCxn id="2129" idx="2"/>
              <a:endCxn id="2120" idx="0"/>
            </p:cNvCxnSpPr>
            <p:nvPr/>
          </p:nvCxnSpPr>
          <p:spPr bwMode="auto">
            <a:xfrm>
              <a:off x="1295400" y="4743450"/>
              <a:ext cx="0" cy="69850"/>
            </a:xfrm>
            <a:prstGeom prst="straightConnector1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9" name="AutoShape 152"/>
            <p:cNvCxnSpPr>
              <a:cxnSpLocks noChangeShapeType="1"/>
              <a:stCxn id="2129" idx="2"/>
              <a:endCxn id="2120" idx="0"/>
            </p:cNvCxnSpPr>
            <p:nvPr/>
          </p:nvCxnSpPr>
          <p:spPr bwMode="auto">
            <a:xfrm>
              <a:off x="1295400" y="4743450"/>
              <a:ext cx="0" cy="69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54" name="Text Box 198"/>
          <p:cNvSpPr txBox="1">
            <a:spLocks noChangeArrowheads="1"/>
          </p:cNvSpPr>
          <p:nvPr/>
        </p:nvSpPr>
        <p:spPr bwMode="auto">
          <a:xfrm>
            <a:off x="4735513" y="6423025"/>
            <a:ext cx="608012" cy="442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>
              <a:lnSpc>
                <a:spcPct val="60000"/>
              </a:lnSpc>
            </a:pPr>
            <a:r>
              <a:rPr lang="fi-FI" dirty="0">
                <a:solidFill>
                  <a:srgbClr val="008000"/>
                </a:solidFill>
              </a:rPr>
              <a:t>Pitkä </a:t>
            </a:r>
          </a:p>
          <a:p>
            <a:pPr algn="ctr">
              <a:lnSpc>
                <a:spcPct val="60000"/>
              </a:lnSpc>
            </a:pPr>
            <a:r>
              <a:rPr lang="fi-FI" dirty="0">
                <a:solidFill>
                  <a:srgbClr val="008000"/>
                </a:solidFill>
              </a:rPr>
              <a:t>avausväri</a:t>
            </a:r>
          </a:p>
          <a:p>
            <a:pPr algn="ctr">
              <a:lnSpc>
                <a:spcPct val="60000"/>
              </a:lnSpc>
            </a:pPr>
            <a:r>
              <a:rPr lang="fi-FI" dirty="0">
                <a:solidFill>
                  <a:srgbClr val="008000"/>
                </a:solidFill>
              </a:rPr>
              <a:t>6+ k</a:t>
            </a:r>
          </a:p>
        </p:txBody>
      </p:sp>
      <p:grpSp>
        <p:nvGrpSpPr>
          <p:cNvPr id="4" name="Ryhmä 3"/>
          <p:cNvGrpSpPr/>
          <p:nvPr/>
        </p:nvGrpSpPr>
        <p:grpSpPr>
          <a:xfrm>
            <a:off x="3048000" y="4441825"/>
            <a:ext cx="3200400" cy="2362200"/>
            <a:chOff x="3048000" y="4441825"/>
            <a:chExt cx="3200400" cy="2362200"/>
          </a:xfrm>
        </p:grpSpPr>
        <p:sp>
          <p:nvSpPr>
            <p:cNvPr id="2127" name="Line 120"/>
            <p:cNvSpPr>
              <a:spLocks noChangeShapeType="1"/>
            </p:cNvSpPr>
            <p:nvPr/>
          </p:nvSpPr>
          <p:spPr bwMode="auto">
            <a:xfrm>
              <a:off x="3048000" y="4441825"/>
              <a:ext cx="0" cy="2362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128" name="Line 128"/>
            <p:cNvSpPr>
              <a:spLocks noChangeShapeType="1"/>
            </p:cNvSpPr>
            <p:nvPr/>
          </p:nvSpPr>
          <p:spPr bwMode="auto">
            <a:xfrm>
              <a:off x="6248400" y="4441825"/>
              <a:ext cx="0" cy="2362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140" name="Rectangle 184"/>
            <p:cNvSpPr>
              <a:spLocks noChangeArrowheads="1"/>
            </p:cNvSpPr>
            <p:nvPr/>
          </p:nvSpPr>
          <p:spPr bwMode="auto">
            <a:xfrm>
              <a:off x="4343400" y="4822825"/>
              <a:ext cx="608013" cy="29210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1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6</a:t>
              </a:r>
              <a:r>
                <a:rPr lang="fi-FI" dirty="0" smtClean="0">
                  <a:solidFill>
                    <a:schemeClr val="tx1"/>
                  </a:solidFill>
                </a:rPr>
                <a:t>+ p </a:t>
              </a:r>
              <a:r>
                <a:rPr lang="fi-FI" dirty="0">
                  <a:solidFill>
                    <a:schemeClr val="tx1"/>
                  </a:solidFill>
                </a:rPr>
                <a:t>(1 yli 1)</a:t>
              </a:r>
            </a:p>
          </p:txBody>
        </p:sp>
        <p:sp>
          <p:nvSpPr>
            <p:cNvPr id="2141" name="Rectangle 185"/>
            <p:cNvSpPr>
              <a:spLocks noChangeArrowheads="1"/>
            </p:cNvSpPr>
            <p:nvPr/>
          </p:nvSpPr>
          <p:spPr bwMode="auto">
            <a:xfrm>
              <a:off x="3935413" y="5280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  <a:endParaRPr lang="fi-FI" b="0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14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b="0" dirty="0">
                <a:solidFill>
                  <a:schemeClr val="tx1"/>
                </a:solidFill>
              </a:endParaRPr>
            </a:p>
          </p:txBody>
        </p:sp>
        <p:sp>
          <p:nvSpPr>
            <p:cNvPr id="2142" name="Rectangle 186"/>
            <p:cNvSpPr>
              <a:spLocks noChangeArrowheads="1"/>
            </p:cNvSpPr>
            <p:nvPr/>
          </p:nvSpPr>
          <p:spPr bwMode="auto">
            <a:xfrm>
              <a:off x="4735513" y="5280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2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16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43" name="Rectangle 187"/>
            <p:cNvSpPr>
              <a:spLocks noChangeArrowheads="1"/>
            </p:cNvSpPr>
            <p:nvPr/>
          </p:nvSpPr>
          <p:spPr bwMode="auto">
            <a:xfrm>
              <a:off x="5561013" y="5280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2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19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2144" name="AutoShape 188"/>
            <p:cNvCxnSpPr>
              <a:cxnSpLocks noChangeShapeType="1"/>
              <a:stCxn id="2140" idx="2"/>
              <a:endCxn id="2141" idx="0"/>
            </p:cNvCxnSpPr>
            <p:nvPr/>
          </p:nvCxnSpPr>
          <p:spPr bwMode="auto">
            <a:xfrm rot="5400000">
              <a:off x="4371182" y="4993481"/>
              <a:ext cx="146050" cy="4079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5" name="AutoShape 189"/>
            <p:cNvCxnSpPr>
              <a:cxnSpLocks noChangeShapeType="1"/>
              <a:stCxn id="2140" idx="2"/>
              <a:endCxn id="2143" idx="0"/>
            </p:cNvCxnSpPr>
            <p:nvPr/>
          </p:nvCxnSpPr>
          <p:spPr bwMode="auto">
            <a:xfrm rot="16200000" flipH="1">
              <a:off x="5183982" y="4588668"/>
              <a:ext cx="146050" cy="121761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6" name="AutoShape 190"/>
            <p:cNvCxnSpPr>
              <a:cxnSpLocks noChangeShapeType="1"/>
              <a:stCxn id="2140" idx="2"/>
              <a:endCxn id="2142" idx="0"/>
            </p:cNvCxnSpPr>
            <p:nvPr/>
          </p:nvCxnSpPr>
          <p:spPr bwMode="auto">
            <a:xfrm rot="16200000" flipH="1">
              <a:off x="4771232" y="5001418"/>
              <a:ext cx="146050" cy="39211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47" name="Rectangle 191"/>
            <p:cNvSpPr>
              <a:spLocks noChangeArrowheads="1"/>
            </p:cNvSpPr>
            <p:nvPr/>
          </p:nvSpPr>
          <p:spPr bwMode="auto">
            <a:xfrm>
              <a:off x="4343400" y="4441825"/>
              <a:ext cx="608013" cy="292100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1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21 p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2148" name="Rectangle 192"/>
            <p:cNvSpPr>
              <a:spLocks noChangeArrowheads="1"/>
            </p:cNvSpPr>
            <p:nvPr/>
          </p:nvSpPr>
          <p:spPr bwMode="auto">
            <a:xfrm>
              <a:off x="3933825" y="5661025"/>
              <a:ext cx="608013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18 </a:t>
              </a:r>
              <a:r>
                <a:rPr lang="fi-FI" dirty="0" smtClean="0">
                  <a:solidFill>
                    <a:schemeClr val="tx1"/>
                  </a:solidFill>
                </a:rPr>
                <a:t>– 19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b="0" dirty="0">
                <a:solidFill>
                  <a:schemeClr val="tx1"/>
                </a:solidFill>
              </a:endParaRPr>
            </a:p>
          </p:txBody>
        </p:sp>
        <p:sp>
          <p:nvSpPr>
            <p:cNvPr id="2149" name="Rectangle 193"/>
            <p:cNvSpPr>
              <a:spLocks noChangeArrowheads="1"/>
            </p:cNvSpPr>
            <p:nvPr/>
          </p:nvSpPr>
          <p:spPr bwMode="auto">
            <a:xfrm>
              <a:off x="4735513" y="5661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17 </a:t>
              </a:r>
              <a:r>
                <a:rPr lang="fi-FI" dirty="0" smtClean="0">
                  <a:solidFill>
                    <a:schemeClr val="tx1"/>
                  </a:solidFill>
                </a:rPr>
                <a:t>– 19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50" name="Rectangle 194"/>
            <p:cNvSpPr>
              <a:spLocks noChangeArrowheads="1"/>
            </p:cNvSpPr>
            <p:nvPr/>
          </p:nvSpPr>
          <p:spPr bwMode="auto">
            <a:xfrm>
              <a:off x="5562600" y="5661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3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20 </a:t>
              </a:r>
              <a:r>
                <a:rPr lang="fi-FI" dirty="0" smtClean="0">
                  <a:solidFill>
                    <a:schemeClr val="tx1"/>
                  </a:solidFill>
                </a:rPr>
                <a:t>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51" name="Rectangle 195"/>
            <p:cNvSpPr>
              <a:spLocks noChangeArrowheads="1"/>
            </p:cNvSpPr>
            <p:nvPr/>
          </p:nvSpPr>
          <p:spPr bwMode="auto">
            <a:xfrm>
              <a:off x="4735513" y="6042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4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20 </a:t>
              </a:r>
              <a:r>
                <a:rPr lang="fi-FI" dirty="0" smtClean="0">
                  <a:solidFill>
                    <a:schemeClr val="tx1"/>
                  </a:solidFill>
                </a:rPr>
                <a:t>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52" name="Rectangle 196"/>
            <p:cNvSpPr>
              <a:spLocks noChangeArrowheads="1"/>
            </p:cNvSpPr>
            <p:nvPr/>
          </p:nvSpPr>
          <p:spPr bwMode="auto">
            <a:xfrm>
              <a:off x="3124200" y="5280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2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16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53" name="Text Box 197"/>
            <p:cNvSpPr txBox="1">
              <a:spLocks noChangeArrowheads="1"/>
            </p:cNvSpPr>
            <p:nvPr/>
          </p:nvSpPr>
          <p:spPr bwMode="auto">
            <a:xfrm>
              <a:off x="3944938" y="6042025"/>
              <a:ext cx="587375" cy="4370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Tasainen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5332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5422</a:t>
              </a:r>
              <a:endParaRPr lang="fi-FI" dirty="0">
                <a:solidFill>
                  <a:srgbClr val="008000"/>
                </a:solidFill>
              </a:endParaRPr>
            </a:p>
          </p:txBody>
        </p:sp>
        <p:sp>
          <p:nvSpPr>
            <p:cNvPr id="2155" name="Text Box 199"/>
            <p:cNvSpPr txBox="1">
              <a:spLocks noChangeArrowheads="1"/>
            </p:cNvSpPr>
            <p:nvPr/>
          </p:nvSpPr>
          <p:spPr bwMode="auto">
            <a:xfrm>
              <a:off x="5562600" y="6042025"/>
              <a:ext cx="608013" cy="434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Toinen 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väri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5+ &amp; 4+</a:t>
              </a:r>
            </a:p>
          </p:txBody>
        </p:sp>
        <p:cxnSp>
          <p:nvCxnSpPr>
            <p:cNvPr id="2156" name="AutoShape 200"/>
            <p:cNvCxnSpPr>
              <a:cxnSpLocks noChangeShapeType="1"/>
              <a:stCxn id="2147" idx="2"/>
              <a:endCxn id="2140" idx="0"/>
            </p:cNvCxnSpPr>
            <p:nvPr/>
          </p:nvCxnSpPr>
          <p:spPr bwMode="auto">
            <a:xfrm>
              <a:off x="4648200" y="4743450"/>
              <a:ext cx="0" cy="69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7" name="AutoShape 201"/>
            <p:cNvCxnSpPr>
              <a:cxnSpLocks noChangeShapeType="1"/>
              <a:stCxn id="2140" idx="2"/>
              <a:endCxn id="2152" idx="0"/>
            </p:cNvCxnSpPr>
            <p:nvPr/>
          </p:nvCxnSpPr>
          <p:spPr bwMode="auto">
            <a:xfrm rot="5400000">
              <a:off x="3965575" y="4587875"/>
              <a:ext cx="146050" cy="12192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8" name="Rectangle 202"/>
            <p:cNvSpPr>
              <a:spLocks noChangeArrowheads="1"/>
            </p:cNvSpPr>
            <p:nvPr/>
          </p:nvSpPr>
          <p:spPr bwMode="auto">
            <a:xfrm>
              <a:off x="3124200" y="5661025"/>
              <a:ext cx="608013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3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17 </a:t>
              </a:r>
              <a:r>
                <a:rPr lang="fi-FI" dirty="0" smtClean="0">
                  <a:solidFill>
                    <a:schemeClr val="tx1"/>
                  </a:solidFill>
                </a:rPr>
                <a:t>– 19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59" name="Rectangle 203"/>
            <p:cNvSpPr>
              <a:spLocks noChangeArrowheads="1"/>
            </p:cNvSpPr>
            <p:nvPr/>
          </p:nvSpPr>
          <p:spPr bwMode="auto">
            <a:xfrm>
              <a:off x="3124200" y="6042025"/>
              <a:ext cx="608013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4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20 </a:t>
              </a:r>
              <a:r>
                <a:rPr lang="fi-FI" dirty="0" smtClean="0">
                  <a:solidFill>
                    <a:schemeClr val="tx1"/>
                  </a:solidFill>
                </a:rPr>
                <a:t>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60" name="Text Box 204"/>
            <p:cNvSpPr txBox="1">
              <a:spLocks noChangeArrowheads="1"/>
            </p:cNvSpPr>
            <p:nvPr/>
          </p:nvSpPr>
          <p:spPr bwMode="auto">
            <a:xfrm>
              <a:off x="3124200" y="6423025"/>
              <a:ext cx="608013" cy="30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Tuki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4+ k</a:t>
              </a:r>
            </a:p>
          </p:txBody>
        </p:sp>
      </p:grpSp>
      <p:grpSp>
        <p:nvGrpSpPr>
          <p:cNvPr id="5" name="Ryhmä 4"/>
          <p:cNvGrpSpPr/>
          <p:nvPr/>
        </p:nvGrpSpPr>
        <p:grpSpPr>
          <a:xfrm>
            <a:off x="6619082" y="4473575"/>
            <a:ext cx="3048000" cy="2172664"/>
            <a:chOff x="6705600" y="4441825"/>
            <a:chExt cx="3048000" cy="2172664"/>
          </a:xfrm>
        </p:grpSpPr>
        <p:sp>
          <p:nvSpPr>
            <p:cNvPr id="2161" name="Rectangle 205"/>
            <p:cNvSpPr>
              <a:spLocks noChangeArrowheads="1"/>
            </p:cNvSpPr>
            <p:nvPr/>
          </p:nvSpPr>
          <p:spPr bwMode="auto">
            <a:xfrm>
              <a:off x="7924800" y="4822825"/>
              <a:ext cx="608013" cy="29210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2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10+ (2 yli 1)</a:t>
              </a:r>
            </a:p>
          </p:txBody>
        </p:sp>
        <p:sp>
          <p:nvSpPr>
            <p:cNvPr id="2162" name="Rectangle 206"/>
            <p:cNvSpPr>
              <a:spLocks noChangeArrowheads="1"/>
            </p:cNvSpPr>
            <p:nvPr/>
          </p:nvSpPr>
          <p:spPr bwMode="auto">
            <a:xfrm>
              <a:off x="7516813" y="5280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  <a:endParaRPr lang="fi-FI" b="0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12– 15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b="0" dirty="0">
                <a:solidFill>
                  <a:schemeClr val="tx1"/>
                </a:solidFill>
              </a:endParaRPr>
            </a:p>
          </p:txBody>
        </p:sp>
        <p:sp>
          <p:nvSpPr>
            <p:cNvPr id="2163" name="Rectangle 207"/>
            <p:cNvSpPr>
              <a:spLocks noChangeArrowheads="1"/>
            </p:cNvSpPr>
            <p:nvPr/>
          </p:nvSpPr>
          <p:spPr bwMode="auto">
            <a:xfrm>
              <a:off x="8316913" y="5280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2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15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64" name="Rectangle 208"/>
            <p:cNvSpPr>
              <a:spLocks noChangeArrowheads="1"/>
            </p:cNvSpPr>
            <p:nvPr/>
          </p:nvSpPr>
          <p:spPr bwMode="auto">
            <a:xfrm>
              <a:off x="9142413" y="5280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2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16 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2165" name="AutoShape 209"/>
            <p:cNvCxnSpPr>
              <a:cxnSpLocks noChangeShapeType="1"/>
              <a:stCxn id="2161" idx="2"/>
              <a:endCxn id="2162" idx="0"/>
            </p:cNvCxnSpPr>
            <p:nvPr/>
          </p:nvCxnSpPr>
          <p:spPr bwMode="auto">
            <a:xfrm rot="5400000">
              <a:off x="7952582" y="4993481"/>
              <a:ext cx="146050" cy="4079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6" name="AutoShape 210"/>
            <p:cNvCxnSpPr>
              <a:cxnSpLocks noChangeShapeType="1"/>
              <a:stCxn id="2161" idx="2"/>
              <a:endCxn id="2164" idx="0"/>
            </p:cNvCxnSpPr>
            <p:nvPr/>
          </p:nvCxnSpPr>
          <p:spPr bwMode="auto">
            <a:xfrm rot="16200000" flipH="1">
              <a:off x="8765382" y="4588668"/>
              <a:ext cx="146050" cy="121761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7" name="AutoShape 211"/>
            <p:cNvCxnSpPr>
              <a:cxnSpLocks noChangeShapeType="1"/>
              <a:stCxn id="2161" idx="2"/>
              <a:endCxn id="2163" idx="0"/>
            </p:cNvCxnSpPr>
            <p:nvPr/>
          </p:nvCxnSpPr>
          <p:spPr bwMode="auto">
            <a:xfrm rot="16200000" flipH="1">
              <a:off x="8352632" y="5001418"/>
              <a:ext cx="146050" cy="39211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68" name="Rectangle 212"/>
            <p:cNvSpPr>
              <a:spLocks noChangeArrowheads="1"/>
            </p:cNvSpPr>
            <p:nvPr/>
          </p:nvSpPr>
          <p:spPr bwMode="auto">
            <a:xfrm>
              <a:off x="7924800" y="4441825"/>
              <a:ext cx="608013" cy="292100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1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12 – 21 p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2169" name="Rectangle 213"/>
            <p:cNvSpPr>
              <a:spLocks noChangeArrowheads="1"/>
            </p:cNvSpPr>
            <p:nvPr/>
          </p:nvSpPr>
          <p:spPr bwMode="auto">
            <a:xfrm>
              <a:off x="7515225" y="5661025"/>
              <a:ext cx="608013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3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18 </a:t>
              </a:r>
              <a:r>
                <a:rPr lang="fi-FI" dirty="0" smtClean="0">
                  <a:solidFill>
                    <a:schemeClr val="tx1"/>
                  </a:solidFill>
                </a:rPr>
                <a:t>– 19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b="0" dirty="0">
                <a:solidFill>
                  <a:schemeClr val="tx1"/>
                </a:solidFill>
              </a:endParaRPr>
            </a:p>
          </p:txBody>
        </p:sp>
        <p:sp>
          <p:nvSpPr>
            <p:cNvPr id="2170" name="Rectangle 214"/>
            <p:cNvSpPr>
              <a:spLocks noChangeArrowheads="1"/>
            </p:cNvSpPr>
            <p:nvPr/>
          </p:nvSpPr>
          <p:spPr bwMode="auto">
            <a:xfrm>
              <a:off x="8316913" y="5661025"/>
              <a:ext cx="608012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FF0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16+ 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71" name="Rectangle 215"/>
            <p:cNvSpPr>
              <a:spLocks noChangeArrowheads="1"/>
            </p:cNvSpPr>
            <p:nvPr/>
          </p:nvSpPr>
          <p:spPr bwMode="auto">
            <a:xfrm>
              <a:off x="9144000" y="5661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8000"/>
                  </a:solidFill>
                </a:rPr>
                <a:t>3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endParaRPr lang="fi-FI" b="0" dirty="0">
                <a:solidFill>
                  <a:srgbClr val="0080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16 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73" name="Rectangle 217"/>
            <p:cNvSpPr>
              <a:spLocks noChangeArrowheads="1"/>
            </p:cNvSpPr>
            <p:nvPr/>
          </p:nvSpPr>
          <p:spPr bwMode="auto">
            <a:xfrm>
              <a:off x="6705600" y="5280025"/>
              <a:ext cx="6096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3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14 – 17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74" name="Text Box 218"/>
            <p:cNvSpPr txBox="1">
              <a:spLocks noChangeArrowheads="1"/>
            </p:cNvSpPr>
            <p:nvPr/>
          </p:nvSpPr>
          <p:spPr bwMode="auto">
            <a:xfrm>
              <a:off x="7526338" y="6042025"/>
              <a:ext cx="587375" cy="572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Tasainen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5332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5422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(5431)</a:t>
              </a:r>
            </a:p>
          </p:txBody>
        </p:sp>
        <p:sp>
          <p:nvSpPr>
            <p:cNvPr id="2175" name="Text Box 219"/>
            <p:cNvSpPr txBox="1">
              <a:spLocks noChangeArrowheads="1"/>
            </p:cNvSpPr>
            <p:nvPr/>
          </p:nvSpPr>
          <p:spPr bwMode="auto">
            <a:xfrm>
              <a:off x="8334376" y="6064250"/>
              <a:ext cx="608012" cy="442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Pitkä 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avausväri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 smtClean="0">
                  <a:solidFill>
                    <a:srgbClr val="008000"/>
                  </a:solidFill>
                </a:rPr>
                <a:t>(5)6</a:t>
              </a:r>
              <a:r>
                <a:rPr lang="fi-FI" dirty="0">
                  <a:solidFill>
                    <a:srgbClr val="008000"/>
                  </a:solidFill>
                </a:rPr>
                <a:t>+ k</a:t>
              </a:r>
            </a:p>
          </p:txBody>
        </p:sp>
        <p:sp>
          <p:nvSpPr>
            <p:cNvPr id="2176" name="Text Box 220"/>
            <p:cNvSpPr txBox="1">
              <a:spLocks noChangeArrowheads="1"/>
            </p:cNvSpPr>
            <p:nvPr/>
          </p:nvSpPr>
          <p:spPr bwMode="auto">
            <a:xfrm>
              <a:off x="9144000" y="6042025"/>
              <a:ext cx="608013" cy="442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Toinen 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väri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5+ &amp; 4+</a:t>
              </a:r>
            </a:p>
          </p:txBody>
        </p:sp>
        <p:cxnSp>
          <p:nvCxnSpPr>
            <p:cNvPr id="2177" name="AutoShape 221"/>
            <p:cNvCxnSpPr>
              <a:cxnSpLocks noChangeShapeType="1"/>
              <a:stCxn id="2168" idx="2"/>
              <a:endCxn id="2161" idx="0"/>
            </p:cNvCxnSpPr>
            <p:nvPr/>
          </p:nvCxnSpPr>
          <p:spPr bwMode="auto">
            <a:xfrm>
              <a:off x="8229600" y="4743450"/>
              <a:ext cx="0" cy="69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8" name="AutoShape 222"/>
            <p:cNvCxnSpPr>
              <a:cxnSpLocks noChangeShapeType="1"/>
              <a:stCxn id="2161" idx="2"/>
              <a:endCxn id="2173" idx="0"/>
            </p:cNvCxnSpPr>
            <p:nvPr/>
          </p:nvCxnSpPr>
          <p:spPr bwMode="auto">
            <a:xfrm rot="5400000">
              <a:off x="7546975" y="4587875"/>
              <a:ext cx="146050" cy="12192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79" name="Rectangle 223"/>
            <p:cNvSpPr>
              <a:spLocks noChangeArrowheads="1"/>
            </p:cNvSpPr>
            <p:nvPr/>
          </p:nvSpPr>
          <p:spPr bwMode="auto">
            <a:xfrm>
              <a:off x="6705600" y="5661025"/>
              <a:ext cx="608013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4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18 – 21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80" name="Text Box 225"/>
            <p:cNvSpPr txBox="1">
              <a:spLocks noChangeArrowheads="1"/>
            </p:cNvSpPr>
            <p:nvPr/>
          </p:nvSpPr>
          <p:spPr bwMode="auto">
            <a:xfrm>
              <a:off x="6705600" y="6042025"/>
              <a:ext cx="608013" cy="30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Tuki</a:t>
              </a:r>
            </a:p>
            <a:p>
              <a:pPr algn="ctr">
                <a:lnSpc>
                  <a:spcPct val="60000"/>
                </a:lnSpc>
              </a:pPr>
              <a:r>
                <a:rPr lang="fi-FI" dirty="0">
                  <a:solidFill>
                    <a:srgbClr val="008000"/>
                  </a:solidFill>
                </a:rPr>
                <a:t>4+ k</a:t>
              </a:r>
            </a:p>
          </p:txBody>
        </p:sp>
      </p:grpSp>
      <p:grpSp>
        <p:nvGrpSpPr>
          <p:cNvPr id="2" name="Ryhmä 1"/>
          <p:cNvGrpSpPr/>
          <p:nvPr/>
        </p:nvGrpSpPr>
        <p:grpSpPr>
          <a:xfrm>
            <a:off x="92074" y="637638"/>
            <a:ext cx="4343401" cy="1002608"/>
            <a:chOff x="92074" y="506584"/>
            <a:chExt cx="4343401" cy="1002608"/>
          </a:xfrm>
        </p:grpSpPr>
        <p:sp>
          <p:nvSpPr>
            <p:cNvPr id="2054" name="Rectangle 13"/>
            <p:cNvSpPr>
              <a:spLocks noChangeArrowheads="1"/>
            </p:cNvSpPr>
            <p:nvPr/>
          </p:nvSpPr>
          <p:spPr bwMode="auto">
            <a:xfrm>
              <a:off x="2319337" y="1015008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11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12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ei 4k 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058" name="Rectangle 18"/>
            <p:cNvSpPr>
              <a:spLocks noChangeArrowheads="1"/>
            </p:cNvSpPr>
            <p:nvPr/>
          </p:nvSpPr>
          <p:spPr bwMode="auto">
            <a:xfrm>
              <a:off x="1970087" y="506584"/>
              <a:ext cx="6604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sz="1200" b="0" dirty="0" smtClean="0">
                  <a:solidFill>
                    <a:srgbClr val="008000"/>
                  </a:solidFill>
                  <a:latin typeface="Symbol" pitchFamily="18" charset="2"/>
                </a:rPr>
                <a:t>1</a:t>
              </a:r>
              <a:r>
                <a:rPr lang="fi-FI" sz="120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endParaRPr lang="fi-FI" sz="1200" dirty="0">
                <a:solidFill>
                  <a:srgbClr val="008000"/>
                </a:solidFill>
              </a:endParaRPr>
            </a:p>
          </p:txBody>
        </p:sp>
        <p:sp>
          <p:nvSpPr>
            <p:cNvPr id="128" name="Rectangle 13"/>
            <p:cNvSpPr>
              <a:spLocks noChangeArrowheads="1"/>
            </p:cNvSpPr>
            <p:nvPr/>
          </p:nvSpPr>
          <p:spPr bwMode="auto">
            <a:xfrm>
              <a:off x="3775075" y="1015008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3 </a:t>
              </a:r>
              <a:r>
                <a:rPr lang="fi-FI" dirty="0">
                  <a:solidFill>
                    <a:schemeClr val="tx1"/>
                  </a:solidFill>
                </a:rPr>
                <a:t>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13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15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ei 4k 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3"/>
            <p:cNvSpPr>
              <a:spLocks noChangeArrowheads="1"/>
            </p:cNvSpPr>
            <p:nvPr/>
          </p:nvSpPr>
          <p:spPr bwMode="auto">
            <a:xfrm>
              <a:off x="1582960" y="1015008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8000"/>
                  </a:solidFill>
                </a:rPr>
                <a:t>2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endParaRPr lang="fi-FI" b="0" dirty="0">
                <a:solidFill>
                  <a:srgbClr val="008000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6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10 p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5+ 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3"/>
            <p:cNvSpPr>
              <a:spLocks noChangeArrowheads="1"/>
            </p:cNvSpPr>
            <p:nvPr/>
          </p:nvSpPr>
          <p:spPr bwMode="auto">
            <a:xfrm>
              <a:off x="3048000" y="1015008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rgbClr val="008000"/>
                  </a:solidFill>
                </a:rPr>
                <a:t>3</a:t>
              </a:r>
              <a:r>
                <a:rPr lang="fi-FI" b="0" dirty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endParaRPr lang="fi-FI" b="0" dirty="0">
                <a:solidFill>
                  <a:srgbClr val="008000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11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12 p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5+ 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"/>
            <p:cNvSpPr>
              <a:spLocks noChangeArrowheads="1"/>
            </p:cNvSpPr>
            <p:nvPr/>
          </p:nvSpPr>
          <p:spPr bwMode="auto">
            <a:xfrm>
              <a:off x="846360" y="1015008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 </a:t>
              </a:r>
              <a:r>
                <a:rPr lang="fi-FI" dirty="0">
                  <a:solidFill>
                    <a:schemeClr val="tx1"/>
                  </a:solidFill>
                </a:rPr>
                <a:t>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6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10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ei 4k 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2" name="Rectangle 13"/>
            <p:cNvSpPr>
              <a:spLocks noChangeArrowheads="1"/>
            </p:cNvSpPr>
            <p:nvPr/>
          </p:nvSpPr>
          <p:spPr bwMode="auto">
            <a:xfrm>
              <a:off x="92074" y="1015008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</a:t>
              </a:r>
              <a:r>
                <a:rPr lang="fi-FI" b="0" dirty="0">
                  <a:solidFill>
                    <a:srgbClr val="FF9900"/>
                  </a:solidFill>
                  <a:latin typeface="Symbol" pitchFamily="18" charset="2"/>
                </a:rPr>
                <a:t> 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r>
                <a:rPr lang="fi-FI" b="0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6+ p, </a:t>
              </a:r>
              <a:r>
                <a:rPr lang="fi-FI" dirty="0" err="1" smtClean="0">
                  <a:solidFill>
                    <a:schemeClr val="tx1"/>
                  </a:solidFill>
                </a:rPr>
                <a:t>kv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4k 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r>
                <a:rPr lang="fi-FI" b="0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uora yhdysviiva 5"/>
            <p:cNvCxnSpPr/>
            <p:nvPr/>
          </p:nvCxnSpPr>
          <p:spPr bwMode="auto">
            <a:xfrm>
              <a:off x="422274" y="909637"/>
              <a:ext cx="368300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uora yhdysviiva 8"/>
            <p:cNvCxnSpPr>
              <a:endCxn id="132" idx="0"/>
            </p:cNvCxnSpPr>
            <p:nvPr/>
          </p:nvCxnSpPr>
          <p:spPr bwMode="auto">
            <a:xfrm>
              <a:off x="422274" y="925512"/>
              <a:ext cx="0" cy="8949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uora yhdysviiva 10"/>
            <p:cNvCxnSpPr>
              <a:endCxn id="131" idx="0"/>
            </p:cNvCxnSpPr>
            <p:nvPr/>
          </p:nvCxnSpPr>
          <p:spPr bwMode="auto">
            <a:xfrm>
              <a:off x="1176560" y="909637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uora yhdysviiva 12"/>
            <p:cNvCxnSpPr>
              <a:stCxn id="129" idx="0"/>
            </p:cNvCxnSpPr>
            <p:nvPr/>
          </p:nvCxnSpPr>
          <p:spPr bwMode="auto">
            <a:xfrm flipV="1">
              <a:off x="1913160" y="909637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uora yhdysviiva 14"/>
            <p:cNvCxnSpPr>
              <a:stCxn id="2054" idx="0"/>
            </p:cNvCxnSpPr>
            <p:nvPr/>
          </p:nvCxnSpPr>
          <p:spPr bwMode="auto">
            <a:xfrm flipV="1">
              <a:off x="2649537" y="909637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uora yhdysviiva 16"/>
            <p:cNvCxnSpPr>
              <a:stCxn id="130" idx="0"/>
            </p:cNvCxnSpPr>
            <p:nvPr/>
          </p:nvCxnSpPr>
          <p:spPr bwMode="auto">
            <a:xfrm flipV="1">
              <a:off x="3378200" y="909637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uora yhdysviiva 18"/>
            <p:cNvCxnSpPr>
              <a:stCxn id="128" idx="0"/>
            </p:cNvCxnSpPr>
            <p:nvPr/>
          </p:nvCxnSpPr>
          <p:spPr bwMode="auto">
            <a:xfrm flipV="1">
              <a:off x="4105275" y="909637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uora yhdysviiva 20"/>
            <p:cNvCxnSpPr/>
            <p:nvPr/>
          </p:nvCxnSpPr>
          <p:spPr bwMode="auto">
            <a:xfrm>
              <a:off x="2300287" y="833609"/>
              <a:ext cx="0" cy="7602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Ryhmä 6"/>
          <p:cNvGrpSpPr/>
          <p:nvPr/>
        </p:nvGrpSpPr>
        <p:grpSpPr>
          <a:xfrm>
            <a:off x="4733132" y="637638"/>
            <a:ext cx="5067301" cy="1019813"/>
            <a:chOff x="4775200" y="451365"/>
            <a:chExt cx="5067301" cy="1019813"/>
          </a:xfrm>
        </p:grpSpPr>
        <p:sp>
          <p:nvSpPr>
            <p:cNvPr id="133" name="Rectangle 13"/>
            <p:cNvSpPr>
              <a:spLocks noChangeArrowheads="1"/>
            </p:cNvSpPr>
            <p:nvPr/>
          </p:nvSpPr>
          <p:spPr bwMode="auto">
            <a:xfrm>
              <a:off x="7726363" y="976994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11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12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ei 4k 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8"/>
            <p:cNvSpPr>
              <a:spLocks noChangeArrowheads="1"/>
            </p:cNvSpPr>
            <p:nvPr/>
          </p:nvSpPr>
          <p:spPr bwMode="auto">
            <a:xfrm>
              <a:off x="6985000" y="451365"/>
              <a:ext cx="6604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sz="1200" dirty="0" smtClean="0">
                  <a:solidFill>
                    <a:srgbClr val="FF9900"/>
                  </a:solidFill>
                  <a:latin typeface="Symbol" pitchFamily="18" charset="2"/>
                </a:rPr>
                <a:t>1</a:t>
              </a:r>
              <a:r>
                <a:rPr lang="fi-FI" sz="1200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sz="1200" b="0" dirty="0">
                <a:solidFill>
                  <a:srgbClr val="FF9900"/>
                </a:solidFill>
              </a:endParaRPr>
            </a:p>
          </p:txBody>
        </p:sp>
        <p:sp>
          <p:nvSpPr>
            <p:cNvPr id="135" name="Rectangle 13"/>
            <p:cNvSpPr>
              <a:spLocks noChangeArrowheads="1"/>
            </p:cNvSpPr>
            <p:nvPr/>
          </p:nvSpPr>
          <p:spPr bwMode="auto">
            <a:xfrm>
              <a:off x="9182101" y="976994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3 </a:t>
              </a:r>
              <a:r>
                <a:rPr lang="fi-FI" dirty="0">
                  <a:solidFill>
                    <a:schemeClr val="tx1"/>
                  </a:solidFill>
                </a:rPr>
                <a:t>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13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15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ei 4k 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angle 13"/>
            <p:cNvSpPr>
              <a:spLocks noChangeArrowheads="1"/>
            </p:cNvSpPr>
            <p:nvPr/>
          </p:nvSpPr>
          <p:spPr bwMode="auto">
            <a:xfrm>
              <a:off x="6989986" y="976994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2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 smtClean="0">
                <a:solidFill>
                  <a:srgbClr val="FF9900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6 -10 p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4+ 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7" name="Rectangle 13"/>
            <p:cNvSpPr>
              <a:spLocks noChangeArrowheads="1"/>
            </p:cNvSpPr>
            <p:nvPr/>
          </p:nvSpPr>
          <p:spPr bwMode="auto">
            <a:xfrm>
              <a:off x="8455026" y="976994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9900"/>
                  </a:solidFill>
                </a:rPr>
                <a:t>3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008000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11 </a:t>
              </a:r>
              <a:r>
                <a:rPr lang="fi-FI" dirty="0">
                  <a:solidFill>
                    <a:schemeClr val="tx1"/>
                  </a:solidFill>
                </a:rPr>
                <a:t>-</a:t>
              </a:r>
              <a:r>
                <a:rPr lang="fi-FI" dirty="0" smtClean="0">
                  <a:solidFill>
                    <a:schemeClr val="tx1"/>
                  </a:solidFill>
                </a:rPr>
                <a:t>12 p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4</a:t>
              </a:r>
              <a:r>
                <a:rPr lang="fi-FI" dirty="0" smtClean="0">
                  <a:solidFill>
                    <a:schemeClr val="tx1"/>
                  </a:solidFill>
                </a:rPr>
                <a:t>+ </a:t>
              </a:r>
              <a:r>
                <a:rPr lang="fi-FI" b="0" dirty="0" smtClean="0">
                  <a:solidFill>
                    <a:srgbClr val="FF9900"/>
                  </a:solidFill>
                  <a:latin typeface="Symbol" pitchFamily="18" charset="2"/>
                </a:rPr>
                <a:t>¨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8" name="Rectangle 13"/>
            <p:cNvSpPr>
              <a:spLocks noChangeArrowheads="1"/>
            </p:cNvSpPr>
            <p:nvPr/>
          </p:nvSpPr>
          <p:spPr bwMode="auto">
            <a:xfrm>
              <a:off x="6253386" y="976994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8000"/>
                  </a:solidFill>
                </a:rPr>
                <a:t>2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endParaRPr lang="fi-FI" b="0" dirty="0" smtClean="0">
                <a:solidFill>
                  <a:srgbClr val="008000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(10)11+ p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4+ </a:t>
              </a:r>
              <a:r>
                <a:rPr lang="fi-FI" b="0" dirty="0" smtClean="0">
                  <a:solidFill>
                    <a:srgbClr val="008000"/>
                  </a:solidFill>
                  <a:latin typeface="Symbol" pitchFamily="18" charset="2"/>
                </a:rPr>
                <a:t>§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"/>
            <p:cNvSpPr>
              <a:spLocks noChangeArrowheads="1"/>
            </p:cNvSpPr>
            <p:nvPr/>
          </p:nvSpPr>
          <p:spPr bwMode="auto">
            <a:xfrm>
              <a:off x="5499100" y="976994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6 -10 </a:t>
              </a:r>
              <a:r>
                <a:rPr lang="fi-FI" dirty="0" err="1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ei 4k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140" name="Suora yhdysviiva 139"/>
            <p:cNvCxnSpPr/>
            <p:nvPr/>
          </p:nvCxnSpPr>
          <p:spPr bwMode="auto">
            <a:xfrm>
              <a:off x="5105400" y="871623"/>
              <a:ext cx="4406901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uora yhdysviiva 140"/>
            <p:cNvCxnSpPr>
              <a:endCxn id="139" idx="0"/>
            </p:cNvCxnSpPr>
            <p:nvPr/>
          </p:nvCxnSpPr>
          <p:spPr bwMode="auto">
            <a:xfrm>
              <a:off x="5829300" y="887498"/>
              <a:ext cx="0" cy="8949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uora yhdysviiva 141"/>
            <p:cNvCxnSpPr>
              <a:endCxn id="138" idx="0"/>
            </p:cNvCxnSpPr>
            <p:nvPr/>
          </p:nvCxnSpPr>
          <p:spPr bwMode="auto">
            <a:xfrm>
              <a:off x="6583586" y="871623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uora yhdysviiva 143"/>
            <p:cNvCxnSpPr>
              <a:stCxn id="133" idx="0"/>
            </p:cNvCxnSpPr>
            <p:nvPr/>
          </p:nvCxnSpPr>
          <p:spPr bwMode="auto">
            <a:xfrm flipV="1">
              <a:off x="8056563" y="871623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uora yhdysviiva 144"/>
            <p:cNvCxnSpPr>
              <a:stCxn id="137" idx="0"/>
            </p:cNvCxnSpPr>
            <p:nvPr/>
          </p:nvCxnSpPr>
          <p:spPr bwMode="auto">
            <a:xfrm flipV="1">
              <a:off x="8785226" y="871623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uora yhdysviiva 145"/>
            <p:cNvCxnSpPr>
              <a:stCxn id="135" idx="0"/>
            </p:cNvCxnSpPr>
            <p:nvPr/>
          </p:nvCxnSpPr>
          <p:spPr bwMode="auto">
            <a:xfrm flipV="1">
              <a:off x="9512301" y="871623"/>
              <a:ext cx="0" cy="10537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775200" y="970260"/>
              <a:ext cx="660400" cy="494184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</a:t>
              </a:r>
              <a:r>
                <a:rPr lang="fi-FI" b="0" dirty="0">
                  <a:solidFill>
                    <a:srgbClr val="FF9900"/>
                  </a:solidFill>
                  <a:latin typeface="Symbol" pitchFamily="18" charset="2"/>
                </a:rPr>
                <a:t> 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6+ p, </a:t>
              </a:r>
              <a:r>
                <a:rPr lang="fi-FI" dirty="0" err="1" smtClean="0">
                  <a:solidFill>
                    <a:schemeClr val="tx1"/>
                  </a:solidFill>
                </a:rPr>
                <a:t>kv</a:t>
              </a:r>
              <a:endParaRPr lang="fi-FI" dirty="0" smtClean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4k 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uora yhdysviiva 26"/>
            <p:cNvCxnSpPr>
              <a:endCxn id="136" idx="0"/>
            </p:cNvCxnSpPr>
            <p:nvPr/>
          </p:nvCxnSpPr>
          <p:spPr bwMode="auto">
            <a:xfrm>
              <a:off x="7320186" y="778390"/>
              <a:ext cx="0" cy="19860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3" name="Suora yhdysviiva 2052"/>
            <p:cNvCxnSpPr>
              <a:endCxn id="148" idx="0"/>
            </p:cNvCxnSpPr>
            <p:nvPr/>
          </p:nvCxnSpPr>
          <p:spPr bwMode="auto">
            <a:xfrm>
              <a:off x="5105400" y="871623"/>
              <a:ext cx="0" cy="9863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687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7006" y="3682409"/>
            <a:ext cx="2634170" cy="401095"/>
          </a:xfrm>
          <a:prstGeom prst="rect">
            <a:avLst/>
          </a:prstGeom>
          <a:solidFill>
            <a:srgbClr val="FF9900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 smtClean="0">
                <a:solidFill>
                  <a:schemeClr val="bg1"/>
                </a:solidFill>
              </a:rPr>
              <a:t>VÄLITARJOUS YHDEN TASOLLA:</a:t>
            </a:r>
            <a:br>
              <a:rPr lang="fi-FI" sz="1000" dirty="0" smtClean="0">
                <a:solidFill>
                  <a:schemeClr val="bg1"/>
                </a:solidFill>
              </a:rPr>
            </a:br>
            <a:r>
              <a:rPr lang="fi-FI" sz="1000" dirty="0" smtClean="0">
                <a:solidFill>
                  <a:schemeClr val="bg1"/>
                </a:solidFill>
              </a:rPr>
              <a:t> </a:t>
            </a:r>
            <a:r>
              <a:rPr lang="fi-FI" sz="1000" dirty="0">
                <a:solidFill>
                  <a:schemeClr val="bg1"/>
                </a:solidFill>
              </a:rPr>
              <a:t>10 </a:t>
            </a:r>
            <a:r>
              <a:rPr lang="fi-FI" sz="1000" dirty="0" smtClean="0">
                <a:solidFill>
                  <a:schemeClr val="bg1"/>
                </a:solidFill>
              </a:rPr>
              <a:t>– 16 </a:t>
            </a:r>
            <a:r>
              <a:rPr lang="fi-FI" sz="1000" dirty="0" err="1" smtClean="0">
                <a:solidFill>
                  <a:schemeClr val="bg1"/>
                </a:solidFill>
              </a:rPr>
              <a:t>ap</a:t>
            </a:r>
            <a:r>
              <a:rPr lang="fi-FI" sz="1000" dirty="0" smtClean="0">
                <a:solidFill>
                  <a:schemeClr val="bg1"/>
                </a:solidFill>
              </a:rPr>
              <a:t> </a:t>
            </a:r>
            <a:r>
              <a:rPr lang="fi-FI" sz="1000" dirty="0" err="1">
                <a:solidFill>
                  <a:schemeClr val="bg1"/>
                </a:solidFill>
              </a:rPr>
              <a:t>väh</a:t>
            </a:r>
            <a:r>
              <a:rPr lang="fi-FI" sz="1000" dirty="0">
                <a:solidFill>
                  <a:schemeClr val="bg1"/>
                </a:solidFill>
              </a:rPr>
              <a:t> 5 k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00278" y="3667019"/>
            <a:ext cx="2470695" cy="431873"/>
          </a:xfrm>
          <a:prstGeom prst="rect">
            <a:avLst/>
          </a:prstGeom>
          <a:solidFill>
            <a:srgbClr val="FF9900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000" dirty="0">
                <a:solidFill>
                  <a:schemeClr val="bg1"/>
                </a:solidFill>
              </a:rPr>
              <a:t>VÄLITARJOUS KAHDEN TASOLLA</a:t>
            </a:r>
            <a:r>
              <a:rPr lang="fi-FI" sz="1000" dirty="0" smtClean="0">
                <a:solidFill>
                  <a:schemeClr val="bg1"/>
                </a:solidFill>
              </a:rPr>
              <a:t>:</a:t>
            </a:r>
            <a:br>
              <a:rPr lang="fi-FI" sz="1000" dirty="0" smtClean="0">
                <a:solidFill>
                  <a:schemeClr val="bg1"/>
                </a:solidFill>
              </a:rPr>
            </a:br>
            <a:r>
              <a:rPr lang="fi-FI" sz="1000" dirty="0" smtClean="0">
                <a:solidFill>
                  <a:schemeClr val="bg1"/>
                </a:solidFill>
              </a:rPr>
              <a:t> </a:t>
            </a:r>
            <a:r>
              <a:rPr lang="fi-FI" sz="1000" dirty="0">
                <a:solidFill>
                  <a:schemeClr val="bg1"/>
                </a:solidFill>
              </a:rPr>
              <a:t>12 </a:t>
            </a:r>
            <a:r>
              <a:rPr lang="fi-FI" sz="1000" dirty="0" smtClean="0">
                <a:solidFill>
                  <a:schemeClr val="bg1"/>
                </a:solidFill>
              </a:rPr>
              <a:t>– 16 </a:t>
            </a:r>
            <a:r>
              <a:rPr lang="fi-FI" sz="1000" dirty="0" err="1" smtClean="0">
                <a:solidFill>
                  <a:schemeClr val="bg1"/>
                </a:solidFill>
              </a:rPr>
              <a:t>ap</a:t>
            </a:r>
            <a:r>
              <a:rPr lang="fi-FI" sz="1000" dirty="0" smtClean="0">
                <a:solidFill>
                  <a:schemeClr val="bg1"/>
                </a:solidFill>
              </a:rPr>
              <a:t> </a:t>
            </a:r>
            <a:r>
              <a:rPr lang="fi-FI" sz="1000" dirty="0" err="1">
                <a:solidFill>
                  <a:schemeClr val="bg1"/>
                </a:solidFill>
              </a:rPr>
              <a:t>väh</a:t>
            </a:r>
            <a:r>
              <a:rPr lang="fi-FI" sz="1000" dirty="0">
                <a:solidFill>
                  <a:schemeClr val="bg1"/>
                </a:solidFill>
              </a:rPr>
              <a:t> 5 k</a:t>
            </a:r>
          </a:p>
        </p:txBody>
      </p:sp>
      <p:sp>
        <p:nvSpPr>
          <p:cNvPr id="3082" name="Line 26"/>
          <p:cNvSpPr>
            <a:spLocks noChangeShapeType="1"/>
          </p:cNvSpPr>
          <p:nvPr/>
        </p:nvSpPr>
        <p:spPr bwMode="auto">
          <a:xfrm>
            <a:off x="3168000" y="3882957"/>
            <a:ext cx="0" cy="28856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3083" name="Rectangle 27"/>
          <p:cNvSpPr>
            <a:spLocks noChangeArrowheads="1"/>
          </p:cNvSpPr>
          <p:nvPr/>
        </p:nvSpPr>
        <p:spPr bwMode="auto">
          <a:xfrm>
            <a:off x="652066" y="3118040"/>
            <a:ext cx="52006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i-FI" sz="1200" u="sng" dirty="0">
                <a:solidFill>
                  <a:srgbClr val="FF9900"/>
                </a:solidFill>
              </a:rPr>
              <a:t>YKSINKERTAINEN VÄLITARJOUS</a:t>
            </a:r>
          </a:p>
          <a:p>
            <a:pPr algn="ctr">
              <a:lnSpc>
                <a:spcPct val="90000"/>
              </a:lnSpc>
            </a:pPr>
            <a:r>
              <a:rPr lang="fi-FI" sz="1200" dirty="0">
                <a:solidFill>
                  <a:srgbClr val="FF9900"/>
                </a:solidFill>
              </a:rPr>
              <a:t>Oman värin tarjoaminen alimmalla tasolla vastustajan avattua tarjoussarjan</a:t>
            </a:r>
            <a:endParaRPr lang="fi-FI" sz="1200" u="sng" dirty="0">
              <a:solidFill>
                <a:srgbClr val="FF9900"/>
              </a:solidFill>
            </a:endParaRPr>
          </a:p>
        </p:txBody>
      </p:sp>
      <p:grpSp>
        <p:nvGrpSpPr>
          <p:cNvPr id="2" name="Ryhmä 1"/>
          <p:cNvGrpSpPr/>
          <p:nvPr/>
        </p:nvGrpSpPr>
        <p:grpSpPr>
          <a:xfrm>
            <a:off x="247281" y="4172173"/>
            <a:ext cx="2922480" cy="2638425"/>
            <a:chOff x="281807" y="777876"/>
            <a:chExt cx="2922480" cy="2638425"/>
          </a:xfrm>
        </p:grpSpPr>
        <p:cxnSp>
          <p:nvCxnSpPr>
            <p:cNvPr id="3081" name="AutoShape 11"/>
            <p:cNvCxnSpPr>
              <a:cxnSpLocks noChangeShapeType="1"/>
              <a:stCxn id="3079" idx="2"/>
              <a:endCxn id="3076" idx="0"/>
            </p:cNvCxnSpPr>
            <p:nvPr/>
          </p:nvCxnSpPr>
          <p:spPr bwMode="auto">
            <a:xfrm rot="5400000">
              <a:off x="1058281" y="1168216"/>
              <a:ext cx="193674" cy="108622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" name="Ryhmä 5"/>
            <p:cNvGrpSpPr/>
            <p:nvPr/>
          </p:nvGrpSpPr>
          <p:grpSpPr>
            <a:xfrm>
              <a:off x="1368028" y="777876"/>
              <a:ext cx="660400" cy="836613"/>
              <a:chOff x="2006600" y="762000"/>
              <a:chExt cx="660400" cy="836613"/>
            </a:xfrm>
          </p:grpSpPr>
          <p:sp>
            <p:nvSpPr>
              <p:cNvPr id="3079" name="Rectangle 9"/>
              <p:cNvSpPr>
                <a:spLocks noChangeArrowheads="1"/>
              </p:cNvSpPr>
              <p:nvPr/>
            </p:nvSpPr>
            <p:spPr bwMode="auto">
              <a:xfrm>
                <a:off x="2006600" y="1271588"/>
                <a:ext cx="660400" cy="327025"/>
              </a:xfrm>
              <a:prstGeom prst="rect">
                <a:avLst/>
              </a:prstGeom>
              <a:solidFill>
                <a:srgbClr val="FF9900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0033CC"/>
                    </a:solidFill>
                  </a:rPr>
                  <a:t>1</a:t>
                </a:r>
                <a:r>
                  <a:rPr lang="fi-FI" b="0" dirty="0" smtClean="0">
                    <a:solidFill>
                      <a:srgbClr val="0033CC"/>
                    </a:solidFill>
                    <a:latin typeface="Symbol" pitchFamily="18" charset="2"/>
                  </a:rPr>
                  <a:t>ª</a:t>
                </a:r>
                <a:endParaRPr lang="fi-FI" b="0" dirty="0">
                  <a:solidFill>
                    <a:srgbClr val="0033CC"/>
                  </a:solidFill>
                  <a:latin typeface="Symbol" pitchFamily="18" charset="2"/>
                </a:endParaRP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>
                    <a:solidFill>
                      <a:schemeClr val="tx1"/>
                    </a:solidFill>
                  </a:rPr>
                  <a:t>10-16, 5+ k</a:t>
                </a:r>
              </a:p>
            </p:txBody>
          </p:sp>
          <p:sp>
            <p:nvSpPr>
              <p:cNvPr id="3084" name="Rectangle 28"/>
              <p:cNvSpPr>
                <a:spLocks noChangeArrowheads="1"/>
              </p:cNvSpPr>
              <p:nvPr/>
            </p:nvSpPr>
            <p:spPr bwMode="auto">
              <a:xfrm>
                <a:off x="2006600" y="762000"/>
                <a:ext cx="660400" cy="327025"/>
              </a:xfrm>
              <a:prstGeom prst="rect">
                <a:avLst/>
              </a:prstGeom>
              <a:solidFill>
                <a:srgbClr val="92D050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>
                    <a:solidFill>
                      <a:schemeClr val="tx1"/>
                    </a:solidFill>
                  </a:rPr>
                  <a:t>Vastustaja</a:t>
                </a: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FF0000"/>
                    </a:solidFill>
                  </a:rPr>
                  <a:t>1</a:t>
                </a:r>
                <a:r>
                  <a:rPr lang="fi-FI" b="0" dirty="0" smtClean="0">
                    <a:solidFill>
                      <a:srgbClr val="FF0000"/>
                    </a:solidFill>
                    <a:latin typeface="Symbol" pitchFamily="18" charset="2"/>
                  </a:rPr>
                  <a:t>©</a:t>
                </a:r>
                <a:endParaRPr lang="fi-FI" b="0" dirty="0">
                  <a:solidFill>
                    <a:srgbClr val="FF0000"/>
                  </a:solidFill>
                  <a:latin typeface="Symbol" pitchFamily="18" charset="2"/>
                </a:endParaRPr>
              </a:p>
            </p:txBody>
          </p:sp>
          <p:cxnSp>
            <p:nvCxnSpPr>
              <p:cNvPr id="3085" name="AutoShape 29"/>
              <p:cNvCxnSpPr>
                <a:cxnSpLocks noChangeShapeType="1"/>
                <a:stCxn id="3084" idx="2"/>
                <a:endCxn id="3079" idx="0"/>
              </p:cNvCxnSpPr>
              <p:nvPr/>
            </p:nvCxnSpPr>
            <p:spPr bwMode="auto">
              <a:xfrm>
                <a:off x="2336800" y="1098550"/>
                <a:ext cx="0" cy="16351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088" name="AutoShape 32"/>
            <p:cNvCxnSpPr>
              <a:cxnSpLocks noChangeShapeType="1"/>
              <a:stCxn id="3079" idx="2"/>
              <a:endCxn id="3086" idx="0"/>
            </p:cNvCxnSpPr>
            <p:nvPr/>
          </p:nvCxnSpPr>
          <p:spPr bwMode="auto">
            <a:xfrm rot="16200000" flipH="1">
              <a:off x="2145704" y="1167012"/>
              <a:ext cx="193675" cy="108862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" name="Ryhmä 3"/>
            <p:cNvGrpSpPr/>
            <p:nvPr/>
          </p:nvGrpSpPr>
          <p:grpSpPr>
            <a:xfrm>
              <a:off x="281807" y="1808163"/>
              <a:ext cx="660400" cy="1527815"/>
              <a:chOff x="281807" y="1808163"/>
              <a:chExt cx="660400" cy="1527815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281807" y="1808163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0033CC"/>
                    </a:solidFill>
                  </a:rPr>
                  <a:t>2</a:t>
                </a:r>
                <a:r>
                  <a:rPr lang="fi-FI" b="0" dirty="0" smtClean="0">
                    <a:solidFill>
                      <a:srgbClr val="0033CC"/>
                    </a:solidFill>
                    <a:latin typeface="Symbol" pitchFamily="18" charset="2"/>
                  </a:rPr>
                  <a:t>ª</a:t>
                </a:r>
                <a:endParaRPr lang="fi-FI" dirty="0">
                  <a:solidFill>
                    <a:srgbClr val="0033CC"/>
                  </a:solidFill>
                </a:endParaRP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8 – 11 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2" name="Rectangle 37"/>
              <p:cNvSpPr>
                <a:spLocks noChangeArrowheads="1"/>
              </p:cNvSpPr>
              <p:nvPr/>
            </p:nvSpPr>
            <p:spPr bwMode="auto">
              <a:xfrm>
                <a:off x="281807" y="2209800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0033CC"/>
                    </a:solidFill>
                  </a:rPr>
                  <a:t>3</a:t>
                </a:r>
                <a:r>
                  <a:rPr lang="fi-FI" b="0" dirty="0" smtClean="0">
                    <a:solidFill>
                      <a:srgbClr val="0033CC"/>
                    </a:solidFill>
                    <a:latin typeface="Symbol" pitchFamily="18" charset="2"/>
                  </a:rPr>
                  <a:t>ª</a:t>
                </a:r>
                <a:endParaRPr lang="fi-FI" dirty="0">
                  <a:solidFill>
                    <a:srgbClr val="0033CC"/>
                  </a:solidFill>
                </a:endParaRP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12 – 14 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3" name="Rectangle 38"/>
              <p:cNvSpPr>
                <a:spLocks noChangeArrowheads="1"/>
              </p:cNvSpPr>
              <p:nvPr/>
            </p:nvSpPr>
            <p:spPr bwMode="auto">
              <a:xfrm>
                <a:off x="281807" y="2644775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0033CC"/>
                    </a:solidFill>
                  </a:rPr>
                  <a:t>4</a:t>
                </a:r>
                <a:r>
                  <a:rPr lang="fi-FI" b="0" dirty="0" smtClean="0">
                    <a:solidFill>
                      <a:srgbClr val="0033CC"/>
                    </a:solidFill>
                    <a:latin typeface="Symbol" pitchFamily="18" charset="2"/>
                  </a:rPr>
                  <a:t>ª</a:t>
                </a:r>
                <a:endParaRPr lang="fi-FI" dirty="0">
                  <a:solidFill>
                    <a:srgbClr val="0033CC"/>
                  </a:solidFill>
                </a:endParaRP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15+ 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4" name="Text Box 39"/>
              <p:cNvSpPr txBox="1">
                <a:spLocks noChangeArrowheads="1"/>
              </p:cNvSpPr>
              <p:nvPr/>
            </p:nvSpPr>
            <p:spPr bwMode="auto">
              <a:xfrm>
                <a:off x="399333" y="2997424"/>
                <a:ext cx="4491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CC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1pPr>
                <a:lvl2pPr marL="742950" indent="-28575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2pPr>
                <a:lvl3pPr marL="11430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3pPr>
                <a:lvl4pPr marL="16002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4pPr>
                <a:lvl5pPr marL="20574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9pPr>
              </a:lstStyle>
              <a:p>
                <a:pPr algn="ctr"/>
                <a:r>
                  <a:rPr lang="fi-FI" dirty="0">
                    <a:solidFill>
                      <a:srgbClr val="CC3300"/>
                    </a:solidFill>
                  </a:rPr>
                  <a:t>Tuki  </a:t>
                </a:r>
                <a:r>
                  <a:rPr lang="fi-FI" dirty="0" smtClean="0">
                    <a:solidFill>
                      <a:srgbClr val="CC3300"/>
                    </a:solidFill>
                  </a:rPr>
                  <a:t/>
                </a:r>
                <a:br>
                  <a:rPr lang="fi-FI" dirty="0" smtClean="0">
                    <a:solidFill>
                      <a:srgbClr val="CC3300"/>
                    </a:solidFill>
                  </a:rPr>
                </a:br>
                <a:r>
                  <a:rPr lang="fi-FI" dirty="0" smtClean="0">
                    <a:solidFill>
                      <a:srgbClr val="CC3300"/>
                    </a:solidFill>
                  </a:rPr>
                  <a:t>3</a:t>
                </a:r>
                <a:r>
                  <a:rPr lang="fi-FI" dirty="0">
                    <a:solidFill>
                      <a:srgbClr val="CC3300"/>
                    </a:solidFill>
                  </a:rPr>
                  <a:t>+ k</a:t>
                </a:r>
              </a:p>
            </p:txBody>
          </p:sp>
        </p:grpSp>
        <p:grpSp>
          <p:nvGrpSpPr>
            <p:cNvPr id="7" name="Ryhmä 6"/>
            <p:cNvGrpSpPr/>
            <p:nvPr/>
          </p:nvGrpSpPr>
          <p:grpSpPr>
            <a:xfrm>
              <a:off x="905695" y="1614489"/>
              <a:ext cx="901700" cy="1801812"/>
              <a:chOff x="905695" y="1614489"/>
              <a:chExt cx="901700" cy="1801812"/>
            </a:xfrm>
          </p:grpSpPr>
          <p:cxnSp>
            <p:nvCxnSpPr>
              <p:cNvPr id="3087" name="AutoShape 31"/>
              <p:cNvCxnSpPr>
                <a:cxnSpLocks noChangeShapeType="1"/>
                <a:stCxn id="3079" idx="2"/>
                <a:endCxn id="3077" idx="0"/>
              </p:cNvCxnSpPr>
              <p:nvPr/>
            </p:nvCxnSpPr>
            <p:spPr bwMode="auto">
              <a:xfrm rot="5400000">
                <a:off x="1419438" y="1534135"/>
                <a:ext cx="198437" cy="359145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1008883" y="1812926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>
                    <a:solidFill>
                      <a:schemeClr val="tx1"/>
                    </a:solidFill>
                  </a:rPr>
                  <a:t>1 NT</a:t>
                </a: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8 – 11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89" name="Rectangle 33"/>
              <p:cNvSpPr>
                <a:spLocks noChangeArrowheads="1"/>
              </p:cNvSpPr>
              <p:nvPr/>
            </p:nvSpPr>
            <p:spPr bwMode="auto">
              <a:xfrm>
                <a:off x="1008883" y="2214563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>
                    <a:solidFill>
                      <a:schemeClr val="tx1"/>
                    </a:solidFill>
                  </a:rPr>
                  <a:t>2 NT</a:t>
                </a: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12 – 14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0" name="Rectangle 34"/>
              <p:cNvSpPr>
                <a:spLocks noChangeArrowheads="1"/>
              </p:cNvSpPr>
              <p:nvPr/>
            </p:nvSpPr>
            <p:spPr bwMode="auto">
              <a:xfrm>
                <a:off x="1008883" y="2649538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>
                    <a:solidFill>
                      <a:schemeClr val="tx1"/>
                    </a:solidFill>
                  </a:rPr>
                  <a:t>3 NT</a:t>
                </a: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15+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5" name="Text Box 40"/>
              <p:cNvSpPr txBox="1">
                <a:spLocks noChangeArrowheads="1"/>
              </p:cNvSpPr>
              <p:nvPr/>
            </p:nvSpPr>
            <p:spPr bwMode="auto">
              <a:xfrm>
                <a:off x="905695" y="3052763"/>
                <a:ext cx="901700" cy="363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CC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1pPr>
                <a:lvl2pPr marL="742950" indent="-28575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2pPr>
                <a:lvl3pPr marL="11430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3pPr>
                <a:lvl4pPr marL="16002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4pPr>
                <a:lvl5pPr marL="20574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9pPr>
              </a:lstStyle>
              <a:p>
                <a:pPr algn="ctr">
                  <a:lnSpc>
                    <a:spcPct val="40000"/>
                  </a:lnSpc>
                </a:pPr>
                <a:r>
                  <a:rPr lang="fi-FI" dirty="0" smtClean="0">
                    <a:solidFill>
                      <a:srgbClr val="CC3300"/>
                    </a:solidFill>
                  </a:rPr>
                  <a:t>Tasainen,</a:t>
                </a:r>
                <a:endParaRPr lang="fi-FI" dirty="0">
                  <a:solidFill>
                    <a:srgbClr val="CC3300"/>
                  </a:solidFill>
                </a:endParaRPr>
              </a:p>
              <a:p>
                <a:pPr algn="ctr">
                  <a:lnSpc>
                    <a:spcPct val="40000"/>
                  </a:lnSpc>
                </a:pPr>
                <a:r>
                  <a:rPr lang="fi-FI" dirty="0">
                    <a:solidFill>
                      <a:srgbClr val="CC3300"/>
                    </a:solidFill>
                  </a:rPr>
                  <a:t>pito vastustajan </a:t>
                </a:r>
              </a:p>
              <a:p>
                <a:pPr algn="ctr">
                  <a:lnSpc>
                    <a:spcPct val="40000"/>
                  </a:lnSpc>
                </a:pPr>
                <a:r>
                  <a:rPr lang="fi-FI" dirty="0">
                    <a:solidFill>
                      <a:srgbClr val="CC3300"/>
                    </a:solidFill>
                  </a:rPr>
                  <a:t>värissä</a:t>
                </a:r>
              </a:p>
            </p:txBody>
          </p:sp>
        </p:grpSp>
        <p:grpSp>
          <p:nvGrpSpPr>
            <p:cNvPr id="8" name="Ryhmä 7"/>
            <p:cNvGrpSpPr/>
            <p:nvPr/>
          </p:nvGrpSpPr>
          <p:grpSpPr>
            <a:xfrm>
              <a:off x="1698229" y="1614488"/>
              <a:ext cx="746669" cy="903496"/>
              <a:chOff x="1698229" y="1614488"/>
              <a:chExt cx="746669" cy="903496"/>
            </a:xfrm>
          </p:grpSpPr>
          <p:cxnSp>
            <p:nvCxnSpPr>
              <p:cNvPr id="3080" name="AutoShape 10"/>
              <p:cNvCxnSpPr>
                <a:cxnSpLocks noChangeShapeType="1"/>
                <a:stCxn id="3079" idx="2"/>
                <a:endCxn id="3078" idx="0"/>
              </p:cNvCxnSpPr>
              <p:nvPr/>
            </p:nvCxnSpPr>
            <p:spPr bwMode="auto">
              <a:xfrm rot="16200000" flipH="1">
                <a:off x="1780580" y="1532137"/>
                <a:ext cx="193675" cy="358378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1726406" y="1808164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CC3300"/>
                    </a:solidFill>
                  </a:rPr>
                  <a:t>2</a:t>
                </a:r>
                <a:r>
                  <a:rPr lang="fi-FI" b="0" dirty="0" smtClean="0">
                    <a:solidFill>
                      <a:srgbClr val="CC3300"/>
                    </a:solidFill>
                    <a:latin typeface="Symbol" pitchFamily="18" charset="2"/>
                  </a:rPr>
                  <a:t>¨</a:t>
                </a:r>
                <a:r>
                  <a:rPr lang="fi-FI" dirty="0" smtClean="0">
                    <a:solidFill>
                      <a:schemeClr val="tx1"/>
                    </a:solidFill>
                  </a:rPr>
                  <a:t> </a:t>
                </a:r>
                <a:endParaRPr lang="fi-FI" dirty="0">
                  <a:solidFill>
                    <a:schemeClr val="tx1"/>
                  </a:solidFill>
                </a:endParaRP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chemeClr val="tx1"/>
                    </a:solidFill>
                  </a:rPr>
                  <a:t>10+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6" name="Text Box 41"/>
              <p:cNvSpPr txBox="1">
                <a:spLocks noChangeArrowheads="1"/>
              </p:cNvSpPr>
              <p:nvPr/>
            </p:nvSpPr>
            <p:spPr bwMode="auto">
              <a:xfrm>
                <a:off x="1790552" y="2179430"/>
                <a:ext cx="654346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CC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1pPr>
                <a:lvl2pPr marL="742950" indent="-28575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2pPr>
                <a:lvl3pPr marL="11430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3pPr>
                <a:lvl4pPr marL="16002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4pPr>
                <a:lvl5pPr marL="20574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9pPr>
              </a:lstStyle>
              <a:p>
                <a:pPr algn="ctr"/>
                <a:r>
                  <a:rPr lang="fi-FI" dirty="0">
                    <a:solidFill>
                      <a:srgbClr val="CC3300"/>
                    </a:solidFill>
                  </a:rPr>
                  <a:t>Oma väri  </a:t>
                </a:r>
                <a:r>
                  <a:rPr lang="fi-FI" dirty="0" smtClean="0">
                    <a:solidFill>
                      <a:srgbClr val="CC3300"/>
                    </a:solidFill>
                  </a:rPr>
                  <a:t/>
                </a:r>
                <a:br>
                  <a:rPr lang="fi-FI" dirty="0" smtClean="0">
                    <a:solidFill>
                      <a:srgbClr val="CC3300"/>
                    </a:solidFill>
                  </a:rPr>
                </a:br>
                <a:r>
                  <a:rPr lang="fi-FI" dirty="0" smtClean="0">
                    <a:solidFill>
                      <a:srgbClr val="CC3300"/>
                    </a:solidFill>
                  </a:rPr>
                  <a:t>5+ </a:t>
                </a:r>
                <a:r>
                  <a:rPr lang="fi-FI" dirty="0">
                    <a:solidFill>
                      <a:srgbClr val="CC3300"/>
                    </a:solidFill>
                  </a:rPr>
                  <a:t>k</a:t>
                </a:r>
              </a:p>
            </p:txBody>
          </p:sp>
        </p:grpSp>
        <p:grpSp>
          <p:nvGrpSpPr>
            <p:cNvPr id="5" name="Ryhmä 4"/>
            <p:cNvGrpSpPr/>
            <p:nvPr/>
          </p:nvGrpSpPr>
          <p:grpSpPr>
            <a:xfrm>
              <a:off x="2369423" y="1808164"/>
              <a:ext cx="834864" cy="1202263"/>
              <a:chOff x="3798968" y="1808163"/>
              <a:chExt cx="834864" cy="1202263"/>
            </a:xfrm>
          </p:grpSpPr>
          <p:sp>
            <p:nvSpPr>
              <p:cNvPr id="3086" name="Rectangle 30"/>
              <p:cNvSpPr>
                <a:spLocks noChangeArrowheads="1"/>
              </p:cNvSpPr>
              <p:nvPr/>
            </p:nvSpPr>
            <p:spPr bwMode="auto">
              <a:xfrm>
                <a:off x="3886200" y="1808163"/>
                <a:ext cx="660400" cy="327025"/>
              </a:xfrm>
              <a:prstGeom prst="rect">
                <a:avLst/>
              </a:prstGeom>
              <a:solidFill>
                <a:srgbClr val="FF99FF"/>
              </a:solidFill>
              <a:ln>
                <a:headEnd/>
                <a:tailEnd/>
              </a:ln>
              <a:ex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</a:pPr>
                <a:r>
                  <a:rPr lang="fi-FI" dirty="0" smtClean="0">
                    <a:solidFill>
                      <a:srgbClr val="FF0000"/>
                    </a:solidFill>
                  </a:rPr>
                  <a:t>2</a:t>
                </a:r>
                <a:r>
                  <a:rPr lang="fi-FI" b="0" dirty="0" smtClean="0">
                    <a:solidFill>
                      <a:srgbClr val="FF0000"/>
                    </a:solidFill>
                    <a:latin typeface="Symbol" pitchFamily="18" charset="2"/>
                  </a:rPr>
                  <a:t>©</a:t>
                </a:r>
                <a:r>
                  <a:rPr lang="fi-FI" dirty="0" smtClean="0">
                    <a:solidFill>
                      <a:schemeClr val="tx1"/>
                    </a:solidFill>
                  </a:rPr>
                  <a:t> </a:t>
                </a:r>
                <a:endParaRPr lang="fi-FI" dirty="0">
                  <a:solidFill>
                    <a:schemeClr val="tx1"/>
                  </a:solidFill>
                </a:endParaRPr>
              </a:p>
              <a:p>
                <a:pPr algn="ctr" defTabSz="923925">
                  <a:spcBef>
                    <a:spcPct val="0"/>
                  </a:spcBef>
                </a:pPr>
                <a:r>
                  <a:rPr lang="fi-FI" dirty="0">
                    <a:solidFill>
                      <a:schemeClr val="tx1"/>
                    </a:solidFill>
                  </a:rPr>
                  <a:t>10</a:t>
                </a:r>
                <a:r>
                  <a:rPr lang="fi-FI" dirty="0" smtClean="0">
                    <a:solidFill>
                      <a:schemeClr val="tx1"/>
                    </a:solidFill>
                  </a:rPr>
                  <a:t>+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97" name="Text Box 42"/>
              <p:cNvSpPr txBox="1">
                <a:spLocks noChangeArrowheads="1"/>
              </p:cNvSpPr>
              <p:nvPr/>
            </p:nvSpPr>
            <p:spPr bwMode="auto">
              <a:xfrm>
                <a:off x="3798968" y="2179429"/>
                <a:ext cx="834864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CC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1pPr>
                <a:lvl2pPr marL="742950" indent="-28575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2pPr>
                <a:lvl3pPr marL="11430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3pPr>
                <a:lvl4pPr marL="16002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4pPr>
                <a:lvl5pPr marL="2057400" indent="-228600"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800" b="1">
                    <a:solidFill>
                      <a:srgbClr val="990000"/>
                    </a:solidFill>
                    <a:latin typeface="Times New Roman" charset="0"/>
                  </a:defRPr>
                </a:lvl9pPr>
              </a:lstStyle>
              <a:p>
                <a:pPr algn="ctr"/>
                <a:r>
                  <a:rPr lang="fi-FI" dirty="0">
                    <a:solidFill>
                      <a:srgbClr val="CC3300"/>
                    </a:solidFill>
                  </a:rPr>
                  <a:t>Vastustajan väri: </a:t>
                </a:r>
                <a:br>
                  <a:rPr lang="fi-FI" dirty="0">
                    <a:solidFill>
                      <a:srgbClr val="CC3300"/>
                    </a:solidFill>
                  </a:rPr>
                </a:br>
                <a:r>
                  <a:rPr lang="fi-FI" dirty="0">
                    <a:solidFill>
                      <a:srgbClr val="CC3300"/>
                    </a:solidFill>
                  </a:rPr>
                  <a:t>voimaa 10 + p, </a:t>
                </a:r>
                <a:br>
                  <a:rPr lang="fi-FI" dirty="0">
                    <a:solidFill>
                      <a:srgbClr val="CC3300"/>
                    </a:solidFill>
                  </a:rPr>
                </a:br>
                <a:r>
                  <a:rPr lang="fi-FI" dirty="0">
                    <a:solidFill>
                      <a:srgbClr val="CC3300"/>
                    </a:solidFill>
                  </a:rPr>
                  <a:t>mutta ei </a:t>
                </a:r>
                <a:br>
                  <a:rPr lang="fi-FI" dirty="0">
                    <a:solidFill>
                      <a:srgbClr val="CC3300"/>
                    </a:solidFill>
                  </a:rPr>
                </a:br>
                <a:r>
                  <a:rPr lang="fi-FI" dirty="0">
                    <a:solidFill>
                      <a:srgbClr val="CC3300"/>
                    </a:solidFill>
                  </a:rPr>
                  <a:t>sopivaa </a:t>
                </a:r>
                <a:br>
                  <a:rPr lang="fi-FI" dirty="0">
                    <a:solidFill>
                      <a:srgbClr val="CC3300"/>
                    </a:solidFill>
                  </a:rPr>
                </a:br>
                <a:r>
                  <a:rPr lang="fi-FI" dirty="0">
                    <a:solidFill>
                      <a:srgbClr val="CC3300"/>
                    </a:solidFill>
                  </a:rPr>
                  <a:t>tarjousta</a:t>
                </a:r>
              </a:p>
            </p:txBody>
          </p:sp>
        </p:grpSp>
      </p:grpSp>
      <p:grpSp>
        <p:nvGrpSpPr>
          <p:cNvPr id="3" name="Ryhmä 2"/>
          <p:cNvGrpSpPr/>
          <p:nvPr/>
        </p:nvGrpSpPr>
        <p:grpSpPr>
          <a:xfrm>
            <a:off x="3276221" y="4181921"/>
            <a:ext cx="2912764" cy="2209372"/>
            <a:chOff x="5156200" y="787401"/>
            <a:chExt cx="2912764" cy="2209372"/>
          </a:xfrm>
        </p:grpSpPr>
        <p:sp>
          <p:nvSpPr>
            <p:cNvPr id="3098" name="Rectangle 43"/>
            <p:cNvSpPr>
              <a:spLocks noChangeArrowheads="1"/>
            </p:cNvSpPr>
            <p:nvPr/>
          </p:nvSpPr>
          <p:spPr bwMode="auto">
            <a:xfrm>
              <a:off x="5156200" y="1808163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CC3300"/>
                  </a:solidFill>
                </a:rPr>
                <a:t>3</a:t>
              </a:r>
              <a:r>
                <a:rPr lang="fi-FI" b="0" dirty="0" smtClean="0">
                  <a:solidFill>
                    <a:srgbClr val="CC3300"/>
                  </a:solidFill>
                  <a:latin typeface="Symbol" pitchFamily="18" charset="2"/>
                </a:rPr>
                <a:t>¨</a:t>
              </a:r>
              <a:endParaRPr lang="fi-FI" dirty="0">
                <a:solidFill>
                  <a:srgbClr val="CC3300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 </a:t>
              </a:r>
              <a:r>
                <a:rPr lang="fi-FI" dirty="0" smtClean="0">
                  <a:solidFill>
                    <a:schemeClr val="tx1"/>
                  </a:solidFill>
                </a:rPr>
                <a:t>– 12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099" name="Rectangle 44"/>
            <p:cNvSpPr>
              <a:spLocks noChangeArrowheads="1"/>
            </p:cNvSpPr>
            <p:nvPr/>
          </p:nvSpPr>
          <p:spPr bwMode="auto">
            <a:xfrm>
              <a:off x="5900267" y="1798638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 </a:t>
              </a:r>
              <a:r>
                <a:rPr lang="fi-FI" dirty="0" smtClean="0">
                  <a:solidFill>
                    <a:schemeClr val="tx1"/>
                  </a:solidFill>
                </a:rPr>
                <a:t>– 13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00" name="Rectangle 45"/>
            <p:cNvSpPr>
              <a:spLocks noChangeArrowheads="1"/>
            </p:cNvSpPr>
            <p:nvPr/>
          </p:nvSpPr>
          <p:spPr bwMode="auto">
            <a:xfrm>
              <a:off x="6610002" y="1792290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r>
                <a:rPr lang="fi-FI" dirty="0">
                  <a:solidFill>
                    <a:srgbClr val="FF0000"/>
                  </a:solidFill>
                </a:rPr>
                <a:t>2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10+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01" name="Rectangle 46"/>
            <p:cNvSpPr>
              <a:spLocks noChangeArrowheads="1"/>
            </p:cNvSpPr>
            <p:nvPr/>
          </p:nvSpPr>
          <p:spPr bwMode="auto">
            <a:xfrm>
              <a:off x="6232056" y="1262063"/>
              <a:ext cx="660400" cy="327025"/>
            </a:xfrm>
            <a:prstGeom prst="rect">
              <a:avLst/>
            </a:prstGeom>
            <a:solidFill>
              <a:srgbClr val="FF990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C00000"/>
                  </a:solidFill>
                </a:rPr>
                <a:t>2</a:t>
              </a:r>
              <a:r>
                <a:rPr lang="fi-FI" b="0" dirty="0" smtClean="0">
                  <a:solidFill>
                    <a:srgbClr val="C00000"/>
                  </a:solidFill>
                  <a:latin typeface="Symbol" pitchFamily="18" charset="2"/>
                </a:rPr>
                <a:t>¨</a:t>
              </a:r>
              <a:endParaRPr lang="fi-FI" b="0" dirty="0">
                <a:solidFill>
                  <a:srgbClr val="C00000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12-16, 5+ k</a:t>
              </a:r>
            </a:p>
          </p:txBody>
        </p:sp>
        <p:cxnSp>
          <p:nvCxnSpPr>
            <p:cNvPr id="3102" name="AutoShape 47"/>
            <p:cNvCxnSpPr>
              <a:cxnSpLocks noChangeShapeType="1"/>
              <a:stCxn id="3101" idx="2"/>
              <a:endCxn id="3100" idx="0"/>
            </p:cNvCxnSpPr>
            <p:nvPr/>
          </p:nvCxnSpPr>
          <p:spPr bwMode="auto">
            <a:xfrm rot="16200000" flipH="1">
              <a:off x="6649628" y="1501716"/>
              <a:ext cx="203202" cy="37794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03" name="AutoShape 48"/>
            <p:cNvCxnSpPr>
              <a:cxnSpLocks noChangeShapeType="1"/>
              <a:stCxn id="3101" idx="2"/>
              <a:endCxn id="3098" idx="0"/>
            </p:cNvCxnSpPr>
            <p:nvPr/>
          </p:nvCxnSpPr>
          <p:spPr bwMode="auto">
            <a:xfrm rot="5400000">
              <a:off x="5914791" y="1160697"/>
              <a:ext cx="219075" cy="107585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04" name="Rectangle 49"/>
            <p:cNvSpPr>
              <a:spLocks noChangeArrowheads="1"/>
            </p:cNvSpPr>
            <p:nvPr/>
          </p:nvSpPr>
          <p:spPr bwMode="auto">
            <a:xfrm>
              <a:off x="6241580" y="787401"/>
              <a:ext cx="650876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Vastustaja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1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©</a:t>
              </a:r>
              <a:endParaRPr lang="fi-FI" b="0" dirty="0">
                <a:solidFill>
                  <a:srgbClr val="0033CC"/>
                </a:solidFill>
                <a:latin typeface="Symbol" pitchFamily="18" charset="2"/>
              </a:endParaRPr>
            </a:p>
          </p:txBody>
        </p:sp>
        <p:cxnSp>
          <p:nvCxnSpPr>
            <p:cNvPr id="3105" name="AutoShape 50"/>
            <p:cNvCxnSpPr>
              <a:cxnSpLocks noChangeShapeType="1"/>
              <a:stCxn id="3104" idx="2"/>
              <a:endCxn id="3101" idx="0"/>
            </p:cNvCxnSpPr>
            <p:nvPr/>
          </p:nvCxnSpPr>
          <p:spPr bwMode="auto">
            <a:xfrm flipH="1">
              <a:off x="6562256" y="1114426"/>
              <a:ext cx="4762" cy="1476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06" name="Rectangle 51"/>
            <p:cNvSpPr>
              <a:spLocks noChangeArrowheads="1"/>
            </p:cNvSpPr>
            <p:nvPr/>
          </p:nvSpPr>
          <p:spPr bwMode="auto">
            <a:xfrm>
              <a:off x="7319963" y="1808163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2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</a:t>
              </a:r>
              <a:r>
                <a:rPr lang="fi-FI" dirty="0" smtClean="0">
                  <a:solidFill>
                    <a:schemeClr val="tx1"/>
                  </a:solidFill>
                </a:rPr>
                <a:t>+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3107" name="AutoShape 52"/>
            <p:cNvCxnSpPr>
              <a:cxnSpLocks noChangeShapeType="1"/>
              <a:stCxn id="3101" idx="2"/>
              <a:endCxn id="3099" idx="0"/>
            </p:cNvCxnSpPr>
            <p:nvPr/>
          </p:nvCxnSpPr>
          <p:spPr bwMode="auto">
            <a:xfrm rot="5400000">
              <a:off x="6291587" y="1527969"/>
              <a:ext cx="209550" cy="33178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08" name="AutoShape 53"/>
            <p:cNvCxnSpPr>
              <a:cxnSpLocks noChangeShapeType="1"/>
              <a:stCxn id="3101" idx="2"/>
              <a:endCxn id="3106" idx="0"/>
            </p:cNvCxnSpPr>
            <p:nvPr/>
          </p:nvCxnSpPr>
          <p:spPr bwMode="auto">
            <a:xfrm rot="16200000" flipH="1">
              <a:off x="6996672" y="1154671"/>
              <a:ext cx="219075" cy="108790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09" name="Rectangle 54"/>
            <p:cNvSpPr>
              <a:spLocks noChangeArrowheads="1"/>
            </p:cNvSpPr>
            <p:nvPr/>
          </p:nvSpPr>
          <p:spPr bwMode="auto">
            <a:xfrm>
              <a:off x="5900267" y="2200275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3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 14</a:t>
              </a:r>
              <a:r>
                <a:rPr lang="fi-FI" dirty="0" smtClean="0">
                  <a:solidFill>
                    <a:schemeClr val="tx1"/>
                  </a:solidFill>
                </a:rPr>
                <a:t>+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11" name="Text Box 59"/>
            <p:cNvSpPr txBox="1">
              <a:spLocks noChangeArrowheads="1"/>
            </p:cNvSpPr>
            <p:nvPr/>
          </p:nvSpPr>
          <p:spPr bwMode="auto">
            <a:xfrm>
              <a:off x="5275313" y="2174161"/>
              <a:ext cx="44916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C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fi-FI" dirty="0">
                  <a:solidFill>
                    <a:srgbClr val="CC3300"/>
                  </a:solidFill>
                </a:rPr>
                <a:t>Tuki  </a:t>
              </a:r>
              <a:r>
                <a:rPr lang="fi-FI" dirty="0" smtClean="0">
                  <a:solidFill>
                    <a:srgbClr val="CC3300"/>
                  </a:solidFill>
                </a:rPr>
                <a:t/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3</a:t>
              </a:r>
              <a:r>
                <a:rPr lang="fi-FI" dirty="0">
                  <a:solidFill>
                    <a:srgbClr val="CC3300"/>
                  </a:solidFill>
                </a:rPr>
                <a:t>+ k</a:t>
              </a:r>
            </a:p>
          </p:txBody>
        </p:sp>
        <p:sp>
          <p:nvSpPr>
            <p:cNvPr id="3112" name="Text Box 60"/>
            <p:cNvSpPr txBox="1">
              <a:spLocks noChangeArrowheads="1"/>
            </p:cNvSpPr>
            <p:nvPr/>
          </p:nvSpPr>
          <p:spPr bwMode="auto">
            <a:xfrm>
              <a:off x="5755218" y="2581275"/>
              <a:ext cx="909223" cy="3749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C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fi-FI" dirty="0" smtClean="0">
                  <a:solidFill>
                    <a:srgbClr val="CC3300"/>
                  </a:solidFill>
                </a:rPr>
                <a:t>Tasainen,</a:t>
              </a:r>
              <a:endParaRPr lang="fi-FI" dirty="0">
                <a:solidFill>
                  <a:srgbClr val="CC3300"/>
                </a:solidFill>
              </a:endParaRPr>
            </a:p>
            <a:p>
              <a:pPr algn="ctr">
                <a:lnSpc>
                  <a:spcPct val="40000"/>
                </a:lnSpc>
              </a:pPr>
              <a:r>
                <a:rPr lang="fi-FI" dirty="0">
                  <a:solidFill>
                    <a:srgbClr val="CC3300"/>
                  </a:solidFill>
                </a:rPr>
                <a:t>pito vastustajan </a:t>
              </a:r>
            </a:p>
            <a:p>
              <a:pPr algn="ctr">
                <a:lnSpc>
                  <a:spcPct val="40000"/>
                </a:lnSpc>
              </a:pPr>
              <a:r>
                <a:rPr lang="fi-FI" dirty="0">
                  <a:solidFill>
                    <a:srgbClr val="CC3300"/>
                  </a:solidFill>
                </a:rPr>
                <a:t>värissä</a:t>
              </a:r>
            </a:p>
          </p:txBody>
        </p:sp>
        <p:sp>
          <p:nvSpPr>
            <p:cNvPr id="3113" name="Text Box 61"/>
            <p:cNvSpPr txBox="1">
              <a:spLocks noChangeArrowheads="1"/>
            </p:cNvSpPr>
            <p:nvPr/>
          </p:nvSpPr>
          <p:spPr bwMode="auto">
            <a:xfrm>
              <a:off x="6610002" y="2166850"/>
              <a:ext cx="65434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C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fi-FI" dirty="0">
                  <a:solidFill>
                    <a:srgbClr val="CC3300"/>
                  </a:solidFill>
                </a:rPr>
                <a:t>Oma väri  </a:t>
              </a:r>
              <a:r>
                <a:rPr lang="fi-FI" dirty="0" smtClean="0">
                  <a:solidFill>
                    <a:srgbClr val="CC3300"/>
                  </a:solidFill>
                </a:rPr>
                <a:t/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5+ </a:t>
              </a:r>
              <a:r>
                <a:rPr lang="fi-FI" dirty="0">
                  <a:solidFill>
                    <a:srgbClr val="CC3300"/>
                  </a:solidFill>
                </a:rPr>
                <a:t>k</a:t>
              </a:r>
            </a:p>
          </p:txBody>
        </p:sp>
        <p:sp>
          <p:nvSpPr>
            <p:cNvPr id="3114" name="Text Box 62"/>
            <p:cNvSpPr txBox="1">
              <a:spLocks noChangeArrowheads="1"/>
            </p:cNvSpPr>
            <p:nvPr/>
          </p:nvSpPr>
          <p:spPr bwMode="auto">
            <a:xfrm>
              <a:off x="7194810" y="2165776"/>
              <a:ext cx="87415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C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fi-FI" dirty="0">
                  <a:solidFill>
                    <a:srgbClr val="CC3300"/>
                  </a:solidFill>
                </a:rPr>
                <a:t>Vastustajan väri: </a:t>
              </a:r>
              <a:r>
                <a:rPr lang="fi-FI" dirty="0" smtClean="0">
                  <a:solidFill>
                    <a:srgbClr val="CC3300"/>
                  </a:solidFill>
                </a:rPr>
                <a:t/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voimaa </a:t>
              </a:r>
              <a:r>
                <a:rPr lang="fi-FI" dirty="0">
                  <a:solidFill>
                    <a:srgbClr val="CC3300"/>
                  </a:solidFill>
                </a:rPr>
                <a:t>10 + p, </a:t>
              </a:r>
              <a:br>
                <a:rPr lang="fi-FI" dirty="0">
                  <a:solidFill>
                    <a:srgbClr val="CC3300"/>
                  </a:solidFill>
                </a:rPr>
              </a:br>
              <a:r>
                <a:rPr lang="fi-FI" dirty="0">
                  <a:solidFill>
                    <a:srgbClr val="CC3300"/>
                  </a:solidFill>
                </a:rPr>
                <a:t>mutta ei </a:t>
              </a:r>
              <a:br>
                <a:rPr lang="fi-FI" dirty="0">
                  <a:solidFill>
                    <a:srgbClr val="CC3300"/>
                  </a:solidFill>
                </a:rPr>
              </a:br>
              <a:r>
                <a:rPr lang="fi-FI" dirty="0">
                  <a:solidFill>
                    <a:srgbClr val="CC3300"/>
                  </a:solidFill>
                </a:rPr>
                <a:t>sopivaa </a:t>
              </a:r>
              <a:br>
                <a:rPr lang="fi-FI" dirty="0">
                  <a:solidFill>
                    <a:srgbClr val="CC3300"/>
                  </a:solidFill>
                </a:rPr>
              </a:br>
              <a:r>
                <a:rPr lang="fi-FI" dirty="0">
                  <a:solidFill>
                    <a:srgbClr val="CC3300"/>
                  </a:solidFill>
                </a:rPr>
                <a:t>tarjousta</a:t>
              </a:r>
            </a:p>
          </p:txBody>
        </p:sp>
      </p:grpSp>
      <p:sp>
        <p:nvSpPr>
          <p:cNvPr id="3115" name="Line 63"/>
          <p:cNvSpPr>
            <a:spLocks noChangeShapeType="1"/>
          </p:cNvSpPr>
          <p:nvPr/>
        </p:nvSpPr>
        <p:spPr bwMode="auto">
          <a:xfrm>
            <a:off x="-4659" y="3096419"/>
            <a:ext cx="9906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i-FI"/>
          </a:p>
        </p:txBody>
      </p:sp>
      <p:sp>
        <p:nvSpPr>
          <p:cNvPr id="3116" name="Rectangle 64"/>
          <p:cNvSpPr>
            <a:spLocks noChangeArrowheads="1"/>
          </p:cNvSpPr>
          <p:nvPr/>
        </p:nvSpPr>
        <p:spPr bwMode="auto">
          <a:xfrm>
            <a:off x="7158195" y="3107888"/>
            <a:ext cx="18224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i-FI" sz="1200" u="sng" dirty="0">
                <a:solidFill>
                  <a:srgbClr val="FF9900"/>
                </a:solidFill>
              </a:rPr>
              <a:t>ILMAISUKAH</a:t>
            </a:r>
            <a:r>
              <a:rPr lang="fi-FI" sz="1200" b="0" u="sng" dirty="0">
                <a:solidFill>
                  <a:srgbClr val="FF9900"/>
                </a:solidFill>
              </a:rPr>
              <a:t>DE</a:t>
            </a:r>
            <a:r>
              <a:rPr lang="fi-FI" sz="1200" u="sng" dirty="0">
                <a:solidFill>
                  <a:srgbClr val="FF9900"/>
                </a:solidFill>
              </a:rPr>
              <a:t>NNUS</a:t>
            </a:r>
          </a:p>
        </p:txBody>
      </p:sp>
      <p:grpSp>
        <p:nvGrpSpPr>
          <p:cNvPr id="13" name="Ryhmä 12"/>
          <p:cNvGrpSpPr/>
          <p:nvPr/>
        </p:nvGrpSpPr>
        <p:grpSpPr>
          <a:xfrm>
            <a:off x="6812120" y="3415661"/>
            <a:ext cx="2514600" cy="684000"/>
            <a:chOff x="3961787" y="404663"/>
            <a:chExt cx="2514600" cy="684000"/>
          </a:xfrm>
        </p:grpSpPr>
        <p:sp>
          <p:nvSpPr>
            <p:cNvPr id="12" name="Tekstiruutu 11"/>
            <p:cNvSpPr txBox="1"/>
            <p:nvPr/>
          </p:nvSpPr>
          <p:spPr>
            <a:xfrm>
              <a:off x="4144349" y="404663"/>
              <a:ext cx="2160000" cy="684000"/>
            </a:xfrm>
            <a:prstGeom prst="rect">
              <a:avLst/>
            </a:prstGeom>
            <a:solidFill>
              <a:srgbClr val="FF99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  <a:p>
              <a:endParaRPr lang="fi-FI" dirty="0" smtClean="0"/>
            </a:p>
            <a:p>
              <a:endParaRPr lang="fi-FI" dirty="0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3961787" y="475198"/>
              <a:ext cx="2514600" cy="292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40000"/>
                </a:lnSpc>
              </a:pPr>
              <a:r>
                <a:rPr lang="fi-FI" sz="1000" dirty="0">
                  <a:solidFill>
                    <a:schemeClr val="bg1"/>
                  </a:solidFill>
                </a:rPr>
                <a:t>ILMAISUKAHDENNUS KERTOO</a:t>
              </a:r>
            </a:p>
            <a:p>
              <a:pPr algn="ctr">
                <a:lnSpc>
                  <a:spcPct val="40000"/>
                </a:lnSpc>
              </a:pPr>
              <a:r>
                <a:rPr lang="fi-FI" sz="1000" dirty="0">
                  <a:solidFill>
                    <a:schemeClr val="bg1"/>
                  </a:solidFill>
                </a:rPr>
                <a:t>   </a:t>
              </a:r>
            </a:p>
          </p:txBody>
        </p:sp>
        <p:sp>
          <p:nvSpPr>
            <p:cNvPr id="3135" name="Rectangle 67"/>
            <p:cNvSpPr>
              <a:spLocks noChangeArrowheads="1"/>
            </p:cNvSpPr>
            <p:nvPr/>
          </p:nvSpPr>
          <p:spPr bwMode="auto">
            <a:xfrm>
              <a:off x="4318670" y="628133"/>
              <a:ext cx="1642442" cy="445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40000"/>
                </a:lnSpc>
              </a:pPr>
              <a:r>
                <a:rPr lang="fi-FI" sz="1000" dirty="0">
                  <a:solidFill>
                    <a:schemeClr val="bg1"/>
                  </a:solidFill>
                </a:rPr>
                <a:t>A)  </a:t>
              </a:r>
              <a:r>
                <a:rPr lang="fi-FI" sz="1000" dirty="0" err="1">
                  <a:solidFill>
                    <a:schemeClr val="bg1"/>
                  </a:solidFill>
                </a:rPr>
                <a:t>väh</a:t>
              </a:r>
              <a:r>
                <a:rPr lang="fi-FI" sz="1000" dirty="0">
                  <a:solidFill>
                    <a:schemeClr val="bg1"/>
                  </a:solidFill>
                </a:rPr>
                <a:t> </a:t>
              </a:r>
              <a:r>
                <a:rPr lang="fi-FI" sz="1000" dirty="0" smtClean="0">
                  <a:solidFill>
                    <a:schemeClr val="bg1"/>
                  </a:solidFill>
                </a:rPr>
                <a:t>12 </a:t>
              </a:r>
              <a:r>
                <a:rPr lang="fi-FI" sz="1000" dirty="0">
                  <a:solidFill>
                    <a:schemeClr val="bg1"/>
                  </a:solidFill>
                </a:rPr>
                <a:t>p, monivärikäsi</a:t>
              </a:r>
            </a:p>
            <a:p>
              <a:pPr>
                <a:lnSpc>
                  <a:spcPct val="40000"/>
                </a:lnSpc>
              </a:pPr>
              <a:r>
                <a:rPr lang="fi-FI" sz="1000" dirty="0">
                  <a:solidFill>
                    <a:schemeClr val="bg1"/>
                  </a:solidFill>
                </a:rPr>
                <a:t>B)  </a:t>
              </a:r>
              <a:r>
                <a:rPr lang="fi-FI" sz="1000" dirty="0" err="1">
                  <a:solidFill>
                    <a:schemeClr val="bg1"/>
                  </a:solidFill>
                </a:rPr>
                <a:t>väh</a:t>
              </a:r>
              <a:r>
                <a:rPr lang="fi-FI" sz="1000" dirty="0">
                  <a:solidFill>
                    <a:schemeClr val="bg1"/>
                  </a:solidFill>
                </a:rPr>
                <a:t> 17 </a:t>
              </a:r>
              <a:r>
                <a:rPr lang="fi-FI" sz="1000" dirty="0" err="1" smtClean="0">
                  <a:solidFill>
                    <a:schemeClr val="bg1"/>
                  </a:solidFill>
                </a:rPr>
                <a:t>ap</a:t>
              </a:r>
              <a:r>
                <a:rPr lang="fi-FI" sz="1000" dirty="0">
                  <a:solidFill>
                    <a:schemeClr val="bg1"/>
                  </a:solidFill>
                </a:rPr>
                <a:t>, </a:t>
              </a:r>
              <a:r>
                <a:rPr lang="fi-FI" sz="1000" dirty="0" smtClean="0">
                  <a:solidFill>
                    <a:schemeClr val="bg1"/>
                  </a:solidFill>
                </a:rPr>
                <a:t>yksivärikäsi                 </a:t>
              </a:r>
            </a:p>
            <a:p>
              <a:pPr>
                <a:lnSpc>
                  <a:spcPct val="40000"/>
                </a:lnSpc>
              </a:pPr>
              <a:r>
                <a:rPr lang="fi-FI" sz="1000" dirty="0" smtClean="0">
                  <a:solidFill>
                    <a:schemeClr val="bg1"/>
                  </a:solidFill>
                </a:rPr>
                <a:t>C)  </a:t>
              </a:r>
              <a:r>
                <a:rPr lang="fi-FI" sz="1000" dirty="0" err="1" smtClean="0">
                  <a:solidFill>
                    <a:schemeClr val="bg1"/>
                  </a:solidFill>
                </a:rPr>
                <a:t>väh</a:t>
              </a:r>
              <a:r>
                <a:rPr lang="fi-FI" sz="1000" dirty="0" smtClean="0">
                  <a:solidFill>
                    <a:schemeClr val="bg1"/>
                  </a:solidFill>
                </a:rPr>
                <a:t> 18 </a:t>
              </a:r>
              <a:r>
                <a:rPr lang="fi-FI" sz="1000" dirty="0" err="1" smtClean="0">
                  <a:solidFill>
                    <a:schemeClr val="bg1"/>
                  </a:solidFill>
                </a:rPr>
                <a:t>ap</a:t>
              </a:r>
              <a:r>
                <a:rPr lang="fi-FI" sz="1000" dirty="0" smtClean="0">
                  <a:solidFill>
                    <a:schemeClr val="bg1"/>
                  </a:solidFill>
                </a:rPr>
                <a:t>, </a:t>
              </a:r>
              <a:r>
                <a:rPr lang="fi-FI" sz="1000" dirty="0" err="1" smtClean="0">
                  <a:solidFill>
                    <a:schemeClr val="bg1"/>
                  </a:solidFill>
                </a:rPr>
                <a:t>sangikäsi</a:t>
              </a:r>
              <a:endParaRPr lang="fi-FI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" name="Suora yhdysviiva 14"/>
          <p:cNvCxnSpPr/>
          <p:nvPr/>
        </p:nvCxnSpPr>
        <p:spPr bwMode="auto">
          <a:xfrm>
            <a:off x="6220670" y="3096419"/>
            <a:ext cx="0" cy="375633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3619915" y="111506"/>
            <a:ext cx="3048000" cy="277984"/>
          </a:xfrm>
          <a:prstGeom prst="rect">
            <a:avLst/>
          </a:prstGeom>
          <a:solidFill>
            <a:srgbClr val="92D050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200" dirty="0" smtClean="0">
                <a:solidFill>
                  <a:schemeClr val="bg1"/>
                </a:solidFill>
              </a:rPr>
              <a:t>AVAUS </a:t>
            </a:r>
            <a:r>
              <a:rPr lang="fi-FI" sz="1200" dirty="0">
                <a:solidFill>
                  <a:schemeClr val="bg1"/>
                </a:solidFill>
              </a:rPr>
              <a:t>1 NT: 15 - 17 </a:t>
            </a:r>
            <a:r>
              <a:rPr lang="fi-FI" sz="1200" dirty="0" err="1">
                <a:solidFill>
                  <a:schemeClr val="bg1"/>
                </a:solidFill>
              </a:rPr>
              <a:t>ap</a:t>
            </a:r>
            <a:r>
              <a:rPr lang="fi-FI" sz="1200" dirty="0">
                <a:solidFill>
                  <a:schemeClr val="bg1"/>
                </a:solidFill>
              </a:rPr>
              <a:t>, tasainen jakauma</a:t>
            </a:r>
          </a:p>
        </p:txBody>
      </p:sp>
      <p:sp>
        <p:nvSpPr>
          <p:cNvPr id="116" name="Text Box 3"/>
          <p:cNvSpPr txBox="1">
            <a:spLocks noChangeArrowheads="1"/>
          </p:cNvSpPr>
          <p:nvPr/>
        </p:nvSpPr>
        <p:spPr bwMode="auto">
          <a:xfrm>
            <a:off x="6837269" y="64108"/>
            <a:ext cx="2815051" cy="247207"/>
          </a:xfrm>
          <a:prstGeom prst="rect">
            <a:avLst/>
          </a:prstGeom>
          <a:solidFill>
            <a:srgbClr val="CCFFFF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 smtClean="0">
                <a:solidFill>
                  <a:srgbClr val="0033CC"/>
                </a:solidFill>
              </a:rPr>
              <a:t>VASTAAJALLA 5+ KORTIN YLÄVÄRI</a:t>
            </a:r>
            <a:endParaRPr lang="fi-FI" sz="1200" dirty="0">
              <a:solidFill>
                <a:srgbClr val="0033CC"/>
              </a:solidFill>
            </a:endParaRPr>
          </a:p>
        </p:txBody>
      </p:sp>
      <p:cxnSp>
        <p:nvCxnSpPr>
          <p:cNvPr id="17" name="Suora yhdysviiva 16"/>
          <p:cNvCxnSpPr/>
          <p:nvPr/>
        </p:nvCxnSpPr>
        <p:spPr bwMode="auto">
          <a:xfrm>
            <a:off x="3791744" y="612731"/>
            <a:ext cx="0" cy="241473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Rectangle 35"/>
          <p:cNvSpPr>
            <a:spLocks noChangeArrowheads="1"/>
          </p:cNvSpPr>
          <p:nvPr/>
        </p:nvSpPr>
        <p:spPr bwMode="auto">
          <a:xfrm>
            <a:off x="344889" y="1264815"/>
            <a:ext cx="660400" cy="327025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rgbClr val="FF9900"/>
                </a:solidFill>
              </a:rPr>
              <a:t>2</a:t>
            </a:r>
            <a:r>
              <a:rPr lang="fi-FI" b="0" dirty="0">
                <a:solidFill>
                  <a:srgbClr val="FF9900"/>
                </a:solidFill>
                <a:latin typeface="Symbol" pitchFamily="18" charset="2"/>
              </a:rPr>
              <a:t>¨</a:t>
            </a:r>
          </a:p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chemeClr val="tx1"/>
                </a:solidFill>
              </a:rPr>
              <a:t>ei 4k 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2" name="Rectangle 35"/>
          <p:cNvSpPr>
            <a:spLocks noChangeArrowheads="1"/>
          </p:cNvSpPr>
          <p:nvPr/>
        </p:nvSpPr>
        <p:spPr bwMode="auto">
          <a:xfrm>
            <a:off x="1552596" y="1287304"/>
            <a:ext cx="660400" cy="327025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rgbClr val="FF0000"/>
                </a:solidFill>
              </a:rPr>
              <a:t>2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dirty="0">
              <a:solidFill>
                <a:schemeClr val="tx1"/>
              </a:solidFill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4-5k 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3" name="Rectangle 35"/>
          <p:cNvSpPr>
            <a:spLocks noChangeArrowheads="1"/>
          </p:cNvSpPr>
          <p:nvPr/>
        </p:nvSpPr>
        <p:spPr bwMode="auto">
          <a:xfrm>
            <a:off x="3031176" y="1287312"/>
            <a:ext cx="660400" cy="327025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rgbClr val="0033CC"/>
                </a:solidFill>
              </a:rPr>
              <a:t>2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4-5k 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ª</a:t>
            </a:r>
            <a:r>
              <a:rPr lang="fi-FI" b="0" dirty="0" smtClean="0">
                <a:solidFill>
                  <a:schemeClr val="tx1"/>
                </a:solidFill>
                <a:latin typeface="Symbol" pitchFamily="18" charset="2"/>
              </a:rPr>
              <a:t>,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ei 4k 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5" name="Text Box 3"/>
          <p:cNvSpPr txBox="1">
            <a:spLocks noChangeArrowheads="1"/>
          </p:cNvSpPr>
          <p:nvPr/>
        </p:nvSpPr>
        <p:spPr bwMode="auto">
          <a:xfrm>
            <a:off x="510201" y="85863"/>
            <a:ext cx="2657799" cy="247207"/>
          </a:xfrm>
          <a:prstGeom prst="rect">
            <a:avLst/>
          </a:prstGeom>
          <a:solidFill>
            <a:srgbClr val="CCFFFF"/>
          </a:solidFill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417" tIns="46208" rIns="92417" bIns="46208">
            <a:spAutoFit/>
          </a:bodyPr>
          <a:lstStyle>
            <a:lvl1pPr defTabSz="923925">
              <a:defRPr sz="800" b="1">
                <a:solidFill>
                  <a:srgbClr val="990000"/>
                </a:solidFill>
                <a:latin typeface="Times New Roman" charset="0"/>
              </a:defRPr>
            </a:lvl1pPr>
            <a:lvl2pPr marL="742950" indent="-285750" defTabSz="923925">
              <a:defRPr sz="800" b="1">
                <a:solidFill>
                  <a:srgbClr val="990000"/>
                </a:solidFill>
                <a:latin typeface="Times New Roman" charset="0"/>
              </a:defRPr>
            </a:lvl2pPr>
            <a:lvl3pPr marL="11430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3pPr>
            <a:lvl4pPr marL="16002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4pPr>
            <a:lvl5pPr marL="2057400" indent="-228600" defTabSz="923925">
              <a:defRPr sz="800" b="1">
                <a:solidFill>
                  <a:srgbClr val="990000"/>
                </a:solidFill>
                <a:latin typeface="Times New Roman" charset="0"/>
              </a:defRPr>
            </a:lvl5pPr>
            <a:lvl6pPr marL="25146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6pPr>
            <a:lvl7pPr marL="29718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7pPr>
            <a:lvl8pPr marL="34290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8pPr>
            <a:lvl9pPr marL="3886200" indent="-228600" defTabSz="923925" eaLnBrk="0" fontAlgn="base" hangingPunct="0">
              <a:spcBef>
                <a:spcPct val="50000"/>
              </a:spcBef>
              <a:spcAft>
                <a:spcPct val="0"/>
              </a:spcAft>
              <a:defRPr sz="800" b="1">
                <a:solidFill>
                  <a:srgbClr val="990000"/>
                </a:solidFill>
                <a:latin typeface="Times New Roman" charset="0"/>
              </a:defRPr>
            </a:lvl9pPr>
          </a:lstStyle>
          <a:p>
            <a:pPr algn="ctr"/>
            <a:r>
              <a:rPr lang="fi-FI" sz="1000" dirty="0" smtClean="0">
                <a:solidFill>
                  <a:srgbClr val="0033CC"/>
                </a:solidFill>
              </a:rPr>
              <a:t>VASTAAJALLA 4 KORTIN YLÄVÄRI</a:t>
            </a:r>
            <a:endParaRPr lang="fi-FI" sz="1200" dirty="0">
              <a:solidFill>
                <a:srgbClr val="0033CC"/>
              </a:solidFill>
            </a:endParaRPr>
          </a:p>
        </p:txBody>
      </p:sp>
      <p:grpSp>
        <p:nvGrpSpPr>
          <p:cNvPr id="3110" name="Ryhmä 3109"/>
          <p:cNvGrpSpPr/>
          <p:nvPr/>
        </p:nvGrpSpPr>
        <p:grpSpPr>
          <a:xfrm>
            <a:off x="4014652" y="612731"/>
            <a:ext cx="2501900" cy="1924938"/>
            <a:chOff x="4014652" y="612731"/>
            <a:chExt cx="2501900" cy="1924938"/>
          </a:xfrm>
        </p:grpSpPr>
        <p:sp>
          <p:nvSpPr>
            <p:cNvPr id="92" name="Text Box 3"/>
            <p:cNvSpPr txBox="1">
              <a:spLocks noChangeArrowheads="1"/>
            </p:cNvSpPr>
            <p:nvPr/>
          </p:nvSpPr>
          <p:spPr bwMode="auto">
            <a:xfrm>
              <a:off x="4014652" y="612731"/>
              <a:ext cx="2501900" cy="247207"/>
            </a:xfrm>
            <a:prstGeom prst="rect">
              <a:avLst/>
            </a:prstGeom>
            <a:solidFill>
              <a:srgbClr val="CCFFFF"/>
            </a:solidFill>
            <a:ln/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lIns="92417" tIns="46208" rIns="92417" bIns="46208">
              <a:spAutoFit/>
            </a:bodyPr>
            <a:lstStyle>
              <a:lvl1pPr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 defTabSz="923925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defTabSz="923925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fi-FI" sz="1000" dirty="0" smtClean="0">
                  <a:solidFill>
                    <a:srgbClr val="0033CC"/>
                  </a:solidFill>
                </a:rPr>
                <a:t>VASTAAJALLA TASAINEN KÄSI</a:t>
              </a:r>
              <a:endParaRPr lang="fi-FI" sz="1200" dirty="0">
                <a:solidFill>
                  <a:srgbClr val="0033CC"/>
                </a:solidFill>
              </a:endParaRPr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4195850" y="1656406"/>
              <a:ext cx="660400" cy="43200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PASS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0 </a:t>
              </a:r>
              <a:r>
                <a:rPr lang="fi-FI" dirty="0" smtClean="0">
                  <a:solidFill>
                    <a:schemeClr val="tx1"/>
                  </a:solidFill>
                </a:rPr>
                <a:t>– 8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r>
                <a:rPr lang="fi-FI" dirty="0">
                  <a:solidFill>
                    <a:schemeClr val="tx1"/>
                  </a:solidFill>
                </a:rPr>
                <a:t/>
              </a:r>
              <a:br>
                <a:rPr lang="fi-FI" dirty="0">
                  <a:solidFill>
                    <a:schemeClr val="tx1"/>
                  </a:solidFill>
                </a:rPr>
              </a:br>
              <a:r>
                <a:rPr lang="fi-FI" dirty="0">
                  <a:solidFill>
                    <a:schemeClr val="tx1"/>
                  </a:solidFill>
                </a:rPr>
                <a:t>ei </a:t>
              </a:r>
              <a:r>
                <a:rPr lang="fi-FI" dirty="0" smtClean="0">
                  <a:solidFill>
                    <a:schemeClr val="tx1"/>
                  </a:solidFill>
                </a:rPr>
                <a:t>5+k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4939214" y="1646881"/>
              <a:ext cx="660400" cy="43200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9 -</a:t>
              </a:r>
              <a:r>
                <a:rPr lang="fi-FI" dirty="0" smtClean="0">
                  <a:solidFill>
                    <a:schemeClr val="tx1"/>
                  </a:solidFill>
                </a:rPr>
                <a:t>10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r>
                <a:rPr lang="fi-FI" dirty="0">
                  <a:solidFill>
                    <a:schemeClr val="tx1"/>
                  </a:solidFill>
                </a:rPr>
                <a:t/>
              </a:r>
              <a:br>
                <a:rPr lang="fi-FI" dirty="0">
                  <a:solidFill>
                    <a:schemeClr val="tx1"/>
                  </a:solidFill>
                </a:rPr>
              </a:br>
              <a:r>
                <a:rPr lang="fi-FI" dirty="0">
                  <a:solidFill>
                    <a:schemeClr val="tx1"/>
                  </a:solidFill>
                </a:rPr>
                <a:t>ei 4k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7" name="Rectangle 14"/>
            <p:cNvSpPr>
              <a:spLocks noChangeArrowheads="1"/>
            </p:cNvSpPr>
            <p:nvPr/>
          </p:nvSpPr>
          <p:spPr bwMode="auto">
            <a:xfrm>
              <a:off x="5674955" y="1646881"/>
              <a:ext cx="660400" cy="432000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3 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11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  <a:r>
                <a:rPr lang="fi-FI" dirty="0" smtClean="0">
                  <a:solidFill>
                    <a:schemeClr val="tx1"/>
                  </a:solidFill>
                </a:rPr>
                <a:t>-15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r>
                <a:rPr lang="fi-FI" dirty="0">
                  <a:solidFill>
                    <a:schemeClr val="tx1"/>
                  </a:solidFill>
                </a:rPr>
                <a:t/>
              </a:r>
              <a:br>
                <a:rPr lang="fi-FI" dirty="0">
                  <a:solidFill>
                    <a:schemeClr val="tx1"/>
                  </a:solidFill>
                </a:rPr>
              </a:br>
              <a:r>
                <a:rPr lang="fi-FI" dirty="0">
                  <a:solidFill>
                    <a:schemeClr val="tx1"/>
                  </a:solidFill>
                </a:rPr>
                <a:t>ei 4k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0" name="Rectangle 18"/>
            <p:cNvSpPr>
              <a:spLocks noChangeArrowheads="1"/>
            </p:cNvSpPr>
            <p:nvPr/>
          </p:nvSpPr>
          <p:spPr bwMode="auto">
            <a:xfrm>
              <a:off x="4944243" y="1140296"/>
              <a:ext cx="6604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</a:p>
            <a:p>
              <a:pPr algn="ctr" defTabSz="923925">
                <a:spcBef>
                  <a:spcPct val="0"/>
                </a:spcBef>
                <a:defRPr/>
              </a:pPr>
              <a:r>
                <a:rPr lang="fi-FI" dirty="0" smtClean="0">
                  <a:solidFill>
                    <a:schemeClr val="tx1"/>
                  </a:solidFill>
                </a:rPr>
                <a:t>15-17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Ryhmä 13"/>
            <p:cNvGrpSpPr/>
            <p:nvPr/>
          </p:nvGrpSpPr>
          <p:grpSpPr>
            <a:xfrm>
              <a:off x="4568891" y="2088406"/>
              <a:ext cx="1393430" cy="449263"/>
              <a:chOff x="507675" y="1763985"/>
              <a:chExt cx="1393430" cy="449263"/>
            </a:xfrm>
          </p:grpSpPr>
          <p:sp>
            <p:nvSpPr>
              <p:cNvPr id="78" name="Rectangle 15"/>
              <p:cNvSpPr>
                <a:spLocks noChangeArrowheads="1"/>
              </p:cNvSpPr>
              <p:nvPr/>
            </p:nvSpPr>
            <p:spPr bwMode="auto">
              <a:xfrm>
                <a:off x="507675" y="1884635"/>
                <a:ext cx="660400" cy="328613"/>
              </a:xfrm>
              <a:prstGeom prst="rect">
                <a:avLst/>
              </a:prstGeom>
              <a:solidFill>
                <a:srgbClr val="92D050"/>
              </a:solidFill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  <a:defRPr/>
                </a:pPr>
                <a:r>
                  <a:rPr lang="fi-FI" dirty="0">
                    <a:solidFill>
                      <a:schemeClr val="tx1"/>
                    </a:solidFill>
                  </a:rPr>
                  <a:t>PASS</a:t>
                </a:r>
              </a:p>
              <a:p>
                <a:pPr algn="ctr" defTabSz="923925">
                  <a:spcBef>
                    <a:spcPct val="0"/>
                  </a:spcBef>
                  <a:defRPr/>
                </a:pPr>
                <a:r>
                  <a:rPr lang="fi-FI" dirty="0">
                    <a:solidFill>
                      <a:schemeClr val="tx1"/>
                    </a:solidFill>
                  </a:rPr>
                  <a:t>15 </a:t>
                </a:r>
                <a:r>
                  <a:rPr lang="fi-FI" dirty="0" smtClean="0">
                    <a:solidFill>
                      <a:schemeClr val="tx1"/>
                    </a:solidFill>
                  </a:rPr>
                  <a:t>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Rectangle 16"/>
              <p:cNvSpPr>
                <a:spLocks noChangeArrowheads="1"/>
              </p:cNvSpPr>
              <p:nvPr/>
            </p:nvSpPr>
            <p:spPr bwMode="auto">
              <a:xfrm>
                <a:off x="1240705" y="1884635"/>
                <a:ext cx="660400" cy="328613"/>
              </a:xfrm>
              <a:prstGeom prst="rect">
                <a:avLst/>
              </a:prstGeom>
              <a:solidFill>
                <a:srgbClr val="92D050"/>
              </a:solidFill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lIns="92417" tIns="46208" rIns="92417" bIns="46208" anchor="ctr"/>
              <a:lstStyle/>
              <a:p>
                <a:pPr algn="ctr" defTabSz="923925">
                  <a:spcBef>
                    <a:spcPct val="0"/>
                  </a:spcBef>
                  <a:defRPr/>
                </a:pPr>
                <a:r>
                  <a:rPr lang="fi-FI" dirty="0">
                    <a:solidFill>
                      <a:schemeClr val="tx1"/>
                    </a:solidFill>
                  </a:rPr>
                  <a:t>3 NT</a:t>
                </a:r>
              </a:p>
              <a:p>
                <a:pPr algn="ctr" defTabSz="923925">
                  <a:spcBef>
                    <a:spcPct val="0"/>
                  </a:spcBef>
                  <a:defRPr/>
                </a:pPr>
                <a:r>
                  <a:rPr lang="fi-FI" dirty="0" smtClean="0">
                    <a:solidFill>
                      <a:schemeClr val="tx1"/>
                    </a:solidFill>
                  </a:rPr>
                  <a:t>16-17 </a:t>
                </a:r>
                <a:r>
                  <a:rPr lang="fi-FI" dirty="0" err="1" smtClean="0">
                    <a:solidFill>
                      <a:schemeClr val="tx1"/>
                    </a:solidFill>
                  </a:rPr>
                  <a:t>ap</a:t>
                </a:r>
                <a:endParaRPr lang="fi-FI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3" name="AutoShape 26"/>
              <p:cNvCxnSpPr>
                <a:cxnSpLocks noChangeShapeType="1"/>
              </p:cNvCxnSpPr>
              <p:nvPr/>
            </p:nvCxnSpPr>
            <p:spPr bwMode="auto">
              <a:xfrm rot="16200000" flipH="1">
                <a:off x="1404611" y="1552848"/>
                <a:ext cx="111125" cy="53340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4" name="AutoShape 29"/>
              <p:cNvCxnSpPr>
                <a:cxnSpLocks noChangeShapeType="1"/>
              </p:cNvCxnSpPr>
              <p:nvPr/>
            </p:nvCxnSpPr>
            <p:spPr bwMode="auto">
              <a:xfrm rot="5400000">
                <a:off x="909311" y="1590948"/>
                <a:ext cx="111125" cy="45720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0" name="Suora yhdysviiva 89"/>
            <p:cNvCxnSpPr>
              <a:endCxn id="76" idx="0"/>
            </p:cNvCxnSpPr>
            <p:nvPr/>
          </p:nvCxnSpPr>
          <p:spPr bwMode="auto">
            <a:xfrm>
              <a:off x="5269414" y="1581794"/>
              <a:ext cx="0" cy="6508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Suora yhdysviiva 90"/>
            <p:cNvCxnSpPr>
              <a:endCxn id="77" idx="0"/>
            </p:cNvCxnSpPr>
            <p:nvPr/>
          </p:nvCxnSpPr>
          <p:spPr bwMode="auto">
            <a:xfrm>
              <a:off x="6005155" y="1570040"/>
              <a:ext cx="0" cy="7684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uora yhdysviiva 21"/>
            <p:cNvCxnSpPr/>
            <p:nvPr/>
          </p:nvCxnSpPr>
          <p:spPr bwMode="auto">
            <a:xfrm>
              <a:off x="4526050" y="1570040"/>
              <a:ext cx="147910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uora yhdysviiva 23"/>
            <p:cNvCxnSpPr>
              <a:endCxn id="75" idx="0"/>
            </p:cNvCxnSpPr>
            <p:nvPr/>
          </p:nvCxnSpPr>
          <p:spPr bwMode="auto">
            <a:xfrm>
              <a:off x="4526050" y="1570040"/>
              <a:ext cx="0" cy="8636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Suora yhdysviiva 111"/>
            <p:cNvCxnSpPr>
              <a:stCxn id="80" idx="2"/>
            </p:cNvCxnSpPr>
            <p:nvPr/>
          </p:nvCxnSpPr>
          <p:spPr bwMode="auto">
            <a:xfrm flipH="1">
              <a:off x="5271271" y="1467321"/>
              <a:ext cx="3172" cy="12065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1" name="Ryhmä 190"/>
          <p:cNvGrpSpPr/>
          <p:nvPr/>
        </p:nvGrpSpPr>
        <p:grpSpPr>
          <a:xfrm>
            <a:off x="1552596" y="392108"/>
            <a:ext cx="661988" cy="767080"/>
            <a:chOff x="1552596" y="401938"/>
            <a:chExt cx="661988" cy="767080"/>
          </a:xfrm>
        </p:grpSpPr>
        <p:sp>
          <p:nvSpPr>
            <p:cNvPr id="105" name="Rectangle 42"/>
            <p:cNvSpPr>
              <a:spLocks noChangeArrowheads="1"/>
            </p:cNvSpPr>
            <p:nvPr/>
          </p:nvSpPr>
          <p:spPr bwMode="auto">
            <a:xfrm>
              <a:off x="1552596" y="841993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6600"/>
                  </a:solidFill>
                </a:rPr>
                <a:t>2</a:t>
              </a:r>
              <a:r>
                <a:rPr lang="fi-FI" b="0" dirty="0" smtClean="0">
                  <a:solidFill>
                    <a:srgbClr val="006600"/>
                  </a:solidFill>
                  <a:latin typeface="Symbol" pitchFamily="18" charset="2"/>
                </a:rPr>
                <a:t>§</a:t>
              </a:r>
              <a:endParaRPr lang="fi-FI" b="0" dirty="0">
                <a:solidFill>
                  <a:srgbClr val="006600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9+ p  kysyy  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35"/>
            <p:cNvSpPr>
              <a:spLocks noChangeArrowheads="1"/>
            </p:cNvSpPr>
            <p:nvPr/>
          </p:nvSpPr>
          <p:spPr bwMode="auto">
            <a:xfrm>
              <a:off x="1552596" y="401938"/>
              <a:ext cx="6604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15-17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Suora yhdysviiva 114"/>
            <p:cNvCxnSpPr>
              <a:endCxn id="105" idx="0"/>
            </p:cNvCxnSpPr>
            <p:nvPr/>
          </p:nvCxnSpPr>
          <p:spPr bwMode="auto">
            <a:xfrm>
              <a:off x="1883590" y="728963"/>
              <a:ext cx="0" cy="11303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4" name="Tekstiruutu 123"/>
          <p:cNvSpPr txBox="1"/>
          <p:nvPr/>
        </p:nvSpPr>
        <p:spPr>
          <a:xfrm>
            <a:off x="8377058" y="2789855"/>
            <a:ext cx="76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33CC"/>
                </a:solidFill>
              </a:rPr>
              <a:t>Tasaisehko käsi</a:t>
            </a:r>
            <a:endParaRPr lang="fi-FI" dirty="0">
              <a:solidFill>
                <a:srgbClr val="0033CC"/>
              </a:solidFill>
            </a:endParaRPr>
          </a:p>
        </p:txBody>
      </p:sp>
      <p:sp>
        <p:nvSpPr>
          <p:cNvPr id="94" name="Rectangle 31"/>
          <p:cNvSpPr>
            <a:spLocks noChangeArrowheads="1"/>
          </p:cNvSpPr>
          <p:nvPr/>
        </p:nvSpPr>
        <p:spPr bwMode="auto">
          <a:xfrm>
            <a:off x="8986541" y="839256"/>
            <a:ext cx="661988" cy="432000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FF0000"/>
                </a:solidFill>
              </a:rPr>
              <a:t>2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b="0" dirty="0">
              <a:solidFill>
                <a:srgbClr val="FF0000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Siirto, </a:t>
            </a: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0+ p, 5+ 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6" name="Rectangle 35"/>
          <p:cNvSpPr>
            <a:spLocks noChangeArrowheads="1"/>
          </p:cNvSpPr>
          <p:nvPr/>
        </p:nvSpPr>
        <p:spPr bwMode="auto">
          <a:xfrm>
            <a:off x="8074682" y="360921"/>
            <a:ext cx="660400" cy="327025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chemeClr val="tx1"/>
                </a:solidFill>
              </a:rPr>
              <a:t>1 NT</a:t>
            </a: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15-17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0" name="Rectangle 42"/>
          <p:cNvSpPr>
            <a:spLocks noChangeArrowheads="1"/>
          </p:cNvSpPr>
          <p:nvPr/>
        </p:nvSpPr>
        <p:spPr bwMode="auto">
          <a:xfrm>
            <a:off x="7169462" y="839255"/>
            <a:ext cx="661988" cy="432000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FF9900"/>
                </a:solidFill>
              </a:rPr>
              <a:t>2</a:t>
            </a:r>
            <a:r>
              <a:rPr lang="fi-FI" b="0" dirty="0" smtClean="0">
                <a:solidFill>
                  <a:srgbClr val="FF9900"/>
                </a:solidFill>
                <a:latin typeface="Symbol" pitchFamily="18" charset="2"/>
              </a:rPr>
              <a:t>¨</a:t>
            </a:r>
            <a:endParaRPr lang="fi-FI" b="0" dirty="0">
              <a:solidFill>
                <a:srgbClr val="FF9900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Siirto</a:t>
            </a: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0+ p, 5+ 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8" name="Rectangle 35"/>
          <p:cNvSpPr>
            <a:spLocks noChangeArrowheads="1"/>
          </p:cNvSpPr>
          <p:nvPr/>
        </p:nvSpPr>
        <p:spPr bwMode="auto">
          <a:xfrm>
            <a:off x="7185821" y="1358303"/>
            <a:ext cx="660400" cy="327025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rgbClr val="FF0000"/>
                </a:solidFill>
              </a:rPr>
              <a:t>2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dirty="0">
              <a:solidFill>
                <a:schemeClr val="tx1"/>
              </a:solidFill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pakko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10" name="Rectangle 35"/>
          <p:cNvSpPr>
            <a:spLocks noChangeArrowheads="1"/>
          </p:cNvSpPr>
          <p:nvPr/>
        </p:nvSpPr>
        <p:spPr bwMode="auto">
          <a:xfrm>
            <a:off x="9002104" y="1358303"/>
            <a:ext cx="660400" cy="327025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>
                <a:solidFill>
                  <a:srgbClr val="0033CC"/>
                </a:solidFill>
              </a:rPr>
              <a:t>2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pakko</a:t>
            </a:r>
            <a:endParaRPr lang="fi-FI" dirty="0">
              <a:solidFill>
                <a:schemeClr val="tx1"/>
              </a:solidFill>
            </a:endParaRPr>
          </a:p>
        </p:txBody>
      </p:sp>
      <p:cxnSp>
        <p:nvCxnSpPr>
          <p:cNvPr id="68" name="Suora yhdysviiva 67"/>
          <p:cNvCxnSpPr/>
          <p:nvPr/>
        </p:nvCxnSpPr>
        <p:spPr bwMode="auto">
          <a:xfrm>
            <a:off x="9332304" y="1271256"/>
            <a:ext cx="0" cy="8704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uora yhdysviiva 69"/>
          <p:cNvCxnSpPr>
            <a:endCxn id="108" idx="0"/>
          </p:cNvCxnSpPr>
          <p:nvPr/>
        </p:nvCxnSpPr>
        <p:spPr bwMode="auto">
          <a:xfrm>
            <a:off x="7514431" y="1354926"/>
            <a:ext cx="1590" cy="337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Rectangle 13"/>
          <p:cNvSpPr>
            <a:spLocks noChangeArrowheads="1"/>
          </p:cNvSpPr>
          <p:nvPr/>
        </p:nvSpPr>
        <p:spPr bwMode="auto">
          <a:xfrm>
            <a:off x="8427710" y="1856371"/>
            <a:ext cx="660400" cy="432000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  <a:defRPr/>
            </a:pPr>
            <a:r>
              <a:rPr lang="fi-FI" dirty="0">
                <a:solidFill>
                  <a:schemeClr val="tx1"/>
                </a:solidFill>
              </a:rPr>
              <a:t>2 NT</a:t>
            </a:r>
          </a:p>
          <a:p>
            <a:pPr algn="ctr" defTabSz="923925">
              <a:spcBef>
                <a:spcPct val="0"/>
              </a:spcBef>
              <a:defRPr/>
            </a:pPr>
            <a:r>
              <a:rPr lang="fi-FI" dirty="0">
                <a:solidFill>
                  <a:schemeClr val="tx1"/>
                </a:solidFill>
              </a:rPr>
              <a:t>9 -</a:t>
            </a:r>
            <a:r>
              <a:rPr lang="fi-FI" dirty="0" smtClean="0">
                <a:solidFill>
                  <a:schemeClr val="tx1"/>
                </a:solidFill>
              </a:rPr>
              <a:t>10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r>
              <a:rPr lang="fi-FI" dirty="0">
                <a:solidFill>
                  <a:schemeClr val="tx1"/>
                </a:solidFill>
              </a:rPr>
              <a:t/>
            </a:r>
            <a:br>
              <a:rPr lang="fi-FI" dirty="0">
                <a:solidFill>
                  <a:schemeClr val="tx1"/>
                </a:solidFill>
              </a:rPr>
            </a:br>
            <a:r>
              <a:rPr lang="fi-FI" dirty="0">
                <a:solidFill>
                  <a:schemeClr val="tx1"/>
                </a:solidFill>
              </a:rPr>
              <a:t>5</a:t>
            </a:r>
            <a:r>
              <a:rPr lang="fi-FI" dirty="0" smtClean="0">
                <a:solidFill>
                  <a:schemeClr val="tx1"/>
                </a:solidFill>
              </a:rPr>
              <a:t>k 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  <a:r>
              <a:rPr lang="fi-FI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9" name="Rectangle 13"/>
          <p:cNvSpPr>
            <a:spLocks noChangeArrowheads="1"/>
          </p:cNvSpPr>
          <p:nvPr/>
        </p:nvSpPr>
        <p:spPr bwMode="auto">
          <a:xfrm>
            <a:off x="8438984" y="2365497"/>
            <a:ext cx="660400" cy="432000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  <a:defRPr/>
            </a:pPr>
            <a:r>
              <a:rPr lang="fi-FI" dirty="0" smtClean="0">
                <a:solidFill>
                  <a:schemeClr val="tx1"/>
                </a:solidFill>
              </a:rPr>
              <a:t>3 </a:t>
            </a:r>
            <a:r>
              <a:rPr lang="fi-FI" dirty="0">
                <a:solidFill>
                  <a:schemeClr val="tx1"/>
                </a:solidFill>
              </a:rPr>
              <a:t>NT</a:t>
            </a:r>
          </a:p>
          <a:p>
            <a:pPr algn="ctr" defTabSz="923925">
              <a:spcBef>
                <a:spcPct val="0"/>
              </a:spcBef>
              <a:defRPr/>
            </a:pPr>
            <a:r>
              <a:rPr lang="fi-FI" dirty="0" smtClean="0">
                <a:solidFill>
                  <a:schemeClr val="tx1"/>
                </a:solidFill>
              </a:rPr>
              <a:t>11 </a:t>
            </a:r>
            <a:r>
              <a:rPr lang="fi-FI" dirty="0">
                <a:solidFill>
                  <a:schemeClr val="tx1"/>
                </a:solidFill>
              </a:rPr>
              <a:t>-</a:t>
            </a:r>
            <a:r>
              <a:rPr lang="fi-FI" dirty="0" smtClean="0">
                <a:solidFill>
                  <a:schemeClr val="tx1"/>
                </a:solidFill>
              </a:rPr>
              <a:t>15 </a:t>
            </a:r>
            <a:r>
              <a:rPr lang="fi-FI" dirty="0" err="1" smtClean="0">
                <a:solidFill>
                  <a:schemeClr val="tx1"/>
                </a:solidFill>
              </a:rPr>
              <a:t>ap</a:t>
            </a:r>
            <a:r>
              <a:rPr lang="fi-FI" dirty="0">
                <a:solidFill>
                  <a:schemeClr val="tx1"/>
                </a:solidFill>
              </a:rPr>
              <a:t/>
            </a:r>
            <a:br>
              <a:rPr lang="fi-FI" dirty="0">
                <a:solidFill>
                  <a:schemeClr val="tx1"/>
                </a:solidFill>
              </a:rPr>
            </a:br>
            <a:r>
              <a:rPr lang="fi-FI" dirty="0">
                <a:solidFill>
                  <a:schemeClr val="tx1"/>
                </a:solidFill>
              </a:rPr>
              <a:t>5</a:t>
            </a:r>
            <a:r>
              <a:rPr lang="fi-FI" dirty="0" smtClean="0">
                <a:solidFill>
                  <a:schemeClr val="tx1"/>
                </a:solidFill>
              </a:rPr>
              <a:t>k 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  <a:r>
              <a:rPr lang="fi-FI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2" name="Tekstiruutu 161"/>
          <p:cNvSpPr txBox="1"/>
          <p:nvPr/>
        </p:nvSpPr>
        <p:spPr>
          <a:xfrm>
            <a:off x="7664128" y="2383718"/>
            <a:ext cx="762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33CC"/>
                </a:solidFill>
              </a:rPr>
              <a:t>Toinen väri 5+k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ª </a:t>
            </a:r>
            <a:b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</a:br>
            <a:r>
              <a:rPr lang="fi-FI" dirty="0" smtClean="0">
                <a:solidFill>
                  <a:srgbClr val="0033CC"/>
                </a:solidFill>
                <a:latin typeface="+mn-lt"/>
              </a:rPr>
              <a:t>ja </a:t>
            </a:r>
            <a:br>
              <a:rPr lang="fi-FI" dirty="0" smtClean="0">
                <a:solidFill>
                  <a:srgbClr val="0033CC"/>
                </a:solidFill>
                <a:latin typeface="+mn-lt"/>
              </a:rPr>
            </a:br>
            <a:r>
              <a:rPr lang="fi-FI" dirty="0" smtClean="0">
                <a:solidFill>
                  <a:srgbClr val="0033CC"/>
                </a:solidFill>
                <a:latin typeface="+mn-lt"/>
              </a:rPr>
              <a:t>4+k toista</a:t>
            </a:r>
            <a:r>
              <a:rPr lang="fi-FI" dirty="0" smtClean="0">
                <a:solidFill>
                  <a:srgbClr val="0033CC"/>
                </a:solidFill>
              </a:rPr>
              <a:t> </a:t>
            </a:r>
            <a:endParaRPr lang="fi-FI" dirty="0">
              <a:solidFill>
                <a:srgbClr val="0033CC"/>
              </a:solidFill>
            </a:endParaRPr>
          </a:p>
        </p:txBody>
      </p:sp>
      <p:sp>
        <p:nvSpPr>
          <p:cNvPr id="163" name="Rectangle 13"/>
          <p:cNvSpPr>
            <a:spLocks noChangeArrowheads="1"/>
          </p:cNvSpPr>
          <p:nvPr/>
        </p:nvSpPr>
        <p:spPr bwMode="auto">
          <a:xfrm>
            <a:off x="7693406" y="1868648"/>
            <a:ext cx="660400" cy="432000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0033CC"/>
                </a:solidFill>
              </a:rPr>
              <a:t>2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ª</a:t>
            </a:r>
            <a:r>
              <a:rPr lang="fi-FI" dirty="0" smtClean="0">
                <a:solidFill>
                  <a:schemeClr val="tx1"/>
                </a:solidFill>
              </a:rPr>
              <a:t>/3</a:t>
            </a:r>
            <a:r>
              <a:rPr lang="fi-FI" b="0" dirty="0" smtClean="0">
                <a:solidFill>
                  <a:srgbClr val="FF9900"/>
                </a:solidFill>
                <a:latin typeface="Symbol" pitchFamily="18" charset="2"/>
              </a:rPr>
              <a:t> </a:t>
            </a:r>
            <a:r>
              <a:rPr lang="fi-FI" b="0" dirty="0" smtClean="0">
                <a:solidFill>
                  <a:srgbClr val="006600"/>
                </a:solidFill>
                <a:latin typeface="Symbol" pitchFamily="18" charset="2"/>
              </a:rPr>
              <a:t>§</a:t>
            </a:r>
            <a:r>
              <a:rPr lang="fi-FI" dirty="0" smtClean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 smtClean="0">
                <a:solidFill>
                  <a:srgbClr val="FF9900"/>
                </a:solidFill>
                <a:latin typeface="Symbol" pitchFamily="18" charset="2"/>
              </a:rPr>
              <a:t>¨</a:t>
            </a:r>
            <a:r>
              <a:rPr lang="fi-FI" dirty="0" smtClean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endParaRPr lang="fi-FI" b="0" dirty="0">
              <a:solidFill>
                <a:schemeClr val="tx1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  <a:defRPr/>
            </a:pPr>
            <a:r>
              <a:rPr lang="fi-FI" dirty="0" smtClean="0">
                <a:solidFill>
                  <a:schemeClr val="tx1"/>
                </a:solidFill>
              </a:rPr>
              <a:t>11+ p</a:t>
            </a:r>
            <a:r>
              <a:rPr lang="fi-FI" dirty="0">
                <a:solidFill>
                  <a:schemeClr val="tx1"/>
                </a:solidFill>
              </a:rPr>
              <a:t/>
            </a:r>
            <a:br>
              <a:rPr lang="fi-FI" dirty="0">
                <a:solidFill>
                  <a:schemeClr val="tx1"/>
                </a:solidFill>
              </a:rPr>
            </a:br>
            <a:r>
              <a:rPr lang="fi-FI" dirty="0" err="1" smtClean="0">
                <a:solidFill>
                  <a:schemeClr val="tx1"/>
                </a:solidFill>
              </a:rPr>
              <a:t>tpv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4" name="Rectangle 31"/>
          <p:cNvSpPr>
            <a:spLocks noChangeArrowheads="1"/>
          </p:cNvSpPr>
          <p:nvPr/>
        </p:nvSpPr>
        <p:spPr bwMode="auto">
          <a:xfrm>
            <a:off x="6938718" y="1868648"/>
            <a:ext cx="661988" cy="327025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FF0000"/>
                </a:solidFill>
              </a:rPr>
              <a:t>3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b="0" dirty="0">
              <a:solidFill>
                <a:srgbClr val="FF0000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9-10 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5" name="Rectangle 31"/>
          <p:cNvSpPr>
            <a:spLocks noChangeArrowheads="1"/>
          </p:cNvSpPr>
          <p:nvPr/>
        </p:nvSpPr>
        <p:spPr bwMode="auto">
          <a:xfrm>
            <a:off x="6938718" y="2303796"/>
            <a:ext cx="661988" cy="327025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FF0000"/>
                </a:solidFill>
              </a:rPr>
              <a:t>4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©</a:t>
            </a:r>
            <a:endParaRPr lang="fi-FI" b="0" dirty="0">
              <a:solidFill>
                <a:srgbClr val="FF0000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11-15  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6" name="Tekstiruutu 165"/>
          <p:cNvSpPr txBox="1"/>
          <p:nvPr/>
        </p:nvSpPr>
        <p:spPr>
          <a:xfrm>
            <a:off x="6926853" y="2685198"/>
            <a:ext cx="76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33CC"/>
                </a:solidFill>
              </a:rPr>
              <a:t>Pitkä yläväri 6+k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 ©</a:t>
            </a:r>
            <a:endParaRPr lang="fi-FI" dirty="0">
              <a:solidFill>
                <a:srgbClr val="0033CC"/>
              </a:solidFill>
            </a:endParaRPr>
          </a:p>
        </p:txBody>
      </p:sp>
      <p:sp>
        <p:nvSpPr>
          <p:cNvPr id="167" name="Rectangle 31"/>
          <p:cNvSpPr>
            <a:spLocks noChangeArrowheads="1"/>
          </p:cNvSpPr>
          <p:nvPr/>
        </p:nvSpPr>
        <p:spPr bwMode="auto">
          <a:xfrm>
            <a:off x="9204991" y="1856371"/>
            <a:ext cx="661988" cy="327025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0033CC"/>
                </a:solidFill>
              </a:rPr>
              <a:t>3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ª</a:t>
            </a:r>
            <a:endParaRPr lang="fi-FI" b="0" dirty="0">
              <a:solidFill>
                <a:srgbClr val="FF0000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9-10 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8" name="Rectangle 31"/>
          <p:cNvSpPr>
            <a:spLocks noChangeArrowheads="1"/>
          </p:cNvSpPr>
          <p:nvPr/>
        </p:nvSpPr>
        <p:spPr bwMode="auto">
          <a:xfrm>
            <a:off x="9204991" y="2291519"/>
            <a:ext cx="661988" cy="327025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rgbClr val="0033CC"/>
                </a:solidFill>
              </a:rPr>
              <a:t>4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ª</a:t>
            </a:r>
            <a:endParaRPr lang="fi-FI" b="0" dirty="0">
              <a:solidFill>
                <a:srgbClr val="FF0000"/>
              </a:solidFill>
              <a:latin typeface="Symbol" pitchFamily="18" charset="2"/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11-15  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9" name="Tekstiruutu 168"/>
          <p:cNvSpPr txBox="1"/>
          <p:nvPr/>
        </p:nvSpPr>
        <p:spPr>
          <a:xfrm>
            <a:off x="9193126" y="2672921"/>
            <a:ext cx="76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33CC"/>
                </a:solidFill>
              </a:rPr>
              <a:t>Pitkä yläväri 6+k</a:t>
            </a:r>
            <a:r>
              <a:rPr lang="fi-FI" b="0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  <a:endParaRPr lang="fi-FI" dirty="0">
              <a:solidFill>
                <a:srgbClr val="0033CC"/>
              </a:solidFill>
            </a:endParaRPr>
          </a:p>
        </p:txBody>
      </p:sp>
      <p:cxnSp>
        <p:nvCxnSpPr>
          <p:cNvPr id="128" name="Suora yhdysviiva 127"/>
          <p:cNvCxnSpPr/>
          <p:nvPr/>
        </p:nvCxnSpPr>
        <p:spPr bwMode="auto">
          <a:xfrm>
            <a:off x="7676525" y="1783941"/>
            <a:ext cx="1516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uora yhdysviiva 134"/>
          <p:cNvCxnSpPr/>
          <p:nvPr/>
        </p:nvCxnSpPr>
        <p:spPr bwMode="auto">
          <a:xfrm flipV="1">
            <a:off x="7676525" y="1685328"/>
            <a:ext cx="0" cy="986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uora yhdysviiva 136"/>
          <p:cNvCxnSpPr/>
          <p:nvPr/>
        </p:nvCxnSpPr>
        <p:spPr bwMode="auto">
          <a:xfrm flipV="1">
            <a:off x="9193126" y="1685328"/>
            <a:ext cx="0" cy="986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uora yhdysviiva 138"/>
          <p:cNvCxnSpPr>
            <a:stCxn id="163" idx="0"/>
          </p:cNvCxnSpPr>
          <p:nvPr/>
        </p:nvCxnSpPr>
        <p:spPr bwMode="auto">
          <a:xfrm flipV="1">
            <a:off x="8023606" y="1783941"/>
            <a:ext cx="0" cy="8470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uora yhdysviiva 140"/>
          <p:cNvCxnSpPr>
            <a:stCxn id="158" idx="0"/>
          </p:cNvCxnSpPr>
          <p:nvPr/>
        </p:nvCxnSpPr>
        <p:spPr bwMode="auto">
          <a:xfrm flipV="1">
            <a:off x="8757910" y="1783941"/>
            <a:ext cx="0" cy="7243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Kulmayhdysviiva 142"/>
          <p:cNvCxnSpPr>
            <a:stCxn id="164" idx="0"/>
          </p:cNvCxnSpPr>
          <p:nvPr/>
        </p:nvCxnSpPr>
        <p:spPr bwMode="auto">
          <a:xfrm rot="5400000" flipH="1" flipV="1">
            <a:off x="7257155" y="1710557"/>
            <a:ext cx="170649" cy="145535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Kulmayhdysviiva 145"/>
          <p:cNvCxnSpPr>
            <a:endCxn id="110" idx="2"/>
          </p:cNvCxnSpPr>
          <p:nvPr/>
        </p:nvCxnSpPr>
        <p:spPr bwMode="auto">
          <a:xfrm rot="16200000" flipV="1">
            <a:off x="9320842" y="1696790"/>
            <a:ext cx="226606" cy="20368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uora yhdysviiva 150"/>
          <p:cNvCxnSpPr/>
          <p:nvPr/>
        </p:nvCxnSpPr>
        <p:spPr bwMode="auto">
          <a:xfrm>
            <a:off x="7500456" y="764704"/>
            <a:ext cx="181707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uora yhdysviiva 152"/>
          <p:cNvCxnSpPr>
            <a:endCxn id="100" idx="0"/>
          </p:cNvCxnSpPr>
          <p:nvPr/>
        </p:nvCxnSpPr>
        <p:spPr bwMode="auto">
          <a:xfrm flipH="1">
            <a:off x="7500456" y="764704"/>
            <a:ext cx="1590" cy="745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uora yhdysviiva 154"/>
          <p:cNvCxnSpPr>
            <a:endCxn id="94" idx="0"/>
          </p:cNvCxnSpPr>
          <p:nvPr/>
        </p:nvCxnSpPr>
        <p:spPr bwMode="auto">
          <a:xfrm>
            <a:off x="9317535" y="764704"/>
            <a:ext cx="0" cy="7455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" name="Suora yhdysviiva 3072"/>
          <p:cNvCxnSpPr>
            <a:stCxn id="96" idx="2"/>
          </p:cNvCxnSpPr>
          <p:nvPr/>
        </p:nvCxnSpPr>
        <p:spPr bwMode="auto">
          <a:xfrm>
            <a:off x="8404882" y="687946"/>
            <a:ext cx="0" cy="714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uora yhdysviiva 196"/>
          <p:cNvCxnSpPr/>
          <p:nvPr/>
        </p:nvCxnSpPr>
        <p:spPr bwMode="auto">
          <a:xfrm>
            <a:off x="6681192" y="612731"/>
            <a:ext cx="0" cy="242771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4" name="Ryhmä 173"/>
          <p:cNvGrpSpPr/>
          <p:nvPr/>
        </p:nvGrpSpPr>
        <p:grpSpPr>
          <a:xfrm>
            <a:off x="2259573" y="1757076"/>
            <a:ext cx="762078" cy="1335047"/>
            <a:chOff x="2205238" y="1757076"/>
            <a:chExt cx="762078" cy="1335047"/>
          </a:xfrm>
        </p:grpSpPr>
        <p:sp>
          <p:nvSpPr>
            <p:cNvPr id="206" name="Tekstiruutu 205"/>
            <p:cNvSpPr txBox="1"/>
            <p:nvPr/>
          </p:nvSpPr>
          <p:spPr>
            <a:xfrm>
              <a:off x="2205238" y="2507348"/>
              <a:ext cx="762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 smtClean="0">
                  <a:solidFill>
                    <a:srgbClr val="0033CC"/>
                  </a:solidFill>
                </a:rPr>
                <a:t>Tasaisehko käsi  </a:t>
              </a:r>
              <a:br>
                <a:rPr lang="fi-FI" dirty="0" smtClean="0">
                  <a:solidFill>
                    <a:srgbClr val="0033CC"/>
                  </a:solidFill>
                </a:rPr>
              </a:br>
              <a:r>
                <a:rPr lang="fi-FI" dirty="0" smtClean="0">
                  <a:solidFill>
                    <a:srgbClr val="0033CC"/>
                  </a:solidFill>
                </a:rPr>
                <a:t>ei 4k tukea, </a:t>
              </a:r>
              <a:br>
                <a:rPr lang="fi-FI" dirty="0" smtClean="0">
                  <a:solidFill>
                    <a:srgbClr val="0033CC"/>
                  </a:solidFill>
                </a:rPr>
              </a:br>
              <a:r>
                <a:rPr lang="fi-FI" dirty="0" smtClean="0">
                  <a:solidFill>
                    <a:srgbClr val="0033CC"/>
                  </a:solidFill>
                </a:rPr>
                <a:t>eli 4k toista</a:t>
              </a:r>
            </a:p>
          </p:txBody>
        </p:sp>
        <p:sp>
          <p:nvSpPr>
            <p:cNvPr id="207" name="Rectangle 31"/>
            <p:cNvSpPr>
              <a:spLocks noChangeArrowheads="1"/>
            </p:cNvSpPr>
            <p:nvPr/>
          </p:nvSpPr>
          <p:spPr bwMode="auto">
            <a:xfrm>
              <a:off x="2239490" y="1757076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2NT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9-10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08" name="Rectangle 31"/>
            <p:cNvSpPr>
              <a:spLocks noChangeArrowheads="1"/>
            </p:cNvSpPr>
            <p:nvPr/>
          </p:nvSpPr>
          <p:spPr bwMode="auto">
            <a:xfrm>
              <a:off x="2239490" y="2170417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3NT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11-15 p</a:t>
              </a:r>
              <a:endParaRPr lang="fi-FI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3" name="Ryhmä 172"/>
          <p:cNvGrpSpPr/>
          <p:nvPr/>
        </p:nvGrpSpPr>
        <p:grpSpPr>
          <a:xfrm>
            <a:off x="2981131" y="1748724"/>
            <a:ext cx="762078" cy="1051012"/>
            <a:chOff x="2981131" y="1748724"/>
            <a:chExt cx="762078" cy="1051012"/>
          </a:xfrm>
        </p:grpSpPr>
        <p:sp>
          <p:nvSpPr>
            <p:cNvPr id="204" name="Rectangle 31"/>
            <p:cNvSpPr>
              <a:spLocks noChangeArrowheads="1"/>
            </p:cNvSpPr>
            <p:nvPr/>
          </p:nvSpPr>
          <p:spPr bwMode="auto">
            <a:xfrm>
              <a:off x="3031176" y="1748724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3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FF0000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9-10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05" name="Rectangle 31"/>
            <p:cNvSpPr>
              <a:spLocks noChangeArrowheads="1"/>
            </p:cNvSpPr>
            <p:nvPr/>
          </p:nvSpPr>
          <p:spPr bwMode="auto">
            <a:xfrm>
              <a:off x="3031176" y="2170801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4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FF0000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11-15 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09" name="Tekstiruutu 208"/>
            <p:cNvSpPr txBox="1"/>
            <p:nvPr/>
          </p:nvSpPr>
          <p:spPr>
            <a:xfrm>
              <a:off x="2981131" y="2584292"/>
              <a:ext cx="7620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 smtClean="0">
                  <a:solidFill>
                    <a:srgbClr val="0033CC"/>
                  </a:solidFill>
                </a:rPr>
                <a:t>4+k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 </a:t>
              </a:r>
              <a:r>
                <a:rPr lang="fi-FI" b="0" dirty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dirty="0">
                <a:solidFill>
                  <a:srgbClr val="0033CC"/>
                </a:solidFill>
              </a:endParaRPr>
            </a:p>
          </p:txBody>
        </p:sp>
      </p:grpSp>
      <p:grpSp>
        <p:nvGrpSpPr>
          <p:cNvPr id="175" name="Ryhmä 174"/>
          <p:cNvGrpSpPr/>
          <p:nvPr/>
        </p:nvGrpSpPr>
        <p:grpSpPr>
          <a:xfrm>
            <a:off x="1500963" y="1756320"/>
            <a:ext cx="762078" cy="1051012"/>
            <a:chOff x="1391830" y="1748724"/>
            <a:chExt cx="762078" cy="1051012"/>
          </a:xfrm>
        </p:grpSpPr>
        <p:sp>
          <p:nvSpPr>
            <p:cNvPr id="210" name="Rectangle 31"/>
            <p:cNvSpPr>
              <a:spLocks noChangeArrowheads="1"/>
            </p:cNvSpPr>
            <p:nvPr/>
          </p:nvSpPr>
          <p:spPr bwMode="auto">
            <a:xfrm>
              <a:off x="1441875" y="1748724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9-10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1" name="Rectangle 31"/>
            <p:cNvSpPr>
              <a:spLocks noChangeArrowheads="1"/>
            </p:cNvSpPr>
            <p:nvPr/>
          </p:nvSpPr>
          <p:spPr bwMode="auto">
            <a:xfrm>
              <a:off x="1441875" y="2170801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4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11-15 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2" name="Tekstiruutu 211"/>
            <p:cNvSpPr txBox="1"/>
            <p:nvPr/>
          </p:nvSpPr>
          <p:spPr>
            <a:xfrm>
              <a:off x="1391830" y="2584292"/>
              <a:ext cx="7620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 smtClean="0">
                  <a:solidFill>
                    <a:srgbClr val="0033CC"/>
                  </a:solidFill>
                </a:rPr>
                <a:t>4+k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 ©</a:t>
              </a:r>
              <a:endParaRPr lang="fi-FI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6" name="Ryhmä 215"/>
          <p:cNvGrpSpPr/>
          <p:nvPr/>
        </p:nvGrpSpPr>
        <p:grpSpPr>
          <a:xfrm>
            <a:off x="706259" y="1756320"/>
            <a:ext cx="762078" cy="1088826"/>
            <a:chOff x="2205238" y="1757076"/>
            <a:chExt cx="762078" cy="1088826"/>
          </a:xfrm>
        </p:grpSpPr>
        <p:sp>
          <p:nvSpPr>
            <p:cNvPr id="217" name="Tekstiruutu 216"/>
            <p:cNvSpPr txBox="1"/>
            <p:nvPr/>
          </p:nvSpPr>
          <p:spPr>
            <a:xfrm>
              <a:off x="2205238" y="2507348"/>
              <a:ext cx="7620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 smtClean="0">
                  <a:solidFill>
                    <a:srgbClr val="0033CC"/>
                  </a:solidFill>
                </a:rPr>
                <a:t>Tasaisehko käsi  </a:t>
              </a:r>
            </a:p>
          </p:txBody>
        </p:sp>
        <p:sp>
          <p:nvSpPr>
            <p:cNvPr id="218" name="Rectangle 31"/>
            <p:cNvSpPr>
              <a:spLocks noChangeArrowheads="1"/>
            </p:cNvSpPr>
            <p:nvPr/>
          </p:nvSpPr>
          <p:spPr bwMode="auto">
            <a:xfrm>
              <a:off x="2239490" y="1757076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2NT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9-10 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219" name="Rectangle 31"/>
            <p:cNvSpPr>
              <a:spLocks noChangeArrowheads="1"/>
            </p:cNvSpPr>
            <p:nvPr/>
          </p:nvSpPr>
          <p:spPr bwMode="auto">
            <a:xfrm>
              <a:off x="2239490" y="2170417"/>
              <a:ext cx="661988" cy="327025"/>
            </a:xfrm>
            <a:prstGeom prst="rect">
              <a:avLst/>
            </a:prstGeom>
            <a:solidFill>
              <a:srgbClr val="CCFF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3NT</a:t>
              </a:r>
              <a:endParaRPr lang="fi-FI" b="0" dirty="0">
                <a:solidFill>
                  <a:schemeClr val="tx1"/>
                </a:solidFill>
                <a:latin typeface="Symbol" pitchFamily="18" charset="2"/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chemeClr val="tx1"/>
                  </a:solidFill>
                </a:rPr>
                <a:t>11-15 p</a:t>
              </a:r>
              <a:endParaRPr lang="fi-FI" dirty="0">
                <a:solidFill>
                  <a:schemeClr val="tx1"/>
                </a:solidFill>
              </a:endParaRPr>
            </a:p>
          </p:txBody>
        </p:sp>
      </p:grpSp>
      <p:sp>
        <p:nvSpPr>
          <p:cNvPr id="220" name="Rectangle 31"/>
          <p:cNvSpPr>
            <a:spLocks noChangeArrowheads="1"/>
          </p:cNvSpPr>
          <p:nvPr/>
        </p:nvSpPr>
        <p:spPr bwMode="auto">
          <a:xfrm>
            <a:off x="29447" y="1756320"/>
            <a:ext cx="661988" cy="327025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417" tIns="46208" rIns="92417" bIns="46208" anchor="ctr"/>
          <a:lstStyle/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2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 ©</a:t>
            </a:r>
            <a:r>
              <a:rPr lang="fi-FI" dirty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>
                <a:solidFill>
                  <a:srgbClr val="0033CC"/>
                </a:solidFill>
                <a:latin typeface="Symbol" pitchFamily="18" charset="2"/>
              </a:rPr>
              <a:t>ª</a:t>
            </a:r>
            <a:endParaRPr lang="fi-FI" dirty="0">
              <a:solidFill>
                <a:schemeClr val="tx1"/>
              </a:solidFill>
            </a:endParaRPr>
          </a:p>
          <a:p>
            <a:pPr algn="ctr" defTabSz="923925">
              <a:spcBef>
                <a:spcPct val="0"/>
              </a:spcBef>
            </a:pPr>
            <a:r>
              <a:rPr lang="fi-FI" dirty="0" smtClean="0">
                <a:solidFill>
                  <a:schemeClr val="tx1"/>
                </a:solidFill>
              </a:rPr>
              <a:t>9-10 p</a:t>
            </a:r>
            <a:endParaRPr lang="fi-FI" dirty="0">
              <a:solidFill>
                <a:schemeClr val="tx1"/>
              </a:solidFill>
            </a:endParaRPr>
          </a:p>
        </p:txBody>
      </p:sp>
      <p:cxnSp>
        <p:nvCxnSpPr>
          <p:cNvPr id="177" name="Suora yhdysviiva 176"/>
          <p:cNvCxnSpPr/>
          <p:nvPr/>
        </p:nvCxnSpPr>
        <p:spPr bwMode="auto">
          <a:xfrm>
            <a:off x="681962" y="1198017"/>
            <a:ext cx="267941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uora yhdysviiva 178"/>
          <p:cNvCxnSpPr>
            <a:endCxn id="131" idx="0"/>
          </p:cNvCxnSpPr>
          <p:nvPr/>
        </p:nvCxnSpPr>
        <p:spPr bwMode="auto">
          <a:xfrm>
            <a:off x="675089" y="1198017"/>
            <a:ext cx="0" cy="6679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uora yhdysviiva 184"/>
          <p:cNvCxnSpPr>
            <a:stCxn id="133" idx="0"/>
          </p:cNvCxnSpPr>
          <p:nvPr/>
        </p:nvCxnSpPr>
        <p:spPr bwMode="auto">
          <a:xfrm flipV="1">
            <a:off x="3361376" y="1198017"/>
            <a:ext cx="794" cy="8929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uora yhdysviiva 189"/>
          <p:cNvCxnSpPr>
            <a:stCxn id="132" idx="0"/>
          </p:cNvCxnSpPr>
          <p:nvPr/>
        </p:nvCxnSpPr>
        <p:spPr bwMode="auto">
          <a:xfrm flipV="1">
            <a:off x="1882796" y="1156570"/>
            <a:ext cx="0" cy="13073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7" name="Tekstiruutu 3116"/>
          <p:cNvSpPr txBox="1"/>
          <p:nvPr/>
        </p:nvSpPr>
        <p:spPr>
          <a:xfrm>
            <a:off x="86424" y="2220125"/>
            <a:ext cx="548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33CC"/>
                </a:solidFill>
              </a:rPr>
              <a:t>5k</a:t>
            </a:r>
            <a:r>
              <a:rPr lang="fi-FI" dirty="0" smtClean="0"/>
              <a:t> </a:t>
            </a:r>
            <a:r>
              <a:rPr lang="fi-FI" b="0" dirty="0">
                <a:solidFill>
                  <a:srgbClr val="FF0000"/>
                </a:solidFill>
                <a:latin typeface="Symbol" pitchFamily="18" charset="2"/>
              </a:rPr>
              <a:t>©</a:t>
            </a:r>
            <a:r>
              <a:rPr lang="fi-FI" dirty="0">
                <a:solidFill>
                  <a:schemeClr val="tx1"/>
                </a:solidFill>
                <a:latin typeface="Symbol" pitchFamily="18" charset="2"/>
              </a:rPr>
              <a:t>/</a:t>
            </a:r>
            <a:r>
              <a:rPr lang="fi-FI" b="0" dirty="0" smtClean="0">
                <a:solidFill>
                  <a:srgbClr val="0033CC"/>
                </a:solidFill>
                <a:latin typeface="Symbol" pitchFamily="18" charset="2"/>
              </a:rPr>
              <a:t>ª</a:t>
            </a:r>
            <a:r>
              <a:rPr lang="fi-FI" dirty="0" smtClean="0">
                <a:solidFill>
                  <a:srgbClr val="0033CC"/>
                </a:solidFill>
                <a:latin typeface="+mn-lt"/>
              </a:rPr>
              <a:t/>
            </a:r>
            <a:br>
              <a:rPr lang="fi-FI" dirty="0" smtClean="0">
                <a:solidFill>
                  <a:srgbClr val="0033CC"/>
                </a:solidFill>
                <a:latin typeface="+mn-lt"/>
              </a:rPr>
            </a:br>
            <a:r>
              <a:rPr lang="fi-FI" dirty="0" smtClean="0">
                <a:solidFill>
                  <a:srgbClr val="0033CC"/>
                </a:solidFill>
                <a:latin typeface="+mn-lt"/>
              </a:rPr>
              <a:t>ja</a:t>
            </a:r>
            <a:r>
              <a:rPr lang="fi-FI" dirty="0" smtClean="0">
                <a:solidFill>
                  <a:srgbClr val="0033CC"/>
                </a:solidFill>
              </a:rPr>
              <a:t> </a:t>
            </a:r>
            <a:br>
              <a:rPr lang="fi-FI" dirty="0" smtClean="0">
                <a:solidFill>
                  <a:srgbClr val="0033CC"/>
                </a:solidFill>
              </a:rPr>
            </a:br>
            <a:r>
              <a:rPr lang="fi-FI" dirty="0" smtClean="0">
                <a:solidFill>
                  <a:srgbClr val="0033CC"/>
                </a:solidFill>
              </a:rPr>
              <a:t>4k toista yläväriä</a:t>
            </a:r>
            <a:endParaRPr lang="fi-FI" dirty="0">
              <a:solidFill>
                <a:srgbClr val="0033CC"/>
              </a:solidFill>
            </a:endParaRPr>
          </a:p>
        </p:txBody>
      </p:sp>
      <p:cxnSp>
        <p:nvCxnSpPr>
          <p:cNvPr id="3134" name="Suora yhdysviiva 3133"/>
          <p:cNvCxnSpPr/>
          <p:nvPr/>
        </p:nvCxnSpPr>
        <p:spPr bwMode="auto">
          <a:xfrm>
            <a:off x="2752329" y="1692000"/>
            <a:ext cx="60984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uora yhdysviiva 192"/>
          <p:cNvCxnSpPr>
            <a:endCxn id="204" idx="0"/>
          </p:cNvCxnSpPr>
          <p:nvPr/>
        </p:nvCxnSpPr>
        <p:spPr bwMode="auto">
          <a:xfrm>
            <a:off x="3362170" y="1699653"/>
            <a:ext cx="0" cy="490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uora yhdysviiva 198"/>
          <p:cNvCxnSpPr/>
          <p:nvPr/>
        </p:nvCxnSpPr>
        <p:spPr bwMode="auto">
          <a:xfrm>
            <a:off x="2752329" y="1692000"/>
            <a:ext cx="0" cy="643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uora yhdysviiva 212"/>
          <p:cNvCxnSpPr>
            <a:stCxn id="133" idx="2"/>
          </p:cNvCxnSpPr>
          <p:nvPr/>
        </p:nvCxnSpPr>
        <p:spPr bwMode="auto">
          <a:xfrm>
            <a:off x="3361376" y="1614337"/>
            <a:ext cx="0" cy="776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6" name="Suora yhdysviiva 3135"/>
          <p:cNvCxnSpPr>
            <a:endCxn id="210" idx="0"/>
          </p:cNvCxnSpPr>
          <p:nvPr/>
        </p:nvCxnSpPr>
        <p:spPr bwMode="auto">
          <a:xfrm>
            <a:off x="1882002" y="1614337"/>
            <a:ext cx="0" cy="14198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8" name="Suora yhdysviiva 3137"/>
          <p:cNvCxnSpPr/>
          <p:nvPr/>
        </p:nvCxnSpPr>
        <p:spPr bwMode="auto">
          <a:xfrm>
            <a:off x="1882002" y="1692000"/>
            <a:ext cx="62272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2" name="Suora yhdysviiva 3141"/>
          <p:cNvCxnSpPr/>
          <p:nvPr/>
        </p:nvCxnSpPr>
        <p:spPr bwMode="auto">
          <a:xfrm>
            <a:off x="2504728" y="1692000"/>
            <a:ext cx="0" cy="643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8" name="Suora yhdysviiva 3147"/>
          <p:cNvCxnSpPr/>
          <p:nvPr/>
        </p:nvCxnSpPr>
        <p:spPr bwMode="auto">
          <a:xfrm flipV="1">
            <a:off x="360441" y="1699654"/>
            <a:ext cx="711064" cy="61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0" name="Suora yhdysviiva 3149"/>
          <p:cNvCxnSpPr>
            <a:endCxn id="218" idx="0"/>
          </p:cNvCxnSpPr>
          <p:nvPr/>
        </p:nvCxnSpPr>
        <p:spPr bwMode="auto">
          <a:xfrm>
            <a:off x="1071505" y="1700270"/>
            <a:ext cx="0" cy="560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6" name="Suora yhdysviiva 3155"/>
          <p:cNvCxnSpPr>
            <a:endCxn id="220" idx="0"/>
          </p:cNvCxnSpPr>
          <p:nvPr/>
        </p:nvCxnSpPr>
        <p:spPr bwMode="auto">
          <a:xfrm>
            <a:off x="360441" y="1700270"/>
            <a:ext cx="0" cy="560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61" name="Suora yhdysviiva 3160"/>
          <p:cNvCxnSpPr>
            <a:stCxn id="131" idx="2"/>
          </p:cNvCxnSpPr>
          <p:nvPr/>
        </p:nvCxnSpPr>
        <p:spPr bwMode="auto">
          <a:xfrm>
            <a:off x="675089" y="1591840"/>
            <a:ext cx="0" cy="10843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Ryhmä 9"/>
          <p:cNvGrpSpPr/>
          <p:nvPr/>
        </p:nvGrpSpPr>
        <p:grpSpPr>
          <a:xfrm>
            <a:off x="6940460" y="4181921"/>
            <a:ext cx="2543369" cy="2618966"/>
            <a:chOff x="6940460" y="4213480"/>
            <a:chExt cx="2543369" cy="2618966"/>
          </a:xfrm>
        </p:grpSpPr>
        <p:sp>
          <p:nvSpPr>
            <p:cNvPr id="3119" name="Rectangle 89"/>
            <p:cNvSpPr>
              <a:spLocks noChangeArrowheads="1"/>
            </p:cNvSpPr>
            <p:nvPr/>
          </p:nvSpPr>
          <p:spPr bwMode="auto">
            <a:xfrm>
              <a:off x="7002150" y="5150105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2</a:t>
              </a:r>
              <a:r>
                <a:rPr lang="fi-FI" b="0" dirty="0">
                  <a:solidFill>
                    <a:srgbClr val="006600"/>
                  </a:solidFill>
                  <a:latin typeface="Symbol" pitchFamily="18" charset="2"/>
                </a:rPr>
                <a:t> §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CC3300"/>
                  </a:solidFill>
                  <a:latin typeface="Symbol" pitchFamily="18" charset="2"/>
                </a:rPr>
                <a:t>¨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0 </a:t>
              </a:r>
              <a:r>
                <a:rPr lang="fi-FI" dirty="0" smtClean="0">
                  <a:solidFill>
                    <a:schemeClr val="tx1"/>
                  </a:solidFill>
                </a:rPr>
                <a:t>– 8p, </a:t>
              </a:r>
              <a:r>
                <a:rPr lang="fi-FI" dirty="0">
                  <a:solidFill>
                    <a:schemeClr val="tx1"/>
                  </a:solidFill>
                </a:rPr>
                <a:t>4+ k</a:t>
              </a:r>
            </a:p>
          </p:txBody>
        </p:sp>
        <p:sp>
          <p:nvSpPr>
            <p:cNvPr id="3120" name="Rectangle 90"/>
            <p:cNvSpPr>
              <a:spLocks noChangeArrowheads="1"/>
            </p:cNvSpPr>
            <p:nvPr/>
          </p:nvSpPr>
          <p:spPr bwMode="auto">
            <a:xfrm>
              <a:off x="7814950" y="5150105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6 </a:t>
              </a:r>
              <a:r>
                <a:rPr lang="fi-FI" dirty="0" smtClean="0">
                  <a:solidFill>
                    <a:schemeClr val="tx1"/>
                  </a:solidFill>
                </a:rPr>
                <a:t>– 9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21" name="Rectangle 91"/>
            <p:cNvSpPr>
              <a:spLocks noChangeArrowheads="1"/>
            </p:cNvSpPr>
            <p:nvPr/>
          </p:nvSpPr>
          <p:spPr bwMode="auto">
            <a:xfrm>
              <a:off x="8678707" y="5150105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2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10 </a:t>
              </a:r>
              <a:r>
                <a:rPr lang="fi-FI" dirty="0" smtClean="0">
                  <a:solidFill>
                    <a:schemeClr val="tx1"/>
                  </a:solidFill>
                </a:rPr>
                <a:t>+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22" name="Rectangle 92"/>
            <p:cNvSpPr>
              <a:spLocks noChangeArrowheads="1"/>
            </p:cNvSpPr>
            <p:nvPr/>
          </p:nvSpPr>
          <p:spPr bwMode="auto">
            <a:xfrm>
              <a:off x="7814950" y="4670680"/>
              <a:ext cx="660400" cy="327025"/>
            </a:xfrm>
            <a:prstGeom prst="rect">
              <a:avLst/>
            </a:prstGeom>
            <a:solidFill>
              <a:srgbClr val="FF990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>
                  <a:solidFill>
                    <a:srgbClr val="C00000"/>
                  </a:solidFill>
                </a:rPr>
                <a:t>DBL</a:t>
              </a:r>
            </a:p>
          </p:txBody>
        </p:sp>
        <p:cxnSp>
          <p:nvCxnSpPr>
            <p:cNvPr id="3123" name="AutoShape 93"/>
            <p:cNvCxnSpPr>
              <a:cxnSpLocks noChangeShapeType="1"/>
              <a:stCxn id="3122" idx="2"/>
              <a:endCxn id="3121" idx="0"/>
            </p:cNvCxnSpPr>
            <p:nvPr/>
          </p:nvCxnSpPr>
          <p:spPr bwMode="auto">
            <a:xfrm rot="16200000" flipH="1">
              <a:off x="8500828" y="4642026"/>
              <a:ext cx="152400" cy="86375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24" name="AutoShape 94"/>
            <p:cNvCxnSpPr>
              <a:cxnSpLocks noChangeShapeType="1"/>
              <a:stCxn id="3122" idx="2"/>
              <a:endCxn id="3119" idx="0"/>
            </p:cNvCxnSpPr>
            <p:nvPr/>
          </p:nvCxnSpPr>
          <p:spPr bwMode="auto">
            <a:xfrm rot="5400000">
              <a:off x="7662550" y="4667505"/>
              <a:ext cx="152400" cy="8128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25" name="Rectangle 95"/>
            <p:cNvSpPr>
              <a:spLocks noChangeArrowheads="1"/>
            </p:cNvSpPr>
            <p:nvPr/>
          </p:nvSpPr>
          <p:spPr bwMode="auto">
            <a:xfrm>
              <a:off x="7814950" y="4213480"/>
              <a:ext cx="660400" cy="327025"/>
            </a:xfrm>
            <a:prstGeom prst="rect">
              <a:avLst/>
            </a:prstGeom>
            <a:solidFill>
              <a:srgbClr val="92D050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Vastustaja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0033CC"/>
                  </a:solidFill>
                </a:rPr>
                <a:t>1</a:t>
              </a:r>
              <a:r>
                <a:rPr lang="fi-FI" b="0" dirty="0" smtClean="0">
                  <a:solidFill>
                    <a:srgbClr val="0033CC"/>
                  </a:solidFill>
                  <a:latin typeface="Symbol" pitchFamily="18" charset="2"/>
                </a:rPr>
                <a:t>ª</a:t>
              </a:r>
              <a:endParaRPr lang="fi-FI" b="0" dirty="0">
                <a:solidFill>
                  <a:srgbClr val="0033CC"/>
                </a:solidFill>
                <a:latin typeface="Symbol" pitchFamily="18" charset="2"/>
              </a:endParaRPr>
            </a:p>
          </p:txBody>
        </p:sp>
        <p:cxnSp>
          <p:nvCxnSpPr>
            <p:cNvPr id="3126" name="AutoShape 96"/>
            <p:cNvCxnSpPr>
              <a:cxnSpLocks noChangeShapeType="1"/>
              <a:stCxn id="3125" idx="2"/>
              <a:endCxn id="3122" idx="0"/>
            </p:cNvCxnSpPr>
            <p:nvPr/>
          </p:nvCxnSpPr>
          <p:spPr bwMode="auto">
            <a:xfrm>
              <a:off x="8145150" y="4550030"/>
              <a:ext cx="0" cy="111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27" name="AutoShape 98"/>
            <p:cNvCxnSpPr>
              <a:cxnSpLocks noChangeShapeType="1"/>
              <a:stCxn id="3122" idx="2"/>
              <a:endCxn id="3120" idx="0"/>
            </p:cNvCxnSpPr>
            <p:nvPr/>
          </p:nvCxnSpPr>
          <p:spPr bwMode="auto">
            <a:xfrm rot="5400000">
              <a:off x="8078475" y="5073905"/>
              <a:ext cx="13335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28" name="Rectangle 100"/>
            <p:cNvSpPr>
              <a:spLocks noChangeArrowheads="1"/>
            </p:cNvSpPr>
            <p:nvPr/>
          </p:nvSpPr>
          <p:spPr bwMode="auto">
            <a:xfrm>
              <a:off x="7814950" y="5578730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2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 10 </a:t>
              </a:r>
              <a:r>
                <a:rPr lang="fi-FI" dirty="0" smtClean="0">
                  <a:solidFill>
                    <a:schemeClr val="tx1"/>
                  </a:solidFill>
                </a:rPr>
                <a:t>– 12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30" name="Rectangle 106"/>
            <p:cNvSpPr>
              <a:spLocks noChangeArrowheads="1"/>
            </p:cNvSpPr>
            <p:nvPr/>
          </p:nvSpPr>
          <p:spPr bwMode="auto">
            <a:xfrm>
              <a:off x="7002150" y="5578730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lnSpc>
                  <a:spcPct val="80000"/>
                </a:lnSpc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3</a:t>
              </a:r>
              <a:r>
                <a:rPr lang="fi-FI" b="0" dirty="0">
                  <a:solidFill>
                    <a:srgbClr val="006600"/>
                  </a:solidFill>
                  <a:latin typeface="Symbol" pitchFamily="18" charset="2"/>
                </a:rPr>
                <a:t> §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b="0" dirty="0">
                  <a:solidFill>
                    <a:srgbClr val="CC3300"/>
                  </a:solidFill>
                  <a:latin typeface="Symbol" pitchFamily="18" charset="2"/>
                </a:rPr>
                <a:t>¨</a:t>
              </a:r>
              <a:r>
                <a:rPr lang="fi-FI" dirty="0">
                  <a:solidFill>
                    <a:schemeClr val="tx1"/>
                  </a:solidFill>
                  <a:latin typeface="Symbol" pitchFamily="18" charset="2"/>
                </a:rPr>
                <a:t>/</a:t>
              </a:r>
              <a:r>
                <a:rPr lang="fi-FI" dirty="0">
                  <a:solidFill>
                    <a:schemeClr val="tx1"/>
                  </a:solidFill>
                </a:rPr>
                <a:t> </a:t>
              </a:r>
              <a:r>
                <a:rPr lang="fi-FI" b="0" dirty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lnSpc>
                  <a:spcPct val="80000"/>
                </a:lnSpc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9 </a:t>
              </a:r>
              <a:r>
                <a:rPr lang="fi-FI" dirty="0" smtClean="0">
                  <a:solidFill>
                    <a:schemeClr val="tx1"/>
                  </a:solidFill>
                </a:rPr>
                <a:t>– 12p, 5</a:t>
              </a:r>
              <a:r>
                <a:rPr lang="fi-FI" dirty="0">
                  <a:solidFill>
                    <a:schemeClr val="tx1"/>
                  </a:solidFill>
                </a:rPr>
                <a:t>+ k</a:t>
              </a:r>
            </a:p>
          </p:txBody>
        </p:sp>
        <p:sp>
          <p:nvSpPr>
            <p:cNvPr id="3131" name="Rectangle 107"/>
            <p:cNvSpPr>
              <a:spLocks noChangeArrowheads="1"/>
            </p:cNvSpPr>
            <p:nvPr/>
          </p:nvSpPr>
          <p:spPr bwMode="auto">
            <a:xfrm>
              <a:off x="7002150" y="6008943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 smtClean="0">
                  <a:solidFill>
                    <a:srgbClr val="FF0000"/>
                  </a:solidFill>
                </a:rPr>
                <a:t>4</a:t>
              </a:r>
              <a:r>
                <a:rPr lang="fi-FI" b="0" dirty="0" smtClean="0">
                  <a:solidFill>
                    <a:srgbClr val="FF0000"/>
                  </a:solidFill>
                  <a:latin typeface="Symbol" pitchFamily="18" charset="2"/>
                </a:rPr>
                <a:t>©</a:t>
              </a:r>
              <a:r>
                <a:rPr lang="fi-FI" dirty="0" smtClean="0">
                  <a:solidFill>
                    <a:schemeClr val="tx1"/>
                  </a:solidFill>
                </a:rPr>
                <a:t> </a:t>
              </a:r>
              <a:endParaRPr lang="fi-FI" dirty="0">
                <a:solidFill>
                  <a:schemeClr val="tx1"/>
                </a:solidFill>
              </a:endParaRP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13 + p, 5+ k</a:t>
              </a:r>
            </a:p>
          </p:txBody>
        </p:sp>
        <p:sp>
          <p:nvSpPr>
            <p:cNvPr id="3132" name="Rectangle 108"/>
            <p:cNvSpPr>
              <a:spLocks noChangeArrowheads="1"/>
            </p:cNvSpPr>
            <p:nvPr/>
          </p:nvSpPr>
          <p:spPr bwMode="auto">
            <a:xfrm>
              <a:off x="7814950" y="6008943"/>
              <a:ext cx="660400" cy="327025"/>
            </a:xfrm>
            <a:prstGeom prst="rect">
              <a:avLst/>
            </a:prstGeom>
            <a:solidFill>
              <a:srgbClr val="FF99FF"/>
            </a:solidFill>
            <a:ln>
              <a:headEnd/>
              <a:tailEnd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417" tIns="46208" rIns="92417" bIns="46208" anchor="ctr"/>
            <a:lstStyle/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3 NT</a:t>
              </a:r>
            </a:p>
            <a:p>
              <a:pPr algn="ctr" defTabSz="923925">
                <a:spcBef>
                  <a:spcPct val="0"/>
                </a:spcBef>
              </a:pPr>
              <a:r>
                <a:rPr lang="fi-FI" dirty="0">
                  <a:solidFill>
                    <a:schemeClr val="tx1"/>
                  </a:solidFill>
                </a:rPr>
                <a:t> 13 </a:t>
              </a:r>
              <a:r>
                <a:rPr lang="fi-FI" dirty="0" smtClean="0">
                  <a:solidFill>
                    <a:schemeClr val="tx1"/>
                  </a:solidFill>
                </a:rPr>
                <a:t>– 16 </a:t>
              </a:r>
              <a:r>
                <a:rPr lang="fi-FI" dirty="0" err="1" smtClean="0">
                  <a:solidFill>
                    <a:schemeClr val="tx1"/>
                  </a:solidFill>
                </a:rPr>
                <a:t>ap</a:t>
              </a:r>
              <a:endParaRPr lang="fi-FI" dirty="0">
                <a:solidFill>
                  <a:schemeClr val="tx1"/>
                </a:solidFill>
              </a:endParaRPr>
            </a:p>
          </p:txBody>
        </p:sp>
        <p:sp>
          <p:nvSpPr>
            <p:cNvPr id="3133" name="Text Box 109"/>
            <p:cNvSpPr txBox="1">
              <a:spLocks noChangeArrowheads="1"/>
            </p:cNvSpPr>
            <p:nvPr/>
          </p:nvSpPr>
          <p:spPr bwMode="auto">
            <a:xfrm>
              <a:off x="7662550" y="6423280"/>
              <a:ext cx="901700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C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fi-FI" dirty="0" smtClean="0">
                  <a:solidFill>
                    <a:srgbClr val="CC3300"/>
                  </a:solidFill>
                </a:rPr>
                <a:t>Tasainen,</a:t>
              </a:r>
              <a:endParaRPr lang="fi-FI" dirty="0">
                <a:solidFill>
                  <a:srgbClr val="CC3300"/>
                </a:solidFill>
              </a:endParaRPr>
            </a:p>
            <a:p>
              <a:pPr algn="ctr">
                <a:lnSpc>
                  <a:spcPct val="40000"/>
                </a:lnSpc>
              </a:pPr>
              <a:r>
                <a:rPr lang="fi-FI" dirty="0">
                  <a:solidFill>
                    <a:srgbClr val="CC3300"/>
                  </a:solidFill>
                </a:rPr>
                <a:t>pito vastustajan </a:t>
              </a:r>
            </a:p>
            <a:p>
              <a:pPr algn="ctr">
                <a:lnSpc>
                  <a:spcPct val="40000"/>
                </a:lnSpc>
              </a:pPr>
              <a:r>
                <a:rPr lang="fi-FI" dirty="0">
                  <a:solidFill>
                    <a:srgbClr val="CC3300"/>
                  </a:solidFill>
                </a:rPr>
                <a:t>värissä</a:t>
              </a:r>
            </a:p>
          </p:txBody>
        </p:sp>
        <p:sp>
          <p:nvSpPr>
            <p:cNvPr id="9" name="Tekstiruutu 8"/>
            <p:cNvSpPr txBox="1"/>
            <p:nvPr/>
          </p:nvSpPr>
          <p:spPr>
            <a:xfrm>
              <a:off x="8533985" y="5567925"/>
              <a:ext cx="9498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 smtClean="0">
                  <a:solidFill>
                    <a:srgbClr val="CC3300"/>
                  </a:solidFill>
                </a:rPr>
                <a:t>Vastustajan väri: voimaa 10 + p, </a:t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mutta ei </a:t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sopivaa </a:t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tarjousta</a:t>
              </a:r>
              <a:endParaRPr lang="fi-FI" dirty="0">
                <a:solidFill>
                  <a:srgbClr val="CC3300"/>
                </a:solidFill>
              </a:endParaRPr>
            </a:p>
          </p:txBody>
        </p:sp>
        <p:sp>
          <p:nvSpPr>
            <p:cNvPr id="170" name="Text Box 61"/>
            <p:cNvSpPr txBox="1">
              <a:spLocks noChangeArrowheads="1"/>
            </p:cNvSpPr>
            <p:nvPr/>
          </p:nvSpPr>
          <p:spPr bwMode="auto">
            <a:xfrm>
              <a:off x="6940460" y="6370781"/>
              <a:ext cx="81464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C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800" b="1">
                  <a:solidFill>
                    <a:srgbClr val="990000"/>
                  </a:solidFill>
                  <a:latin typeface="Times New Roman" charset="0"/>
                </a:defRPr>
              </a:lvl1pPr>
              <a:lvl2pPr marL="742950" indent="-285750">
                <a:defRPr sz="800" b="1">
                  <a:solidFill>
                    <a:srgbClr val="990000"/>
                  </a:solidFill>
                  <a:latin typeface="Times New Roman" charset="0"/>
                </a:defRPr>
              </a:lvl2pPr>
              <a:lvl3pPr marL="11430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3pPr>
              <a:lvl4pPr marL="16002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4pPr>
              <a:lvl5pPr marL="2057400" indent="-228600">
                <a:defRPr sz="800" b="1">
                  <a:solidFill>
                    <a:srgbClr val="990000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800" b="1">
                  <a:solidFill>
                    <a:srgbClr val="990000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fi-FI" dirty="0">
                  <a:solidFill>
                    <a:srgbClr val="CC3300"/>
                  </a:solidFill>
                </a:rPr>
                <a:t>Oma väri  </a:t>
              </a:r>
              <a:r>
                <a:rPr lang="fi-FI" dirty="0" smtClean="0">
                  <a:solidFill>
                    <a:srgbClr val="CC3300"/>
                  </a:solidFill>
                </a:rPr>
                <a:t/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4+ k</a:t>
              </a:r>
              <a:br>
                <a:rPr lang="fi-FI" dirty="0" smtClean="0">
                  <a:solidFill>
                    <a:srgbClr val="CC3300"/>
                  </a:solidFill>
                </a:rPr>
              </a:br>
              <a:r>
                <a:rPr lang="fi-FI" dirty="0" smtClean="0">
                  <a:solidFill>
                    <a:srgbClr val="CC3300"/>
                  </a:solidFill>
                </a:rPr>
                <a:t>(yläväri ensin)</a:t>
              </a:r>
              <a:endParaRPr lang="fi-FI" dirty="0">
                <a:solidFill>
                  <a:srgbClr val="CC3300"/>
                </a:solidFill>
              </a:endParaRPr>
            </a:p>
          </p:txBody>
        </p:sp>
      </p:grpSp>
      <p:cxnSp>
        <p:nvCxnSpPr>
          <p:cNvPr id="16" name="Suora yhdysviiva 15"/>
          <p:cNvCxnSpPr>
            <a:stCxn id="108" idx="0"/>
          </p:cNvCxnSpPr>
          <p:nvPr/>
        </p:nvCxnSpPr>
        <p:spPr bwMode="auto">
          <a:xfrm flipH="1" flipV="1">
            <a:off x="7515226" y="1271255"/>
            <a:ext cx="795" cy="87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i-FI" sz="800" b="1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i-FI" sz="800" b="1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1023</Words>
  <Application>Microsoft Office PowerPoint</Application>
  <PresentationFormat>A4-paperi (210 x 297 mm)</PresentationFormat>
  <Paragraphs>346</Paragraphs>
  <Slides>2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Default Design</vt:lpstr>
      <vt:lpstr>PowerPoint-esitys</vt:lpstr>
      <vt:lpstr>PowerPoint-esitys</vt:lpstr>
    </vt:vector>
  </TitlesOfParts>
  <Company>Tieto-Tapiola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>TiTa</dc:creator>
  <cp:lastModifiedBy>Raija</cp:lastModifiedBy>
  <cp:revision>127</cp:revision>
  <cp:lastPrinted>1998-10-09T10:11:38Z</cp:lastPrinted>
  <dcterms:created xsi:type="dcterms:W3CDTF">1998-10-08T11:54:22Z</dcterms:created>
  <dcterms:modified xsi:type="dcterms:W3CDTF">2013-03-03T16:07:50Z</dcterms:modified>
</cp:coreProperties>
</file>