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sv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FI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7F213B-EEC5-45E1-8FFF-591C3BB757F8}" type="datetimeFigureOut">
              <a:rPr lang="sv-FI" smtClean="0"/>
              <a:t>19.1.2013</a:t>
            </a:fld>
            <a:endParaRPr lang="sv-FI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FI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FI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A4B4AB-B812-48D0-ACD3-45BF587BA04E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6155173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9F01CA-3F8A-4D52-AE8D-7C5A8F2DB29B}" type="slidenum">
              <a:rPr lang="sv-SE"/>
              <a:pPr/>
              <a:t>9</a:t>
            </a:fld>
            <a:endParaRPr lang="sv-SE"/>
          </a:p>
        </p:txBody>
      </p:sp>
      <p:sp>
        <p:nvSpPr>
          <p:cNvPr id="245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FI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9F9CF-1E35-41F4-B816-B00B71E7D967}" type="datetimeFigureOut">
              <a:rPr lang="sv-FI" smtClean="0"/>
              <a:t>19.1.2013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A5078-B310-4016-A300-647BCF65E1B9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298247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9F9CF-1E35-41F4-B816-B00B71E7D967}" type="datetimeFigureOut">
              <a:rPr lang="sv-FI" smtClean="0"/>
              <a:t>19.1.2013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A5078-B310-4016-A300-647BCF65E1B9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447532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9F9CF-1E35-41F4-B816-B00B71E7D967}" type="datetimeFigureOut">
              <a:rPr lang="sv-FI" smtClean="0"/>
              <a:t>19.1.2013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A5078-B310-4016-A300-647BCF65E1B9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503095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9F9CF-1E35-41F4-B816-B00B71E7D967}" type="datetimeFigureOut">
              <a:rPr lang="sv-FI" smtClean="0"/>
              <a:t>19.1.2013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A5078-B310-4016-A300-647BCF65E1B9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636353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9F9CF-1E35-41F4-B816-B00B71E7D967}" type="datetimeFigureOut">
              <a:rPr lang="sv-FI" smtClean="0"/>
              <a:t>19.1.2013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A5078-B310-4016-A300-647BCF65E1B9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270049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9F9CF-1E35-41F4-B816-B00B71E7D967}" type="datetimeFigureOut">
              <a:rPr lang="sv-FI" smtClean="0"/>
              <a:t>19.1.2013</a:t>
            </a:fld>
            <a:endParaRPr lang="sv-FI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A5078-B310-4016-A300-647BCF65E1B9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633171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9F9CF-1E35-41F4-B816-B00B71E7D967}" type="datetimeFigureOut">
              <a:rPr lang="sv-FI" smtClean="0"/>
              <a:t>19.1.2013</a:t>
            </a:fld>
            <a:endParaRPr lang="sv-FI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A5078-B310-4016-A300-647BCF65E1B9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688467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9F9CF-1E35-41F4-B816-B00B71E7D967}" type="datetimeFigureOut">
              <a:rPr lang="sv-FI" smtClean="0"/>
              <a:t>19.1.2013</a:t>
            </a:fld>
            <a:endParaRPr lang="sv-FI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A5078-B310-4016-A300-647BCF65E1B9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00206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9F9CF-1E35-41F4-B816-B00B71E7D967}" type="datetimeFigureOut">
              <a:rPr lang="sv-FI" smtClean="0"/>
              <a:t>19.1.2013</a:t>
            </a:fld>
            <a:endParaRPr lang="sv-FI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A5078-B310-4016-A300-647BCF65E1B9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424985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9F9CF-1E35-41F4-B816-B00B71E7D967}" type="datetimeFigureOut">
              <a:rPr lang="sv-FI" smtClean="0"/>
              <a:t>19.1.2013</a:t>
            </a:fld>
            <a:endParaRPr lang="sv-FI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A5078-B310-4016-A300-647BCF65E1B9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96237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FI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9F9CF-1E35-41F4-B816-B00B71E7D967}" type="datetimeFigureOut">
              <a:rPr lang="sv-FI" smtClean="0"/>
              <a:t>19.1.2013</a:t>
            </a:fld>
            <a:endParaRPr lang="sv-FI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A5078-B310-4016-A300-647BCF65E1B9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679772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19F9CF-1E35-41F4-B816-B00B71E7D967}" type="datetimeFigureOut">
              <a:rPr lang="sv-FI" smtClean="0"/>
              <a:t>19.1.2013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CA5078-B310-4016-A300-647BCF65E1B9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442801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sv-FI" b="1" dirty="0" smtClean="0">
                <a:solidFill>
                  <a:srgbClr val="009900"/>
                </a:solidFill>
              </a:rPr>
              <a:t>GK 16 hemuppgifter </a:t>
            </a:r>
            <a:endParaRPr lang="sv-SE" b="1" dirty="0">
              <a:solidFill>
                <a:srgbClr val="00990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sv-FI"/>
          </a:p>
          <a:p>
            <a:r>
              <a:rPr lang="sv-FI" sz="4000" b="1">
                <a:solidFill>
                  <a:srgbClr val="003399"/>
                </a:solidFill>
              </a:rPr>
              <a:t>Stayman</a:t>
            </a:r>
            <a:endParaRPr lang="sv-SE" sz="4000" b="1">
              <a:solidFill>
                <a:srgbClr val="00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212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FI" sz="2800" b="1"/>
              <a:t>Du har öppnat med 1 NT. </a:t>
            </a:r>
            <a:br>
              <a:rPr lang="sv-FI" sz="2800" b="1"/>
            </a:br>
            <a:r>
              <a:rPr lang="sv-FI" sz="2800" b="1"/>
              <a:t>Din partner bjuder 2</a:t>
            </a:r>
            <a:r>
              <a:rPr lang="sv-FI" sz="2800" b="1">
                <a:solidFill>
                  <a:srgbClr val="008000"/>
                </a:solidFill>
              </a:rPr>
              <a:t>♣</a:t>
            </a:r>
            <a:r>
              <a:rPr lang="sv-FI" sz="2800" b="1"/>
              <a:t>. Vad bjuder du?</a:t>
            </a:r>
            <a:endParaRPr lang="sv-SE" sz="2800" b="1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r>
              <a:rPr lang="sv-FI" b="1">
                <a:solidFill>
                  <a:srgbClr val="000080"/>
                </a:solidFill>
              </a:rPr>
              <a:t>♠ </a:t>
            </a:r>
            <a:r>
              <a:rPr lang="sv-FI" b="1"/>
              <a:t>A Q 9 6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FF0000"/>
                </a:solidFill>
              </a:rPr>
              <a:t>♥ </a:t>
            </a:r>
            <a:r>
              <a:rPr lang="sv-FI" b="1"/>
              <a:t>8 7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FF6600"/>
                </a:solidFill>
              </a:rPr>
              <a:t>♦ </a:t>
            </a:r>
            <a:r>
              <a:rPr lang="sv-FI" b="1"/>
              <a:t>K Q 8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008000"/>
                </a:solidFill>
              </a:rPr>
              <a:t>♣ </a:t>
            </a:r>
            <a:r>
              <a:rPr lang="sv-FI" b="1"/>
              <a:t>A 8 7 6</a:t>
            </a:r>
            <a:endParaRPr lang="sv-SE" b="1"/>
          </a:p>
          <a:p>
            <a:pPr>
              <a:buFontTx/>
              <a:buNone/>
            </a:pPr>
            <a:endParaRPr lang="sv-SE" b="1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r>
              <a:rPr lang="sv-FI" sz="3200" b="1"/>
              <a:t>2 </a:t>
            </a:r>
            <a:r>
              <a:rPr lang="sv-FI" sz="3200" b="1">
                <a:solidFill>
                  <a:srgbClr val="000080"/>
                </a:solidFill>
              </a:rPr>
              <a:t>♠</a:t>
            </a:r>
            <a:endParaRPr lang="sv-SE" sz="3200" b="1"/>
          </a:p>
          <a:p>
            <a:pPr>
              <a:buFontTx/>
              <a:buNone/>
            </a:pPr>
            <a:endParaRPr lang="sv-SE" sz="3200" b="1"/>
          </a:p>
        </p:txBody>
      </p:sp>
    </p:spTree>
    <p:extLst>
      <p:ext uri="{BB962C8B-B14F-4D97-AF65-F5344CB8AC3E}">
        <p14:creationId xmlns:p14="http://schemas.microsoft.com/office/powerpoint/2010/main" val="1503943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FI" sz="2800" b="1"/>
              <a:t>Du har öppnat med 1 NT. </a:t>
            </a:r>
            <a:br>
              <a:rPr lang="sv-FI" sz="2800" b="1"/>
            </a:br>
            <a:r>
              <a:rPr lang="sv-FI" sz="2800" b="1"/>
              <a:t>Din partner bjuder 2</a:t>
            </a:r>
            <a:r>
              <a:rPr lang="sv-FI" sz="2800" b="1">
                <a:solidFill>
                  <a:srgbClr val="008000"/>
                </a:solidFill>
              </a:rPr>
              <a:t>♣</a:t>
            </a:r>
            <a:r>
              <a:rPr lang="sv-FI" sz="2800" b="1"/>
              <a:t>. Vad bjuder du?</a:t>
            </a:r>
            <a:endParaRPr lang="sv-SE" sz="2800" b="1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r>
              <a:rPr lang="sv-FI" b="1" dirty="0">
                <a:solidFill>
                  <a:srgbClr val="000080"/>
                </a:solidFill>
              </a:rPr>
              <a:t>♠ </a:t>
            </a:r>
            <a:r>
              <a:rPr lang="sv-FI" b="1" dirty="0"/>
              <a:t>A 7</a:t>
            </a:r>
            <a:endParaRPr lang="sv-SE" b="1" dirty="0"/>
          </a:p>
          <a:p>
            <a:pPr>
              <a:buFontTx/>
              <a:buNone/>
            </a:pPr>
            <a:r>
              <a:rPr lang="sv-FI" b="1" dirty="0">
                <a:solidFill>
                  <a:srgbClr val="FF0000"/>
                </a:solidFill>
              </a:rPr>
              <a:t>♥ </a:t>
            </a:r>
            <a:r>
              <a:rPr lang="sv-FI" b="1" dirty="0"/>
              <a:t>K J T</a:t>
            </a:r>
            <a:endParaRPr lang="sv-SE" b="1" dirty="0"/>
          </a:p>
          <a:p>
            <a:pPr>
              <a:buFontTx/>
              <a:buNone/>
            </a:pPr>
            <a:r>
              <a:rPr lang="sv-FI" b="1" dirty="0">
                <a:solidFill>
                  <a:srgbClr val="FF6600"/>
                </a:solidFill>
              </a:rPr>
              <a:t>♦ </a:t>
            </a:r>
            <a:r>
              <a:rPr lang="sv-FI" b="1" dirty="0"/>
              <a:t>Q J 5</a:t>
            </a:r>
            <a:endParaRPr lang="sv-SE" b="1" dirty="0"/>
          </a:p>
          <a:p>
            <a:pPr>
              <a:buFontTx/>
              <a:buNone/>
            </a:pPr>
            <a:r>
              <a:rPr lang="sv-FI" b="1" dirty="0">
                <a:solidFill>
                  <a:srgbClr val="008000"/>
                </a:solidFill>
              </a:rPr>
              <a:t>♣ </a:t>
            </a:r>
            <a:r>
              <a:rPr lang="sv-FI" b="1" dirty="0"/>
              <a:t>A Q T</a:t>
            </a:r>
            <a:r>
              <a:rPr lang="sv-FI" b="1" dirty="0" smtClean="0"/>
              <a:t> </a:t>
            </a:r>
            <a:r>
              <a:rPr lang="sv-FI" b="1" dirty="0"/>
              <a:t>9 6</a:t>
            </a:r>
            <a:endParaRPr lang="sv-SE" b="1" dirty="0"/>
          </a:p>
          <a:p>
            <a:pPr>
              <a:buFontTx/>
              <a:buNone/>
            </a:pPr>
            <a:endParaRPr lang="sv-SE" b="1" dirty="0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r>
              <a:rPr lang="sv-FI" sz="3200" b="1"/>
              <a:t>2 </a:t>
            </a:r>
            <a:r>
              <a:rPr lang="sv-FI" sz="3200" b="1">
                <a:solidFill>
                  <a:srgbClr val="FF6600"/>
                </a:solidFill>
              </a:rPr>
              <a:t>♦</a:t>
            </a:r>
            <a:endParaRPr lang="sv-SE" sz="3200" b="1"/>
          </a:p>
          <a:p>
            <a:pPr>
              <a:buFontTx/>
              <a:buNone/>
            </a:pPr>
            <a:endParaRPr lang="sv-SE" sz="3200" b="1"/>
          </a:p>
        </p:txBody>
      </p:sp>
    </p:spTree>
    <p:extLst>
      <p:ext uri="{BB962C8B-B14F-4D97-AF65-F5344CB8AC3E}">
        <p14:creationId xmlns:p14="http://schemas.microsoft.com/office/powerpoint/2010/main" val="3061482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FI" sz="2800" b="1"/>
              <a:t>Du har öppnat med 1 NT. </a:t>
            </a:r>
            <a:br>
              <a:rPr lang="sv-FI" sz="2800" b="1"/>
            </a:br>
            <a:r>
              <a:rPr lang="sv-FI" sz="2800" b="1"/>
              <a:t>Din partner bjuder 2</a:t>
            </a:r>
            <a:r>
              <a:rPr lang="sv-FI" sz="2800" b="1">
                <a:solidFill>
                  <a:srgbClr val="008000"/>
                </a:solidFill>
              </a:rPr>
              <a:t>♣</a:t>
            </a:r>
            <a:r>
              <a:rPr lang="sv-FI" sz="2800" b="1"/>
              <a:t>. Vad bjuder du?</a:t>
            </a:r>
            <a:endParaRPr lang="sv-SE" sz="2800" b="1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r>
              <a:rPr lang="sv-FI" b="1">
                <a:solidFill>
                  <a:srgbClr val="000080"/>
                </a:solidFill>
              </a:rPr>
              <a:t>♠ </a:t>
            </a:r>
            <a:r>
              <a:rPr lang="sv-FI" b="1"/>
              <a:t>9 8 4 3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FF0000"/>
                </a:solidFill>
              </a:rPr>
              <a:t>♥ </a:t>
            </a:r>
            <a:r>
              <a:rPr lang="sv-FI" b="1"/>
              <a:t>K Q 5 3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FF6600"/>
                </a:solidFill>
              </a:rPr>
              <a:t>♦ </a:t>
            </a:r>
            <a:r>
              <a:rPr lang="sv-FI" b="1"/>
              <a:t>A 9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008000"/>
                </a:solidFill>
              </a:rPr>
              <a:t>♣ </a:t>
            </a:r>
            <a:r>
              <a:rPr lang="sv-FI" b="1"/>
              <a:t>A K 6</a:t>
            </a:r>
            <a:endParaRPr lang="sv-SE" b="1"/>
          </a:p>
          <a:p>
            <a:pPr>
              <a:buFontTx/>
              <a:buNone/>
            </a:pPr>
            <a:endParaRPr lang="sv-SE" b="1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r>
              <a:rPr lang="sv-FI" sz="3200" b="1"/>
              <a:t>2 </a:t>
            </a:r>
            <a:r>
              <a:rPr lang="sv-FI" sz="3200" b="1">
                <a:solidFill>
                  <a:srgbClr val="FF0000"/>
                </a:solidFill>
              </a:rPr>
              <a:t>♥</a:t>
            </a:r>
            <a:endParaRPr lang="sv-SE" sz="3200" b="1"/>
          </a:p>
          <a:p>
            <a:pPr>
              <a:buFontTx/>
              <a:buNone/>
            </a:pPr>
            <a:endParaRPr lang="sv-SE" sz="3200" b="1"/>
          </a:p>
        </p:txBody>
      </p:sp>
    </p:spTree>
    <p:extLst>
      <p:ext uri="{BB962C8B-B14F-4D97-AF65-F5344CB8AC3E}">
        <p14:creationId xmlns:p14="http://schemas.microsoft.com/office/powerpoint/2010/main" val="1086259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FI" sz="2800" b="1"/>
              <a:t>Du har öppnat med 1 NT. </a:t>
            </a:r>
            <a:br>
              <a:rPr lang="sv-FI" sz="2800" b="1"/>
            </a:br>
            <a:r>
              <a:rPr lang="sv-FI" sz="2800" b="1"/>
              <a:t>Din partner bjuder 2</a:t>
            </a:r>
            <a:r>
              <a:rPr lang="sv-FI" sz="2800" b="1">
                <a:solidFill>
                  <a:srgbClr val="008000"/>
                </a:solidFill>
              </a:rPr>
              <a:t>♣</a:t>
            </a:r>
            <a:r>
              <a:rPr lang="sv-FI" sz="2800" b="1"/>
              <a:t>. Vad bjuder du?</a:t>
            </a:r>
            <a:endParaRPr lang="sv-SE" sz="2800" b="1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r>
              <a:rPr lang="sv-FI" b="1">
                <a:solidFill>
                  <a:srgbClr val="000080"/>
                </a:solidFill>
              </a:rPr>
              <a:t>♠ </a:t>
            </a:r>
            <a:r>
              <a:rPr lang="sv-FI" b="1"/>
              <a:t>A 8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FF0000"/>
                </a:solidFill>
              </a:rPr>
              <a:t>♥ </a:t>
            </a:r>
            <a:r>
              <a:rPr lang="sv-FI" b="1"/>
              <a:t>J 8 6 3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FF6600"/>
                </a:solidFill>
              </a:rPr>
              <a:t>♦ </a:t>
            </a:r>
            <a:r>
              <a:rPr lang="sv-FI" b="1"/>
              <a:t>K Q 8 7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008000"/>
                </a:solidFill>
              </a:rPr>
              <a:t>♣ </a:t>
            </a:r>
            <a:r>
              <a:rPr lang="sv-FI" b="1"/>
              <a:t>K Q 6</a:t>
            </a:r>
            <a:endParaRPr lang="sv-SE" b="1"/>
          </a:p>
          <a:p>
            <a:pPr>
              <a:buFontTx/>
              <a:buNone/>
            </a:pPr>
            <a:endParaRPr lang="sv-SE" b="1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r>
              <a:rPr lang="sv-FI" sz="3200" b="1"/>
              <a:t>2 </a:t>
            </a:r>
            <a:r>
              <a:rPr lang="sv-FI" sz="3200" b="1">
                <a:solidFill>
                  <a:srgbClr val="FF0000"/>
                </a:solidFill>
              </a:rPr>
              <a:t>♥</a:t>
            </a:r>
            <a:endParaRPr lang="sv-SE" sz="3200" b="1"/>
          </a:p>
          <a:p>
            <a:pPr>
              <a:buFontTx/>
              <a:buNone/>
            </a:pPr>
            <a:endParaRPr lang="sv-SE" sz="3200" b="1"/>
          </a:p>
        </p:txBody>
      </p:sp>
    </p:spTree>
    <p:extLst>
      <p:ext uri="{BB962C8B-B14F-4D97-AF65-F5344CB8AC3E}">
        <p14:creationId xmlns:p14="http://schemas.microsoft.com/office/powerpoint/2010/main" val="1665627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FI" sz="2800" b="1"/>
              <a:t>Din partner har öppnat med 1 NT. </a:t>
            </a:r>
            <a:br>
              <a:rPr lang="sv-FI" sz="2800" b="1"/>
            </a:br>
            <a:r>
              <a:rPr lang="sv-FI" sz="2800" b="1"/>
              <a:t>Du har bjudit 2</a:t>
            </a:r>
            <a:r>
              <a:rPr lang="sv-FI" sz="2800" b="1">
                <a:solidFill>
                  <a:srgbClr val="008000"/>
                </a:solidFill>
              </a:rPr>
              <a:t>♣ </a:t>
            </a:r>
            <a:r>
              <a:rPr lang="sv-FI" sz="2800" b="1">
                <a:solidFill>
                  <a:schemeClr val="tx1"/>
                </a:solidFill>
              </a:rPr>
              <a:t>och din partner 2</a:t>
            </a:r>
            <a:r>
              <a:rPr lang="sv-FI" sz="2800" b="1">
                <a:solidFill>
                  <a:srgbClr val="FF0000"/>
                </a:solidFill>
              </a:rPr>
              <a:t>♥</a:t>
            </a:r>
            <a:r>
              <a:rPr lang="sv-FI" sz="2800" b="1"/>
              <a:t>. </a:t>
            </a:r>
            <a:br>
              <a:rPr lang="sv-FI" sz="2800" b="1"/>
            </a:br>
            <a:r>
              <a:rPr lang="sv-FI" sz="2800" b="1"/>
              <a:t>Vad bjuder du?</a:t>
            </a:r>
            <a:endParaRPr lang="sv-SE" sz="2800" b="1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r>
              <a:rPr lang="sv-FI" b="1" dirty="0">
                <a:solidFill>
                  <a:srgbClr val="000080"/>
                </a:solidFill>
              </a:rPr>
              <a:t>♠ </a:t>
            </a:r>
            <a:r>
              <a:rPr lang="sv-FI" b="1" dirty="0"/>
              <a:t>K Q 7 6</a:t>
            </a:r>
            <a:endParaRPr lang="sv-SE" b="1" dirty="0"/>
          </a:p>
          <a:p>
            <a:pPr>
              <a:buFontTx/>
              <a:buNone/>
            </a:pPr>
            <a:r>
              <a:rPr lang="sv-FI" b="1" dirty="0">
                <a:solidFill>
                  <a:srgbClr val="FF0000"/>
                </a:solidFill>
              </a:rPr>
              <a:t>♥ </a:t>
            </a:r>
            <a:r>
              <a:rPr lang="sv-FI" b="1" dirty="0"/>
              <a:t>8 7</a:t>
            </a:r>
            <a:endParaRPr lang="sv-SE" b="1" dirty="0"/>
          </a:p>
          <a:p>
            <a:pPr>
              <a:buFontTx/>
              <a:buNone/>
            </a:pPr>
            <a:r>
              <a:rPr lang="sv-FI" b="1" dirty="0">
                <a:solidFill>
                  <a:srgbClr val="FF6600"/>
                </a:solidFill>
              </a:rPr>
              <a:t>♦ </a:t>
            </a:r>
            <a:r>
              <a:rPr lang="sv-FI" b="1" dirty="0"/>
              <a:t>A 9 7 5</a:t>
            </a:r>
            <a:endParaRPr lang="sv-SE" b="1" dirty="0"/>
          </a:p>
          <a:p>
            <a:pPr>
              <a:buFontTx/>
              <a:buNone/>
            </a:pPr>
            <a:r>
              <a:rPr lang="sv-FI" b="1" dirty="0">
                <a:solidFill>
                  <a:srgbClr val="008000"/>
                </a:solidFill>
              </a:rPr>
              <a:t>♣ </a:t>
            </a:r>
            <a:r>
              <a:rPr lang="sv-FI" b="1" dirty="0"/>
              <a:t>T</a:t>
            </a:r>
            <a:r>
              <a:rPr lang="sv-FI" b="1" dirty="0" smtClean="0"/>
              <a:t> </a:t>
            </a:r>
            <a:r>
              <a:rPr lang="sv-FI" b="1" dirty="0"/>
              <a:t>3 2</a:t>
            </a:r>
            <a:endParaRPr lang="sv-SE" b="1" dirty="0"/>
          </a:p>
          <a:p>
            <a:pPr>
              <a:buFontTx/>
              <a:buNone/>
            </a:pPr>
            <a:endParaRPr lang="sv-SE" b="1" dirty="0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r>
              <a:rPr lang="sv-FI" sz="3200" b="1"/>
              <a:t>2 NT</a:t>
            </a:r>
            <a:endParaRPr lang="sv-SE" sz="3200" b="1"/>
          </a:p>
        </p:txBody>
      </p:sp>
    </p:spTree>
    <p:extLst>
      <p:ext uri="{BB962C8B-B14F-4D97-AF65-F5344CB8AC3E}">
        <p14:creationId xmlns:p14="http://schemas.microsoft.com/office/powerpoint/2010/main" val="2908183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FI" sz="2800" b="1"/>
              <a:t>Din partner har öppnat med 1 NT. </a:t>
            </a:r>
            <a:br>
              <a:rPr lang="sv-FI" sz="2800" b="1"/>
            </a:br>
            <a:r>
              <a:rPr lang="sv-FI" sz="2800" b="1"/>
              <a:t>Du har bjudit 2</a:t>
            </a:r>
            <a:r>
              <a:rPr lang="sv-FI" sz="2800" b="1">
                <a:solidFill>
                  <a:srgbClr val="008000"/>
                </a:solidFill>
              </a:rPr>
              <a:t>♣ </a:t>
            </a:r>
            <a:r>
              <a:rPr lang="sv-FI" sz="2800" b="1">
                <a:solidFill>
                  <a:schemeClr val="tx1"/>
                </a:solidFill>
              </a:rPr>
              <a:t>och din partner 2</a:t>
            </a:r>
            <a:r>
              <a:rPr lang="sv-FI" sz="2800" b="1">
                <a:solidFill>
                  <a:srgbClr val="FF0000"/>
                </a:solidFill>
              </a:rPr>
              <a:t>♥</a:t>
            </a:r>
            <a:r>
              <a:rPr lang="sv-FI" sz="2800" b="1"/>
              <a:t>. </a:t>
            </a:r>
            <a:br>
              <a:rPr lang="sv-FI" sz="2800" b="1"/>
            </a:br>
            <a:r>
              <a:rPr lang="sv-FI" sz="2800" b="1"/>
              <a:t>Vad bjuder du?</a:t>
            </a:r>
            <a:endParaRPr lang="sv-SE" sz="2800" b="1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r>
              <a:rPr lang="sv-FI" b="1" dirty="0">
                <a:solidFill>
                  <a:srgbClr val="000080"/>
                </a:solidFill>
              </a:rPr>
              <a:t>♠ </a:t>
            </a:r>
            <a:r>
              <a:rPr lang="sv-FI" b="1" dirty="0"/>
              <a:t>K Q 7 6</a:t>
            </a:r>
            <a:endParaRPr lang="sv-SE" b="1" dirty="0"/>
          </a:p>
          <a:p>
            <a:pPr>
              <a:buFontTx/>
              <a:buNone/>
            </a:pPr>
            <a:r>
              <a:rPr lang="sv-FI" b="1" dirty="0">
                <a:solidFill>
                  <a:srgbClr val="FF0000"/>
                </a:solidFill>
              </a:rPr>
              <a:t>♥ </a:t>
            </a:r>
            <a:r>
              <a:rPr lang="sv-FI" b="1" dirty="0"/>
              <a:t>K 7</a:t>
            </a:r>
            <a:endParaRPr lang="sv-SE" b="1" dirty="0"/>
          </a:p>
          <a:p>
            <a:pPr>
              <a:buFontTx/>
              <a:buNone/>
            </a:pPr>
            <a:r>
              <a:rPr lang="sv-FI" b="1" dirty="0">
                <a:solidFill>
                  <a:srgbClr val="FF6600"/>
                </a:solidFill>
              </a:rPr>
              <a:t>♦ </a:t>
            </a:r>
            <a:r>
              <a:rPr lang="sv-FI" b="1" dirty="0"/>
              <a:t>A 9 7 5</a:t>
            </a:r>
            <a:endParaRPr lang="sv-SE" b="1" dirty="0"/>
          </a:p>
          <a:p>
            <a:pPr>
              <a:buFontTx/>
              <a:buNone/>
            </a:pPr>
            <a:r>
              <a:rPr lang="sv-FI" b="1" dirty="0">
                <a:solidFill>
                  <a:srgbClr val="008000"/>
                </a:solidFill>
              </a:rPr>
              <a:t>♣ </a:t>
            </a:r>
            <a:r>
              <a:rPr lang="sv-FI" b="1" dirty="0"/>
              <a:t>T</a:t>
            </a:r>
            <a:r>
              <a:rPr lang="sv-FI" b="1" dirty="0" smtClean="0"/>
              <a:t> </a:t>
            </a:r>
            <a:r>
              <a:rPr lang="sv-FI" b="1" dirty="0"/>
              <a:t>3 2</a:t>
            </a:r>
            <a:endParaRPr lang="sv-SE" b="1" dirty="0"/>
          </a:p>
          <a:p>
            <a:pPr>
              <a:buFontTx/>
              <a:buNone/>
            </a:pPr>
            <a:endParaRPr lang="sv-SE" b="1" dirty="0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r>
              <a:rPr lang="sv-FI" sz="3200" b="1"/>
              <a:t>3 NT</a:t>
            </a:r>
            <a:endParaRPr lang="sv-SE" sz="3200" b="1"/>
          </a:p>
        </p:txBody>
      </p:sp>
    </p:spTree>
    <p:extLst>
      <p:ext uri="{BB962C8B-B14F-4D97-AF65-F5344CB8AC3E}">
        <p14:creationId xmlns:p14="http://schemas.microsoft.com/office/powerpoint/2010/main" val="4197789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FI" sz="2800" b="1"/>
              <a:t>Din partner har öppnat med 1 NT. </a:t>
            </a:r>
            <a:br>
              <a:rPr lang="sv-FI" sz="2800" b="1"/>
            </a:br>
            <a:r>
              <a:rPr lang="sv-FI" sz="2800" b="1"/>
              <a:t>Du har bjudit 2</a:t>
            </a:r>
            <a:r>
              <a:rPr lang="sv-FI" sz="2800" b="1">
                <a:solidFill>
                  <a:srgbClr val="008000"/>
                </a:solidFill>
              </a:rPr>
              <a:t>♣ </a:t>
            </a:r>
            <a:r>
              <a:rPr lang="sv-FI" sz="2800" b="1">
                <a:solidFill>
                  <a:schemeClr val="tx1"/>
                </a:solidFill>
              </a:rPr>
              <a:t>och din partner 2</a:t>
            </a:r>
            <a:r>
              <a:rPr lang="sv-FI" sz="2800" b="1">
                <a:solidFill>
                  <a:srgbClr val="FF0000"/>
                </a:solidFill>
              </a:rPr>
              <a:t>♥</a:t>
            </a:r>
            <a:r>
              <a:rPr lang="sv-FI" sz="2800" b="1"/>
              <a:t>. </a:t>
            </a:r>
            <a:br>
              <a:rPr lang="sv-FI" sz="2800" b="1"/>
            </a:br>
            <a:r>
              <a:rPr lang="sv-FI" sz="2800" b="1"/>
              <a:t>Vad bjuder du?</a:t>
            </a:r>
            <a:endParaRPr lang="sv-SE" sz="2800" b="1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r>
              <a:rPr lang="sv-FI" b="1" dirty="0">
                <a:solidFill>
                  <a:srgbClr val="000080"/>
                </a:solidFill>
              </a:rPr>
              <a:t>♠ </a:t>
            </a:r>
            <a:r>
              <a:rPr lang="sv-FI" b="1" dirty="0"/>
              <a:t>8 7</a:t>
            </a:r>
            <a:endParaRPr lang="sv-SE" b="1" dirty="0"/>
          </a:p>
          <a:p>
            <a:pPr>
              <a:buFontTx/>
              <a:buNone/>
            </a:pPr>
            <a:r>
              <a:rPr lang="sv-FI" b="1" dirty="0">
                <a:solidFill>
                  <a:srgbClr val="FF0000"/>
                </a:solidFill>
              </a:rPr>
              <a:t>♥ </a:t>
            </a:r>
            <a:r>
              <a:rPr lang="sv-FI" b="1" dirty="0"/>
              <a:t>K Q 7 6</a:t>
            </a:r>
            <a:endParaRPr lang="sv-SE" b="1" dirty="0"/>
          </a:p>
          <a:p>
            <a:pPr>
              <a:buFontTx/>
              <a:buNone/>
            </a:pPr>
            <a:r>
              <a:rPr lang="sv-FI" b="1" dirty="0">
                <a:solidFill>
                  <a:srgbClr val="FF6600"/>
                </a:solidFill>
              </a:rPr>
              <a:t>♦ </a:t>
            </a:r>
            <a:r>
              <a:rPr lang="sv-FI" b="1" dirty="0"/>
              <a:t>A 9 7 5</a:t>
            </a:r>
            <a:endParaRPr lang="sv-SE" b="1" dirty="0"/>
          </a:p>
          <a:p>
            <a:pPr>
              <a:buFontTx/>
              <a:buNone/>
            </a:pPr>
            <a:r>
              <a:rPr lang="sv-FI" b="1" dirty="0">
                <a:solidFill>
                  <a:srgbClr val="008000"/>
                </a:solidFill>
              </a:rPr>
              <a:t>♣ </a:t>
            </a:r>
            <a:r>
              <a:rPr lang="sv-FI" b="1" dirty="0"/>
              <a:t>T</a:t>
            </a:r>
            <a:r>
              <a:rPr lang="sv-FI" b="1" dirty="0" smtClean="0"/>
              <a:t> </a:t>
            </a:r>
            <a:r>
              <a:rPr lang="sv-FI" b="1" dirty="0"/>
              <a:t>3 2 </a:t>
            </a:r>
            <a:endParaRPr lang="sv-SE" b="1" dirty="0"/>
          </a:p>
          <a:p>
            <a:pPr>
              <a:buFontTx/>
              <a:buNone/>
            </a:pPr>
            <a:endParaRPr lang="sv-SE" b="1" dirty="0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r>
              <a:rPr lang="sv-FI" sz="3200" b="1"/>
              <a:t>3 </a:t>
            </a:r>
            <a:r>
              <a:rPr lang="sv-FI" sz="3200" b="1">
                <a:solidFill>
                  <a:srgbClr val="FF0000"/>
                </a:solidFill>
              </a:rPr>
              <a:t>♥</a:t>
            </a:r>
            <a:endParaRPr lang="sv-SE" sz="3200" b="1"/>
          </a:p>
          <a:p>
            <a:pPr>
              <a:buFontTx/>
              <a:buNone/>
            </a:pPr>
            <a:endParaRPr lang="sv-SE" sz="3200" b="1"/>
          </a:p>
        </p:txBody>
      </p:sp>
    </p:spTree>
    <p:extLst>
      <p:ext uri="{BB962C8B-B14F-4D97-AF65-F5344CB8AC3E}">
        <p14:creationId xmlns:p14="http://schemas.microsoft.com/office/powerpoint/2010/main" val="2299393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FI" sz="2800" b="1"/>
              <a:t>Din partner har öppnat med 1 NT. </a:t>
            </a:r>
            <a:br>
              <a:rPr lang="sv-FI" sz="2800" b="1"/>
            </a:br>
            <a:r>
              <a:rPr lang="sv-FI" sz="2800" b="1"/>
              <a:t>Du har bjudit 2</a:t>
            </a:r>
            <a:r>
              <a:rPr lang="sv-FI" sz="2800" b="1">
                <a:solidFill>
                  <a:srgbClr val="008000"/>
                </a:solidFill>
              </a:rPr>
              <a:t>♣ </a:t>
            </a:r>
            <a:r>
              <a:rPr lang="sv-FI" sz="2800" b="1">
                <a:solidFill>
                  <a:schemeClr val="tx1"/>
                </a:solidFill>
              </a:rPr>
              <a:t>och din partner 2</a:t>
            </a:r>
            <a:r>
              <a:rPr lang="sv-FI" sz="2800" b="1">
                <a:solidFill>
                  <a:srgbClr val="FF0000"/>
                </a:solidFill>
              </a:rPr>
              <a:t>♥</a:t>
            </a:r>
            <a:r>
              <a:rPr lang="sv-FI" sz="2800" b="1"/>
              <a:t>. </a:t>
            </a:r>
            <a:br>
              <a:rPr lang="sv-FI" sz="2800" b="1"/>
            </a:br>
            <a:r>
              <a:rPr lang="sv-FI" sz="2800" b="1"/>
              <a:t>Vad bjuder du?</a:t>
            </a:r>
            <a:endParaRPr lang="sv-SE" sz="2800" b="1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r>
              <a:rPr lang="sv-FI" b="1" dirty="0">
                <a:solidFill>
                  <a:srgbClr val="000080"/>
                </a:solidFill>
              </a:rPr>
              <a:t>♠ </a:t>
            </a:r>
            <a:r>
              <a:rPr lang="sv-FI" b="1" dirty="0"/>
              <a:t>K 7</a:t>
            </a:r>
            <a:endParaRPr lang="sv-SE" b="1" dirty="0"/>
          </a:p>
          <a:p>
            <a:pPr>
              <a:buFontTx/>
              <a:buNone/>
            </a:pPr>
            <a:r>
              <a:rPr lang="sv-FI" b="1" dirty="0">
                <a:solidFill>
                  <a:srgbClr val="FF0000"/>
                </a:solidFill>
              </a:rPr>
              <a:t>♥ </a:t>
            </a:r>
            <a:r>
              <a:rPr lang="sv-FI" b="1" dirty="0"/>
              <a:t>K Q 7 6</a:t>
            </a:r>
            <a:endParaRPr lang="sv-SE" b="1" dirty="0"/>
          </a:p>
          <a:p>
            <a:pPr>
              <a:buFontTx/>
              <a:buNone/>
            </a:pPr>
            <a:r>
              <a:rPr lang="sv-FI" b="1" dirty="0">
                <a:solidFill>
                  <a:srgbClr val="FF6600"/>
                </a:solidFill>
              </a:rPr>
              <a:t>♦ </a:t>
            </a:r>
            <a:r>
              <a:rPr lang="sv-FI" b="1" dirty="0"/>
              <a:t>A 9 7 5</a:t>
            </a:r>
            <a:endParaRPr lang="sv-SE" b="1" dirty="0"/>
          </a:p>
          <a:p>
            <a:pPr>
              <a:buFontTx/>
              <a:buNone/>
            </a:pPr>
            <a:r>
              <a:rPr lang="sv-FI" b="1" dirty="0">
                <a:solidFill>
                  <a:srgbClr val="008000"/>
                </a:solidFill>
              </a:rPr>
              <a:t>♣ </a:t>
            </a:r>
            <a:r>
              <a:rPr lang="sv-FI" b="1" dirty="0"/>
              <a:t>T</a:t>
            </a:r>
            <a:r>
              <a:rPr lang="sv-FI" b="1" dirty="0" smtClean="0"/>
              <a:t> </a:t>
            </a:r>
            <a:r>
              <a:rPr lang="sv-FI" b="1" dirty="0"/>
              <a:t>3 2</a:t>
            </a:r>
            <a:endParaRPr lang="sv-SE" b="1" dirty="0"/>
          </a:p>
          <a:p>
            <a:pPr>
              <a:buFontTx/>
              <a:buNone/>
            </a:pPr>
            <a:endParaRPr lang="sv-SE" b="1" dirty="0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r>
              <a:rPr lang="sv-FI" sz="3200" b="1"/>
              <a:t>4 </a:t>
            </a:r>
            <a:r>
              <a:rPr lang="sv-FI" sz="3200" b="1">
                <a:solidFill>
                  <a:srgbClr val="FF0000"/>
                </a:solidFill>
              </a:rPr>
              <a:t>♥</a:t>
            </a:r>
            <a:endParaRPr lang="sv-SE" sz="3200" b="1"/>
          </a:p>
          <a:p>
            <a:pPr>
              <a:buFontTx/>
              <a:buNone/>
            </a:pPr>
            <a:endParaRPr lang="sv-SE" sz="3200" b="1"/>
          </a:p>
        </p:txBody>
      </p:sp>
    </p:spTree>
    <p:extLst>
      <p:ext uri="{BB962C8B-B14F-4D97-AF65-F5344CB8AC3E}">
        <p14:creationId xmlns:p14="http://schemas.microsoft.com/office/powerpoint/2010/main" val="1610814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FI" sz="2400" b="1"/>
              <a:t/>
            </a:r>
            <a:br>
              <a:rPr lang="sv-FI" sz="2400" b="1"/>
            </a:br>
            <a:r>
              <a:rPr lang="sv-FI" sz="2400" b="1"/>
              <a:t/>
            </a:r>
            <a:br>
              <a:rPr lang="sv-FI" sz="2400" b="1"/>
            </a:br>
            <a:r>
              <a:rPr lang="sv-FI" sz="2400" b="1"/>
              <a:t/>
            </a:r>
            <a:br>
              <a:rPr lang="sv-FI" sz="2400" b="1"/>
            </a:br>
            <a:r>
              <a:rPr lang="sv-FI" sz="2400" b="1"/>
              <a:t>Du har öppnat med 1 NT. Din partner bjuder 2</a:t>
            </a:r>
            <a:r>
              <a:rPr lang="sv-FI" sz="2400" b="1">
                <a:solidFill>
                  <a:srgbClr val="008000"/>
                </a:solidFill>
              </a:rPr>
              <a:t>♣</a:t>
            </a:r>
            <a:r>
              <a:rPr lang="sv-FI" sz="2400" b="1"/>
              <a:t>. </a:t>
            </a:r>
            <a:br>
              <a:rPr lang="sv-FI" sz="2400" b="1"/>
            </a:br>
            <a:r>
              <a:rPr lang="sv-FI" sz="2400" b="1"/>
              <a:t>Du bjuder 2</a:t>
            </a:r>
            <a:r>
              <a:rPr lang="sv-FI" sz="2400" b="1">
                <a:solidFill>
                  <a:srgbClr val="000080"/>
                </a:solidFill>
              </a:rPr>
              <a:t>♠.</a:t>
            </a:r>
            <a:r>
              <a:rPr lang="sv-FI" sz="2400" b="1">
                <a:solidFill>
                  <a:schemeClr val="tx1"/>
                </a:solidFill>
              </a:rPr>
              <a:t>Din partner höjer till 3</a:t>
            </a:r>
            <a:r>
              <a:rPr lang="sv-FI" sz="2400" b="1">
                <a:solidFill>
                  <a:srgbClr val="000080"/>
                </a:solidFill>
              </a:rPr>
              <a:t>♠</a:t>
            </a:r>
            <a:r>
              <a:rPr lang="sv-FI" sz="2400" b="1">
                <a:solidFill>
                  <a:schemeClr val="tx1"/>
                </a:solidFill>
              </a:rPr>
              <a:t>.Vad bjuder du nu?</a:t>
            </a:r>
            <a:r>
              <a:rPr lang="sv-SE" sz="2400" b="1">
                <a:solidFill>
                  <a:schemeClr val="tx1"/>
                </a:solidFill>
              </a:rPr>
              <a:t/>
            </a:r>
            <a:br>
              <a:rPr lang="sv-SE" sz="2400" b="1">
                <a:solidFill>
                  <a:schemeClr val="tx1"/>
                </a:solidFill>
              </a:rPr>
            </a:br>
            <a:r>
              <a:rPr lang="sv-SE" sz="2800" b="1"/>
              <a:t/>
            </a:r>
            <a:br>
              <a:rPr lang="sv-SE" sz="2800" b="1"/>
            </a:br>
            <a:endParaRPr lang="sv-SE" sz="2800" b="1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r>
              <a:rPr lang="sv-FI" b="1">
                <a:solidFill>
                  <a:srgbClr val="000080"/>
                </a:solidFill>
              </a:rPr>
              <a:t>♠ </a:t>
            </a:r>
            <a:r>
              <a:rPr lang="sv-FI" b="1"/>
              <a:t>Q 6 5 4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FF0000"/>
                </a:solidFill>
              </a:rPr>
              <a:t>♥ </a:t>
            </a:r>
            <a:r>
              <a:rPr lang="sv-FI" b="1"/>
              <a:t>Q J 6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FF6600"/>
                </a:solidFill>
              </a:rPr>
              <a:t>♦ </a:t>
            </a:r>
            <a:r>
              <a:rPr lang="sv-FI" b="1"/>
              <a:t>J 7 6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008000"/>
                </a:solidFill>
              </a:rPr>
              <a:t>♣ </a:t>
            </a:r>
            <a:r>
              <a:rPr lang="sv-FI" b="1"/>
              <a:t>A K Q</a:t>
            </a:r>
            <a:endParaRPr lang="sv-SE" b="1"/>
          </a:p>
          <a:p>
            <a:pPr>
              <a:buFontTx/>
              <a:buNone/>
            </a:pPr>
            <a:endParaRPr lang="sv-SE" b="1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endParaRPr lang="sv-FI"/>
          </a:p>
          <a:p>
            <a:endParaRPr lang="sv-FI"/>
          </a:p>
          <a:p>
            <a:endParaRPr lang="sv-FI"/>
          </a:p>
          <a:p>
            <a:pPr>
              <a:buFontTx/>
              <a:buNone/>
            </a:pPr>
            <a:r>
              <a:rPr lang="sv-FI" sz="3200" b="1"/>
              <a:t>pass</a:t>
            </a:r>
            <a:endParaRPr lang="sv-SE" sz="3200" b="1"/>
          </a:p>
        </p:txBody>
      </p:sp>
    </p:spTree>
    <p:extLst>
      <p:ext uri="{BB962C8B-B14F-4D97-AF65-F5344CB8AC3E}">
        <p14:creationId xmlns:p14="http://schemas.microsoft.com/office/powerpoint/2010/main" val="4187841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FI" sz="2400" b="1"/>
              <a:t/>
            </a:r>
            <a:br>
              <a:rPr lang="sv-FI" sz="2400" b="1"/>
            </a:br>
            <a:r>
              <a:rPr lang="sv-FI" sz="2400" b="1"/>
              <a:t/>
            </a:r>
            <a:br>
              <a:rPr lang="sv-FI" sz="2400" b="1"/>
            </a:br>
            <a:r>
              <a:rPr lang="sv-FI" sz="2400" b="1"/>
              <a:t>Du har öppnat med 1 NT. Din partner bjuder 2</a:t>
            </a:r>
            <a:r>
              <a:rPr lang="sv-FI" sz="2400" b="1">
                <a:solidFill>
                  <a:srgbClr val="008000"/>
                </a:solidFill>
              </a:rPr>
              <a:t>♣</a:t>
            </a:r>
            <a:r>
              <a:rPr lang="sv-FI" sz="2400" b="1"/>
              <a:t>. </a:t>
            </a:r>
            <a:br>
              <a:rPr lang="sv-FI" sz="2400" b="1"/>
            </a:br>
            <a:r>
              <a:rPr lang="sv-FI" sz="2400" b="1"/>
              <a:t>Du bjuder 2</a:t>
            </a:r>
            <a:r>
              <a:rPr lang="sv-FI" sz="2400" b="1">
                <a:solidFill>
                  <a:srgbClr val="000080"/>
                </a:solidFill>
              </a:rPr>
              <a:t>♠.</a:t>
            </a:r>
            <a:r>
              <a:rPr lang="sv-FI" sz="2400" b="1">
                <a:solidFill>
                  <a:schemeClr val="tx1"/>
                </a:solidFill>
              </a:rPr>
              <a:t>Din partner höjer till 3</a:t>
            </a:r>
            <a:r>
              <a:rPr lang="sv-FI" sz="2400" b="1">
                <a:solidFill>
                  <a:srgbClr val="000080"/>
                </a:solidFill>
              </a:rPr>
              <a:t>♠</a:t>
            </a:r>
            <a:r>
              <a:rPr lang="sv-FI" sz="2400" b="1">
                <a:solidFill>
                  <a:schemeClr val="tx1"/>
                </a:solidFill>
              </a:rPr>
              <a:t>.Vad bjuder du nu?</a:t>
            </a:r>
            <a:r>
              <a:rPr lang="sv-SE" sz="2400" b="1">
                <a:solidFill>
                  <a:schemeClr val="tx1"/>
                </a:solidFill>
              </a:rPr>
              <a:t/>
            </a:r>
            <a:br>
              <a:rPr lang="sv-SE" sz="2400" b="1">
                <a:solidFill>
                  <a:schemeClr val="tx1"/>
                </a:solidFill>
              </a:rPr>
            </a:br>
            <a:r>
              <a:rPr lang="sv-SE" sz="2800" b="1"/>
              <a:t/>
            </a:r>
            <a:br>
              <a:rPr lang="sv-SE" sz="2800" b="1"/>
            </a:br>
            <a:endParaRPr lang="sv-SE" sz="2800" b="1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r>
              <a:rPr lang="sv-FI" b="1">
                <a:solidFill>
                  <a:srgbClr val="000080"/>
                </a:solidFill>
              </a:rPr>
              <a:t>♠ </a:t>
            </a:r>
            <a:r>
              <a:rPr lang="sv-FI" b="1"/>
              <a:t>A K 6 5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FF0000"/>
                </a:solidFill>
              </a:rPr>
              <a:t>♥ </a:t>
            </a:r>
            <a:r>
              <a:rPr lang="sv-FI" b="1"/>
              <a:t>Q J 6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FF6600"/>
                </a:solidFill>
              </a:rPr>
              <a:t>♦ </a:t>
            </a:r>
            <a:r>
              <a:rPr lang="sv-FI" b="1"/>
              <a:t>7 6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008000"/>
                </a:solidFill>
              </a:rPr>
              <a:t>♣ </a:t>
            </a:r>
            <a:r>
              <a:rPr lang="sv-FI" b="1"/>
              <a:t>A K 5 2</a:t>
            </a:r>
            <a:endParaRPr lang="sv-SE" b="1"/>
          </a:p>
          <a:p>
            <a:pPr>
              <a:buFontTx/>
              <a:buNone/>
            </a:pPr>
            <a:endParaRPr lang="sv-SE" b="1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800600" y="2057400"/>
            <a:ext cx="3810000" cy="4114800"/>
          </a:xfrm>
        </p:spPr>
        <p:txBody>
          <a:bodyPr/>
          <a:lstStyle/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 sz="3200" b="1"/>
          </a:p>
          <a:p>
            <a:pPr>
              <a:buFontTx/>
              <a:buNone/>
            </a:pPr>
            <a:endParaRPr lang="sv-FI" sz="3200" b="1"/>
          </a:p>
          <a:p>
            <a:pPr>
              <a:buFontTx/>
              <a:buNone/>
            </a:pPr>
            <a:r>
              <a:rPr lang="sv-FI" sz="3200" b="1"/>
              <a:t>4 </a:t>
            </a:r>
            <a:r>
              <a:rPr lang="sv-FI" sz="3200" b="1">
                <a:solidFill>
                  <a:srgbClr val="000080"/>
                </a:solidFill>
              </a:rPr>
              <a:t>♠</a:t>
            </a:r>
            <a:r>
              <a:rPr lang="sv-SE"/>
              <a:t> </a:t>
            </a:r>
          </a:p>
          <a:p>
            <a:pPr>
              <a:buFontTx/>
              <a:buNone/>
            </a:pP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05005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FI" sz="3600" b="1"/>
              <a:t>Din partner har öppnat med 1 NT.</a:t>
            </a:r>
            <a:br>
              <a:rPr lang="sv-FI" sz="3600" b="1"/>
            </a:br>
            <a:r>
              <a:rPr lang="sv-FI" sz="3600" b="1"/>
              <a:t> Vad bjuder du?</a:t>
            </a:r>
            <a:endParaRPr lang="sv-SE" sz="3600" b="1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r>
              <a:rPr lang="sv-FI" b="1">
                <a:solidFill>
                  <a:srgbClr val="000080"/>
                </a:solidFill>
              </a:rPr>
              <a:t>♠ </a:t>
            </a:r>
            <a:r>
              <a:rPr lang="sv-FI" b="1"/>
              <a:t>K J 8 4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FF0000"/>
                </a:solidFill>
              </a:rPr>
              <a:t>♥ </a:t>
            </a:r>
            <a:r>
              <a:rPr lang="sv-FI" b="1"/>
              <a:t>Q 9 8 2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FF6600"/>
                </a:solidFill>
              </a:rPr>
              <a:t>♦ </a:t>
            </a:r>
            <a:r>
              <a:rPr lang="sv-FI" b="1"/>
              <a:t>K 9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008000"/>
                </a:solidFill>
              </a:rPr>
              <a:t>♣ </a:t>
            </a:r>
            <a:r>
              <a:rPr lang="sv-FI" b="1"/>
              <a:t>8 7 3</a:t>
            </a:r>
            <a:endParaRPr lang="sv-SE" b="1"/>
          </a:p>
          <a:p>
            <a:pPr>
              <a:buFontTx/>
              <a:buNone/>
            </a:pPr>
            <a:endParaRPr lang="sv-SE" b="1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r>
              <a:rPr lang="sv-FI" sz="3200" b="1"/>
              <a:t>2</a:t>
            </a:r>
            <a:r>
              <a:rPr lang="sv-FI" sz="3200" b="1">
                <a:solidFill>
                  <a:srgbClr val="008000"/>
                </a:solidFill>
              </a:rPr>
              <a:t> ♣</a:t>
            </a:r>
            <a:r>
              <a:rPr lang="sv-SE" sz="3200" b="1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70293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FI" sz="2400" b="1"/>
              <a:t/>
            </a:r>
            <a:br>
              <a:rPr lang="sv-FI" sz="2400" b="1"/>
            </a:br>
            <a:r>
              <a:rPr lang="sv-FI" sz="2400" b="1"/>
              <a:t/>
            </a:r>
            <a:br>
              <a:rPr lang="sv-FI" sz="2400" b="1"/>
            </a:br>
            <a:r>
              <a:rPr lang="sv-FI" sz="2400" b="1"/>
              <a:t>Du har öppnat med 1 NT. Din partner bjuder 2</a:t>
            </a:r>
            <a:r>
              <a:rPr lang="sv-FI" sz="2400" b="1">
                <a:solidFill>
                  <a:srgbClr val="008000"/>
                </a:solidFill>
              </a:rPr>
              <a:t>♣</a:t>
            </a:r>
            <a:r>
              <a:rPr lang="sv-FI" sz="2400" b="1"/>
              <a:t>. </a:t>
            </a:r>
            <a:br>
              <a:rPr lang="sv-FI" sz="2400" b="1"/>
            </a:br>
            <a:r>
              <a:rPr lang="sv-FI" sz="2400" b="1"/>
              <a:t>Du bjuder 2</a:t>
            </a:r>
            <a:r>
              <a:rPr lang="sv-FI" sz="2400" b="1">
                <a:solidFill>
                  <a:srgbClr val="000080"/>
                </a:solidFill>
              </a:rPr>
              <a:t>♠.</a:t>
            </a:r>
            <a:r>
              <a:rPr lang="sv-FI" sz="2400" b="1">
                <a:solidFill>
                  <a:schemeClr val="tx1"/>
                </a:solidFill>
              </a:rPr>
              <a:t>Din partner höjer till 3</a:t>
            </a:r>
            <a:r>
              <a:rPr lang="sv-FI" sz="2400" b="1">
                <a:solidFill>
                  <a:srgbClr val="000080"/>
                </a:solidFill>
              </a:rPr>
              <a:t>♠</a:t>
            </a:r>
            <a:r>
              <a:rPr lang="sv-FI" sz="2400" b="1">
                <a:solidFill>
                  <a:schemeClr val="tx1"/>
                </a:solidFill>
              </a:rPr>
              <a:t>.Vad bjuder du nu?</a:t>
            </a:r>
            <a:r>
              <a:rPr lang="sv-SE" sz="2400" b="1">
                <a:solidFill>
                  <a:schemeClr val="tx1"/>
                </a:solidFill>
              </a:rPr>
              <a:t/>
            </a:r>
            <a:br>
              <a:rPr lang="sv-SE" sz="2400" b="1">
                <a:solidFill>
                  <a:schemeClr val="tx1"/>
                </a:solidFill>
              </a:rPr>
            </a:br>
            <a:r>
              <a:rPr lang="sv-SE" sz="2800" b="1"/>
              <a:t/>
            </a:r>
            <a:br>
              <a:rPr lang="sv-SE" sz="2800" b="1"/>
            </a:br>
            <a:endParaRPr lang="sv-SE" sz="2800" b="1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r>
              <a:rPr lang="sv-FI" b="1">
                <a:solidFill>
                  <a:srgbClr val="000080"/>
                </a:solidFill>
              </a:rPr>
              <a:t>♠ </a:t>
            </a:r>
            <a:r>
              <a:rPr lang="sv-FI" b="1"/>
              <a:t>K Q </a:t>
            </a:r>
            <a:r>
              <a:rPr lang="sv-FI" b="1"/>
              <a:t>J </a:t>
            </a:r>
            <a:r>
              <a:rPr lang="sv-FI" b="1"/>
              <a:t>T</a:t>
            </a:r>
            <a:r>
              <a:rPr lang="sv-FI" b="1" smtClean="0"/>
              <a:t> </a:t>
            </a:r>
            <a:r>
              <a:rPr lang="sv-FI" b="1"/>
              <a:t>5</a:t>
            </a:r>
            <a:endParaRPr lang="sv-SE" b="1" dirty="0"/>
          </a:p>
          <a:p>
            <a:pPr>
              <a:buFontTx/>
              <a:buNone/>
            </a:pPr>
            <a:r>
              <a:rPr lang="sv-FI" b="1" dirty="0">
                <a:solidFill>
                  <a:srgbClr val="FF0000"/>
                </a:solidFill>
              </a:rPr>
              <a:t>♥ </a:t>
            </a:r>
            <a:r>
              <a:rPr lang="sv-FI" b="1" dirty="0"/>
              <a:t>A 10 5</a:t>
            </a:r>
            <a:endParaRPr lang="sv-SE" b="1" dirty="0"/>
          </a:p>
          <a:p>
            <a:pPr>
              <a:buFontTx/>
              <a:buNone/>
            </a:pPr>
            <a:r>
              <a:rPr lang="sv-FI" b="1" dirty="0">
                <a:solidFill>
                  <a:srgbClr val="FF6600"/>
                </a:solidFill>
              </a:rPr>
              <a:t>♦ </a:t>
            </a:r>
            <a:r>
              <a:rPr lang="sv-FI" b="1" dirty="0"/>
              <a:t>Q J 7</a:t>
            </a:r>
            <a:endParaRPr lang="sv-SE" b="1" dirty="0"/>
          </a:p>
          <a:p>
            <a:pPr>
              <a:buFontTx/>
              <a:buNone/>
            </a:pPr>
            <a:r>
              <a:rPr lang="sv-FI" b="1" dirty="0">
                <a:solidFill>
                  <a:srgbClr val="008000"/>
                </a:solidFill>
              </a:rPr>
              <a:t>♣ </a:t>
            </a:r>
            <a:r>
              <a:rPr lang="sv-FI" b="1" dirty="0"/>
              <a:t>K 9</a:t>
            </a:r>
            <a:endParaRPr lang="sv-SE" b="1" dirty="0"/>
          </a:p>
          <a:p>
            <a:pPr>
              <a:buFontTx/>
              <a:buNone/>
            </a:pPr>
            <a:endParaRPr lang="sv-SE" b="1" dirty="0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r>
              <a:rPr lang="sv-FI" sz="3200" b="1"/>
              <a:t>4 </a:t>
            </a:r>
            <a:r>
              <a:rPr lang="sv-FI" sz="3200" b="1">
                <a:solidFill>
                  <a:srgbClr val="000080"/>
                </a:solidFill>
              </a:rPr>
              <a:t>♠</a:t>
            </a:r>
            <a:r>
              <a:rPr lang="sv-SE" sz="3200" b="1"/>
              <a:t> </a:t>
            </a:r>
            <a:r>
              <a:rPr lang="sv-FI" sz="1400" b="1"/>
              <a:t/>
            </a:r>
            <a:br>
              <a:rPr lang="sv-FI" sz="1400" b="1"/>
            </a:br>
            <a:endParaRPr lang="sv-SE" sz="1600" b="1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31459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8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FI" sz="3600" b="1"/>
              <a:t>Din partner har öppnat med 1 NT.</a:t>
            </a:r>
            <a:br>
              <a:rPr lang="sv-FI" sz="3600" b="1"/>
            </a:br>
            <a:r>
              <a:rPr lang="sv-FI" sz="3600" b="1"/>
              <a:t> Vad bjuder du?</a:t>
            </a:r>
            <a:endParaRPr lang="sv-SE" sz="3600" b="1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r>
              <a:rPr lang="sv-FI">
                <a:solidFill>
                  <a:srgbClr val="000080"/>
                </a:solidFill>
              </a:rPr>
              <a:t>♠ </a:t>
            </a:r>
            <a:r>
              <a:rPr lang="sv-FI" b="1"/>
              <a:t>K J 8 4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FF0000"/>
                </a:solidFill>
              </a:rPr>
              <a:t>♥ </a:t>
            </a:r>
            <a:r>
              <a:rPr lang="sv-FI" b="1"/>
              <a:t>Q 9 8 2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FF6600"/>
                </a:solidFill>
              </a:rPr>
              <a:t>♦ </a:t>
            </a:r>
            <a:r>
              <a:rPr lang="sv-FI" b="1"/>
              <a:t>K 9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008000"/>
                </a:solidFill>
              </a:rPr>
              <a:t>♣ </a:t>
            </a:r>
            <a:r>
              <a:rPr lang="sv-FI" b="1"/>
              <a:t>K 8 3</a:t>
            </a:r>
            <a:endParaRPr lang="sv-SE" b="1"/>
          </a:p>
          <a:p>
            <a:pPr>
              <a:buFontTx/>
              <a:buNone/>
            </a:pPr>
            <a:endParaRPr lang="sv-SE"/>
          </a:p>
          <a:p>
            <a:pPr>
              <a:buFontTx/>
              <a:buNone/>
            </a:pPr>
            <a:endParaRPr lang="sv-SE"/>
          </a:p>
          <a:p>
            <a:pPr>
              <a:buFontTx/>
              <a:buNone/>
            </a:pPr>
            <a:endParaRPr lang="sv-SE"/>
          </a:p>
          <a:p>
            <a:pPr>
              <a:buFontTx/>
              <a:buNone/>
            </a:pPr>
            <a:endParaRPr lang="sv-SE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r>
              <a:rPr lang="sv-FI" sz="3200" b="1"/>
              <a:t>2</a:t>
            </a:r>
            <a:r>
              <a:rPr lang="sv-FI" sz="3200" b="1">
                <a:solidFill>
                  <a:srgbClr val="008000"/>
                </a:solidFill>
              </a:rPr>
              <a:t> ♣</a:t>
            </a:r>
            <a:r>
              <a:rPr lang="sv-SE" sz="3200" b="1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9394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FI" sz="3600" b="1"/>
              <a:t>Din partner har öppnat med 1 NT.</a:t>
            </a:r>
            <a:br>
              <a:rPr lang="sv-FI" sz="3600" b="1"/>
            </a:br>
            <a:r>
              <a:rPr lang="sv-FI" sz="3600" b="1"/>
              <a:t> Vad bjuder du?</a:t>
            </a:r>
            <a:endParaRPr lang="sv-SE" sz="3600" b="1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r>
              <a:rPr lang="sv-FI" b="1">
                <a:solidFill>
                  <a:srgbClr val="000080"/>
                </a:solidFill>
              </a:rPr>
              <a:t>♠ </a:t>
            </a:r>
            <a:r>
              <a:rPr lang="sv-FI" b="1"/>
              <a:t>K J 8 7 3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FF0000"/>
                </a:solidFill>
              </a:rPr>
              <a:t>♥ </a:t>
            </a:r>
            <a:r>
              <a:rPr lang="sv-FI" b="1"/>
              <a:t>9 8 3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FF6600"/>
                </a:solidFill>
              </a:rPr>
              <a:t>♦ </a:t>
            </a:r>
            <a:r>
              <a:rPr lang="sv-FI" b="1"/>
              <a:t>7 5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008000"/>
                </a:solidFill>
              </a:rPr>
              <a:t>♣ </a:t>
            </a:r>
            <a:r>
              <a:rPr lang="sv-FI" b="1"/>
              <a:t>8 7 4</a:t>
            </a:r>
            <a:endParaRPr lang="sv-SE" b="1"/>
          </a:p>
          <a:p>
            <a:pPr>
              <a:buFontTx/>
              <a:buNone/>
            </a:pPr>
            <a:endParaRPr lang="sv-SE" b="1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r>
              <a:rPr lang="sv-FI" sz="3200" b="1"/>
              <a:t>2</a:t>
            </a:r>
            <a:r>
              <a:rPr lang="sv-FI" sz="3200" b="1">
                <a:solidFill>
                  <a:srgbClr val="000080"/>
                </a:solidFill>
              </a:rPr>
              <a:t>♠</a:t>
            </a:r>
            <a:endParaRPr lang="sv-SE" sz="3200" b="1"/>
          </a:p>
          <a:p>
            <a:pPr>
              <a:buFontTx/>
              <a:buNone/>
            </a:pPr>
            <a:endParaRPr lang="sv-SE" sz="3200" b="1"/>
          </a:p>
        </p:txBody>
      </p:sp>
    </p:spTree>
    <p:extLst>
      <p:ext uri="{BB962C8B-B14F-4D97-AF65-F5344CB8AC3E}">
        <p14:creationId xmlns:p14="http://schemas.microsoft.com/office/powerpoint/2010/main" val="1956908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FI" sz="3600" b="1"/>
              <a:t>Din partner har öppnat med 1 NT.</a:t>
            </a:r>
            <a:br>
              <a:rPr lang="sv-FI" sz="3600" b="1"/>
            </a:br>
            <a:r>
              <a:rPr lang="sv-FI" sz="3600" b="1"/>
              <a:t> Vad bjuder du?</a:t>
            </a:r>
            <a:endParaRPr lang="sv-SE" sz="3600" b="1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r>
              <a:rPr lang="sv-FI">
                <a:solidFill>
                  <a:srgbClr val="000080"/>
                </a:solidFill>
              </a:rPr>
              <a:t>♠ </a:t>
            </a:r>
            <a:r>
              <a:rPr lang="sv-FI" b="1"/>
              <a:t>K J 8 7 3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FF0000"/>
                </a:solidFill>
              </a:rPr>
              <a:t>♥ </a:t>
            </a:r>
            <a:r>
              <a:rPr lang="sv-FI" b="1"/>
              <a:t>Q 9 8 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FF6600"/>
                </a:solidFill>
              </a:rPr>
              <a:t>♦ </a:t>
            </a:r>
            <a:r>
              <a:rPr lang="sv-FI" b="1"/>
              <a:t>K 7 5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008000"/>
                </a:solidFill>
              </a:rPr>
              <a:t>♣ </a:t>
            </a:r>
            <a:r>
              <a:rPr lang="sv-FI" b="1"/>
              <a:t>8 7 </a:t>
            </a:r>
            <a:endParaRPr lang="sv-SE" b="1"/>
          </a:p>
          <a:p>
            <a:pPr>
              <a:buFontTx/>
              <a:buNone/>
            </a:pPr>
            <a:endParaRPr lang="sv-SE"/>
          </a:p>
          <a:p>
            <a:pPr>
              <a:buFontTx/>
              <a:buNone/>
            </a:pPr>
            <a:endParaRPr lang="sv-SE"/>
          </a:p>
          <a:p>
            <a:pPr>
              <a:buFontTx/>
              <a:buNone/>
            </a:pPr>
            <a:endParaRPr lang="sv-SE"/>
          </a:p>
          <a:p>
            <a:pPr>
              <a:buFontTx/>
              <a:buNone/>
            </a:pPr>
            <a:endParaRPr lang="sv-SE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r>
              <a:rPr lang="sv-FI" sz="3200" b="1"/>
              <a:t>2</a:t>
            </a:r>
            <a:r>
              <a:rPr lang="sv-FI" sz="3200" b="1">
                <a:solidFill>
                  <a:srgbClr val="008000"/>
                </a:solidFill>
              </a:rPr>
              <a:t> ♣</a:t>
            </a:r>
            <a:r>
              <a:rPr lang="sv-SE" sz="3200" b="1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60922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FI" sz="3600" b="1"/>
              <a:t>Din partner har öppnat med 1 NT.</a:t>
            </a:r>
            <a:br>
              <a:rPr lang="sv-FI" sz="3600" b="1"/>
            </a:br>
            <a:r>
              <a:rPr lang="sv-FI" sz="3600" b="1"/>
              <a:t> Vad bjuder du?</a:t>
            </a:r>
            <a:endParaRPr lang="sv-SE" sz="3600" b="1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r>
              <a:rPr lang="sv-FI">
                <a:solidFill>
                  <a:srgbClr val="000080"/>
                </a:solidFill>
              </a:rPr>
              <a:t>♠ </a:t>
            </a:r>
            <a:r>
              <a:rPr lang="sv-FI" b="1"/>
              <a:t>K J 8 7 3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FF0000"/>
                </a:solidFill>
              </a:rPr>
              <a:t>♥ </a:t>
            </a:r>
            <a:r>
              <a:rPr lang="sv-FI" b="1"/>
              <a:t>Q 9 8 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FF6600"/>
                </a:solidFill>
              </a:rPr>
              <a:t>♦ </a:t>
            </a:r>
            <a:r>
              <a:rPr lang="sv-FI" b="1"/>
              <a:t>K 7 5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008000"/>
                </a:solidFill>
              </a:rPr>
              <a:t>♣ </a:t>
            </a:r>
            <a:r>
              <a:rPr lang="sv-FI" b="1"/>
              <a:t>K 8  </a:t>
            </a:r>
            <a:endParaRPr lang="sv-SE" b="1"/>
          </a:p>
          <a:p>
            <a:pPr>
              <a:buFontTx/>
              <a:buNone/>
            </a:pPr>
            <a:endParaRPr lang="sv-SE"/>
          </a:p>
          <a:p>
            <a:pPr>
              <a:buFontTx/>
              <a:buNone/>
            </a:pPr>
            <a:endParaRPr lang="sv-SE"/>
          </a:p>
          <a:p>
            <a:pPr>
              <a:buFontTx/>
              <a:buNone/>
            </a:pPr>
            <a:endParaRPr lang="sv-SE"/>
          </a:p>
          <a:p>
            <a:pPr>
              <a:buFontTx/>
              <a:buNone/>
            </a:pPr>
            <a:endParaRPr lang="sv-SE"/>
          </a:p>
          <a:p>
            <a:pPr>
              <a:buFontTx/>
              <a:buNone/>
            </a:pPr>
            <a:endParaRPr lang="sv-SE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r>
              <a:rPr lang="sv-FI" sz="3200"/>
              <a:t>3</a:t>
            </a:r>
            <a:r>
              <a:rPr lang="sv-FI" sz="3200">
                <a:solidFill>
                  <a:srgbClr val="000080"/>
                </a:solidFill>
              </a:rPr>
              <a:t>♠</a:t>
            </a:r>
            <a:endParaRPr lang="sv-SE" sz="3200"/>
          </a:p>
          <a:p>
            <a:pPr>
              <a:buFontTx/>
              <a:buNone/>
            </a:pPr>
            <a:endParaRPr lang="sv-SE" sz="3200"/>
          </a:p>
        </p:txBody>
      </p:sp>
    </p:spTree>
    <p:extLst>
      <p:ext uri="{BB962C8B-B14F-4D97-AF65-F5344CB8AC3E}">
        <p14:creationId xmlns:p14="http://schemas.microsoft.com/office/powerpoint/2010/main" val="97708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FI" sz="3600" b="1"/>
              <a:t>Din partner har öppnat med 1 NT.</a:t>
            </a:r>
            <a:br>
              <a:rPr lang="sv-FI" sz="3600" b="1"/>
            </a:br>
            <a:r>
              <a:rPr lang="sv-FI" sz="3600" b="1"/>
              <a:t> Vad bjuder du?</a:t>
            </a:r>
            <a:endParaRPr lang="sv-SE" sz="3600" b="1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r>
              <a:rPr lang="sv-FI" b="1">
                <a:solidFill>
                  <a:srgbClr val="000080"/>
                </a:solidFill>
              </a:rPr>
              <a:t>♠ </a:t>
            </a:r>
            <a:r>
              <a:rPr lang="sv-FI" b="1"/>
              <a:t>J 8 7 3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FF0000"/>
                </a:solidFill>
              </a:rPr>
              <a:t>♥ </a:t>
            </a:r>
            <a:r>
              <a:rPr lang="sv-FI" b="1"/>
              <a:t>Q 9 8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FF6600"/>
                </a:solidFill>
              </a:rPr>
              <a:t>♦ </a:t>
            </a:r>
            <a:r>
              <a:rPr lang="sv-FI" b="1"/>
              <a:t>K J 8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008000"/>
                </a:solidFill>
              </a:rPr>
              <a:t>♣ </a:t>
            </a:r>
            <a:r>
              <a:rPr lang="sv-FI" b="1"/>
              <a:t>A J 9</a:t>
            </a:r>
            <a:endParaRPr lang="sv-SE" b="1"/>
          </a:p>
          <a:p>
            <a:pPr>
              <a:buFontTx/>
              <a:buNone/>
            </a:pPr>
            <a:endParaRPr lang="sv-SE" b="1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r>
              <a:rPr lang="sv-FI" sz="3200" b="1"/>
              <a:t>2</a:t>
            </a:r>
            <a:r>
              <a:rPr lang="sv-FI" sz="3200" b="1">
                <a:solidFill>
                  <a:srgbClr val="008000"/>
                </a:solidFill>
              </a:rPr>
              <a:t> ♣</a:t>
            </a:r>
            <a:r>
              <a:rPr lang="sv-SE" sz="3200" b="1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80628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FI" sz="3600" b="1"/>
              <a:t>Din partner har öppnat med 1 NT.</a:t>
            </a:r>
            <a:br>
              <a:rPr lang="sv-FI" sz="3600" b="1"/>
            </a:br>
            <a:r>
              <a:rPr lang="sv-FI" sz="3600" b="1"/>
              <a:t> Vad bjuder du?</a:t>
            </a:r>
            <a:endParaRPr lang="sv-SE" sz="3600" b="1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r>
              <a:rPr lang="sv-FI" b="1" dirty="0">
                <a:solidFill>
                  <a:srgbClr val="000080"/>
                </a:solidFill>
              </a:rPr>
              <a:t>♠ </a:t>
            </a:r>
            <a:r>
              <a:rPr lang="sv-FI" b="1" dirty="0"/>
              <a:t>K J 3</a:t>
            </a:r>
            <a:endParaRPr lang="sv-SE" b="1" dirty="0"/>
          </a:p>
          <a:p>
            <a:pPr>
              <a:buFontTx/>
              <a:buNone/>
            </a:pPr>
            <a:r>
              <a:rPr lang="sv-FI" b="1" dirty="0">
                <a:solidFill>
                  <a:srgbClr val="FF0000"/>
                </a:solidFill>
              </a:rPr>
              <a:t>♥ </a:t>
            </a:r>
            <a:r>
              <a:rPr lang="sv-FI" b="1" dirty="0"/>
              <a:t>9 7</a:t>
            </a:r>
            <a:endParaRPr lang="sv-SE" b="1" dirty="0"/>
          </a:p>
          <a:p>
            <a:pPr>
              <a:buFontTx/>
              <a:buNone/>
            </a:pPr>
            <a:r>
              <a:rPr lang="sv-FI" b="1" dirty="0">
                <a:solidFill>
                  <a:srgbClr val="FF6600"/>
                </a:solidFill>
              </a:rPr>
              <a:t>♦ </a:t>
            </a:r>
            <a:r>
              <a:rPr lang="sv-FI" b="1" dirty="0"/>
              <a:t>A J T</a:t>
            </a:r>
            <a:r>
              <a:rPr lang="sv-FI" b="1" dirty="0" smtClean="0"/>
              <a:t> </a:t>
            </a:r>
            <a:r>
              <a:rPr lang="sv-FI" b="1" dirty="0"/>
              <a:t>9</a:t>
            </a:r>
            <a:endParaRPr lang="sv-SE" b="1" dirty="0"/>
          </a:p>
          <a:p>
            <a:pPr>
              <a:buFontTx/>
              <a:buNone/>
            </a:pPr>
            <a:r>
              <a:rPr lang="sv-FI" b="1" dirty="0">
                <a:solidFill>
                  <a:srgbClr val="008000"/>
                </a:solidFill>
              </a:rPr>
              <a:t>♣ </a:t>
            </a:r>
            <a:r>
              <a:rPr lang="sv-FI" b="1" dirty="0"/>
              <a:t>A 6 5 2</a:t>
            </a:r>
            <a:endParaRPr lang="sv-SE" b="1" dirty="0"/>
          </a:p>
          <a:p>
            <a:pPr>
              <a:buFontTx/>
              <a:buNone/>
            </a:pPr>
            <a:endParaRPr lang="sv-SE" b="1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r>
              <a:rPr lang="sv-FI" sz="3200" b="1"/>
              <a:t>3 NT</a:t>
            </a:r>
            <a:endParaRPr lang="sv-SE" sz="3200" b="1"/>
          </a:p>
        </p:txBody>
      </p:sp>
    </p:spTree>
    <p:extLst>
      <p:ext uri="{BB962C8B-B14F-4D97-AF65-F5344CB8AC3E}">
        <p14:creationId xmlns:p14="http://schemas.microsoft.com/office/powerpoint/2010/main" val="3135166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FI" sz="3600" b="1"/>
              <a:t>Din partner har öppnat med 1 NT.</a:t>
            </a:r>
            <a:br>
              <a:rPr lang="sv-FI" sz="3600" b="1"/>
            </a:br>
            <a:r>
              <a:rPr lang="sv-FI" sz="3600" b="1"/>
              <a:t> Vad bjuder du?</a:t>
            </a:r>
            <a:endParaRPr lang="sv-SE" sz="3600" b="1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r>
              <a:rPr lang="sv-FI" b="1">
                <a:solidFill>
                  <a:srgbClr val="000080"/>
                </a:solidFill>
              </a:rPr>
              <a:t>♠ </a:t>
            </a:r>
            <a:r>
              <a:rPr lang="sv-FI" b="1"/>
              <a:t>K Q 8 5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FF0000"/>
                </a:solidFill>
              </a:rPr>
              <a:t>♥ </a:t>
            </a:r>
            <a:r>
              <a:rPr lang="sv-FI" b="1"/>
              <a:t>Q 5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FF6600"/>
                </a:solidFill>
              </a:rPr>
              <a:t>♦ </a:t>
            </a:r>
            <a:r>
              <a:rPr lang="sv-FI" b="1"/>
              <a:t>A Q 9 3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008000"/>
                </a:solidFill>
              </a:rPr>
              <a:t>♣ </a:t>
            </a:r>
            <a:r>
              <a:rPr lang="sv-FI" b="1"/>
              <a:t>9 5 3</a:t>
            </a:r>
            <a:endParaRPr lang="sv-SE" b="1"/>
          </a:p>
          <a:p>
            <a:pPr>
              <a:buFontTx/>
              <a:buNone/>
            </a:pPr>
            <a:endParaRPr lang="sv-SE" b="1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r>
              <a:rPr lang="sv-FI" sz="3200" b="1"/>
              <a:t>2</a:t>
            </a:r>
            <a:r>
              <a:rPr lang="sv-FI" sz="3200" b="1">
                <a:solidFill>
                  <a:srgbClr val="008000"/>
                </a:solidFill>
              </a:rPr>
              <a:t> ♣</a:t>
            </a:r>
            <a:r>
              <a:rPr lang="sv-SE" sz="3200" b="1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91315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 build="p" autoUpdateAnimBg="0"/>
    </p:bld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489</Words>
  <Application>Microsoft Office PowerPoint</Application>
  <PresentationFormat>Bildspel på skärmen (4:3)</PresentationFormat>
  <Paragraphs>221</Paragraphs>
  <Slides>20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20</vt:i4>
      </vt:variant>
    </vt:vector>
  </HeadingPairs>
  <TitlesOfParts>
    <vt:vector size="21" baseType="lpstr">
      <vt:lpstr>Office-tema</vt:lpstr>
      <vt:lpstr>GK 16 hemuppgifter </vt:lpstr>
      <vt:lpstr>Din partner har öppnat med 1 NT.  Vad bjuder du?</vt:lpstr>
      <vt:lpstr>Din partner har öppnat med 1 NT.  Vad bjuder du?</vt:lpstr>
      <vt:lpstr>Din partner har öppnat med 1 NT.  Vad bjuder du?</vt:lpstr>
      <vt:lpstr>Din partner har öppnat med 1 NT.  Vad bjuder du?</vt:lpstr>
      <vt:lpstr>Din partner har öppnat med 1 NT.  Vad bjuder du?</vt:lpstr>
      <vt:lpstr>Din partner har öppnat med 1 NT.  Vad bjuder du?</vt:lpstr>
      <vt:lpstr>Din partner har öppnat med 1 NT.  Vad bjuder du?</vt:lpstr>
      <vt:lpstr>Din partner har öppnat med 1 NT.  Vad bjuder du?</vt:lpstr>
      <vt:lpstr>Du har öppnat med 1 NT.  Din partner bjuder 2♣. Vad bjuder du?</vt:lpstr>
      <vt:lpstr>Du har öppnat med 1 NT.  Din partner bjuder 2♣. Vad bjuder du?</vt:lpstr>
      <vt:lpstr>Du har öppnat med 1 NT.  Din partner bjuder 2♣. Vad bjuder du?</vt:lpstr>
      <vt:lpstr>Du har öppnat med 1 NT.  Din partner bjuder 2♣. Vad bjuder du?</vt:lpstr>
      <vt:lpstr>Din partner har öppnat med 1 NT.  Du har bjudit 2♣ och din partner 2♥.  Vad bjuder du?</vt:lpstr>
      <vt:lpstr>Din partner har öppnat med 1 NT.  Du har bjudit 2♣ och din partner 2♥.  Vad bjuder du?</vt:lpstr>
      <vt:lpstr>Din partner har öppnat med 1 NT.  Du har bjudit 2♣ och din partner 2♥.  Vad bjuder du?</vt:lpstr>
      <vt:lpstr>Din partner har öppnat med 1 NT.  Du har bjudit 2♣ och din partner 2♥.  Vad bjuder du?</vt:lpstr>
      <vt:lpstr>   Du har öppnat med 1 NT. Din partner bjuder 2♣.  Du bjuder 2♠.Din partner höjer till 3♠.Vad bjuder du nu?  </vt:lpstr>
      <vt:lpstr>  Du har öppnat med 1 NT. Din partner bjuder 2♣.  Du bjuder 2♠.Din partner höjer till 3♠.Vad bjuder du nu?  </vt:lpstr>
      <vt:lpstr>  Du har öppnat med 1 NT. Din partner bjuder 2♣.  Du bjuder 2♠.Din partner höjer till 3♠.Vad bjuder du nu?  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GK 16 hemuppgifter </dc:title>
  <dc:creator>Teta</dc:creator>
  <cp:lastModifiedBy>Teta</cp:lastModifiedBy>
  <cp:revision>5</cp:revision>
  <dcterms:created xsi:type="dcterms:W3CDTF">2013-01-19T14:14:29Z</dcterms:created>
  <dcterms:modified xsi:type="dcterms:W3CDTF">2013-01-19T14:19:12Z</dcterms:modified>
</cp:coreProperties>
</file>