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79" r:id="rId4"/>
    <p:sldId id="278" r:id="rId5"/>
    <p:sldId id="266" r:id="rId6"/>
    <p:sldId id="280" r:id="rId7"/>
    <p:sldId id="268" r:id="rId8"/>
    <p:sldId id="282" r:id="rId9"/>
    <p:sldId id="284" r:id="rId10"/>
    <p:sldId id="283" r:id="rId11"/>
    <p:sldId id="285" r:id="rId12"/>
    <p:sldId id="281" r:id="rId13"/>
    <p:sldId id="291" r:id="rId14"/>
    <p:sldId id="290" r:id="rId15"/>
    <p:sldId id="292" r:id="rId16"/>
    <p:sldId id="293" r:id="rId17"/>
    <p:sldId id="294" r:id="rId18"/>
    <p:sldId id="295" r:id="rId19"/>
    <p:sldId id="296" r:id="rId20"/>
    <p:sldId id="297" r:id="rId21"/>
    <p:sldId id="298" r:id="rId2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49D7F9B3-C520-424D-A7C9-C98AAE7E68D4}">
          <p14:sldIdLst>
            <p14:sldId id="257"/>
            <p14:sldId id="258"/>
            <p14:sldId id="279"/>
            <p14:sldId id="278"/>
            <p14:sldId id="266"/>
            <p14:sldId id="280"/>
            <p14:sldId id="268"/>
            <p14:sldId id="282"/>
            <p14:sldId id="284"/>
            <p14:sldId id="283"/>
            <p14:sldId id="285"/>
            <p14:sldId id="281"/>
            <p14:sldId id="291"/>
            <p14:sldId id="290"/>
            <p14:sldId id="292"/>
            <p14:sldId id="293"/>
            <p14:sldId id="294"/>
            <p14:sldId id="295"/>
            <p14:sldId id="296"/>
            <p14:sldId id="297"/>
            <p14:sldId id="29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00"/>
    <a:srgbClr val="0000CC"/>
    <a:srgbClr val="99FF66"/>
    <a:srgbClr val="FFB3B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585" autoAdjust="0"/>
  </p:normalViewPr>
  <p:slideViewPr>
    <p:cSldViewPr>
      <p:cViewPr>
        <p:scale>
          <a:sx n="75" d="100"/>
          <a:sy n="75" d="100"/>
        </p:scale>
        <p:origin x="-9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D1156-E77F-485C-A9D6-97C7F332FA6C}" type="datetimeFigureOut">
              <a:rPr lang="fi-FI" smtClean="0"/>
              <a:t>3.11.2014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4590B-8C7F-4716-BF96-41103C4452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6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2FEC-D322-4F53-8C72-380444A80B62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388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13BF-5FE9-47CC-BF4C-147279F31FAB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433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915A-B8D1-4686-9843-C8BD5EF1BA23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852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F742-EE79-43BB-98DE-4571968CA54A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848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D711-04AA-4F88-A8DB-42F4B27357CA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20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2F65-3CD6-48C4-B94A-B7786C6FB03E}" type="datetime1">
              <a:rPr lang="fi-FI" smtClean="0"/>
              <a:t>3.11.2014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52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4973-F957-469F-9853-15DA429C2673}" type="datetime1">
              <a:rPr lang="fi-FI" smtClean="0"/>
              <a:t>3.11.2014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043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370D2-E9D1-42C0-961E-A766BADBD8F5}" type="datetime1">
              <a:rPr lang="fi-FI" smtClean="0"/>
              <a:t>3.11.2014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02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CF4D-C195-455E-B245-B3FCD90A43E8}" type="datetime1">
              <a:rPr lang="fi-FI" smtClean="0"/>
              <a:t>3.11.2014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899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3910-E8F4-4F3B-9F6A-1A1AF23372A2}" type="datetime1">
              <a:rPr lang="fi-FI" smtClean="0"/>
              <a:t>3.11.2014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396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87D6-112F-4201-982C-F6DAD4DE17BA}" type="datetime1">
              <a:rPr lang="fi-FI" smtClean="0"/>
              <a:t>3.11.2014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864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7922-746C-406D-A0C1-E1F4A52C3C52}" type="datetime1">
              <a:rPr lang="fi-FI" smtClean="0"/>
              <a:t>3.11.2014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5E4EA-86E8-468C-B6EF-F66B90EAD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915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71055" y="1124744"/>
            <a:ext cx="59055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4000" b="1" dirty="0" smtClean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ESTOTARJOUKSET</a:t>
            </a:r>
          </a:p>
          <a:p>
            <a:pPr algn="ctr">
              <a:spcBef>
                <a:spcPct val="50000"/>
              </a:spcBef>
            </a:pPr>
            <a:endParaRPr lang="fi-FI" sz="4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37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129910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HEIKOT KAKKOSET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OGUST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E635E4EA-86E8-468C-B6EF-F66B90EAD470}" type="slidenum">
              <a:rPr lang="fi-FI" smtClean="0"/>
              <a:t>10</a:t>
            </a:fld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625080" y="1330239"/>
            <a:ext cx="794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/>
              <a:t>2NT</a:t>
            </a:r>
            <a:r>
              <a:rPr lang="fi-FI" sz="2400" dirty="0" smtClean="0"/>
              <a:t> = Hyvät kortit, haluaa tietää lisää partnerin kädestä, jotta löydetään oikea sitoumus</a:t>
            </a:r>
            <a:endParaRPr lang="fi-FI" sz="240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299268"/>
              </p:ext>
            </p:extLst>
          </p:nvPr>
        </p:nvGraphicFramePr>
        <p:xfrm>
          <a:off x="638570" y="3021162"/>
          <a:ext cx="7533830" cy="1585595"/>
        </p:xfrm>
        <a:graphic>
          <a:graphicData uri="http://schemas.openxmlformats.org/drawingml/2006/table">
            <a:tbl>
              <a:tblPr/>
              <a:tblGrid>
                <a:gridCol w="2413699"/>
                <a:gridCol w="2484138"/>
                <a:gridCol w="2635993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Q84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AKQ962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KQ102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Q864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kstiruutu 3"/>
          <p:cNvSpPr txBox="1"/>
          <p:nvPr/>
        </p:nvSpPr>
        <p:spPr>
          <a:xfrm>
            <a:off x="625080" y="2155794"/>
            <a:ext cx="7387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Esimerkkejä käsistä, joilla kannattaa tarjota </a:t>
            </a:r>
            <a:r>
              <a:rPr lang="fi-FI" sz="2400" b="1" dirty="0" smtClean="0"/>
              <a:t>2NT</a:t>
            </a:r>
            <a:r>
              <a:rPr lang="fi-FI" sz="2400" dirty="0" smtClean="0"/>
              <a:t> kun partneri on avannut </a:t>
            </a:r>
            <a:r>
              <a:rPr lang="fi-FI" sz="2400" b="1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sz="24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vaarattomassa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dirty="0" err="1" smtClean="0">
                <a:ea typeface="Times New Roman" pitchFamily="18" charset="0"/>
                <a:cs typeface="Arial" charset="0"/>
              </a:rPr>
              <a:t>vyöhykkeessä</a:t>
            </a:r>
            <a:r>
              <a:rPr lang="en-US" sz="2400" dirty="0" smtClean="0">
                <a:ea typeface="Times New Roman" pitchFamily="18" charset="0"/>
                <a:cs typeface="Arial" charset="0"/>
              </a:rPr>
              <a:t>:</a:t>
            </a:r>
            <a:endParaRPr lang="fi-FI" sz="2400" dirty="0"/>
          </a:p>
        </p:txBody>
      </p:sp>
      <p:sp>
        <p:nvSpPr>
          <p:cNvPr id="5" name="Tekstiruutu 4"/>
          <p:cNvSpPr txBox="1"/>
          <p:nvPr/>
        </p:nvSpPr>
        <p:spPr>
          <a:xfrm>
            <a:off x="537034" y="4711830"/>
            <a:ext cx="12961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15ap, 15p</a:t>
            </a:r>
            <a:br>
              <a:rPr lang="fi-FI" dirty="0" smtClean="0"/>
            </a:br>
            <a:r>
              <a:rPr lang="fi-FI" dirty="0" smtClean="0"/>
              <a:t>kysymme, onko P:llä maksimi</a:t>
            </a:r>
            <a:br>
              <a:rPr lang="fi-FI" dirty="0" smtClean="0"/>
            </a:br>
            <a:r>
              <a:rPr lang="fi-FI" dirty="0" smtClean="0"/>
              <a:t>=&gt; </a:t>
            </a:r>
            <a:r>
              <a:rPr lang="fi-FI" b="1" dirty="0" smtClean="0">
                <a:solidFill>
                  <a:srgbClr val="FF0000"/>
                </a:solidFill>
              </a:rPr>
              <a:t>4</a:t>
            </a:r>
            <a:r>
              <a:rPr lang="en-US" b="1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0000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3120492" y="4711830"/>
            <a:ext cx="12961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18ap, 20p</a:t>
            </a:r>
            <a:br>
              <a:rPr lang="fi-FI" dirty="0" smtClean="0"/>
            </a:br>
            <a:r>
              <a:rPr lang="fi-FI" dirty="0" smtClean="0"/>
              <a:t>jos P:llä on hyvä hertta, tarjoamme </a:t>
            </a:r>
            <a:r>
              <a:rPr lang="fi-FI" b="1" dirty="0" smtClean="0">
                <a:solidFill>
                  <a:srgbClr val="FF0000"/>
                </a:solidFill>
              </a:rPr>
              <a:t>6</a:t>
            </a:r>
            <a:r>
              <a:rPr lang="en-US" b="1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0000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5489996" y="4711830"/>
            <a:ext cx="25227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18ap, 18p</a:t>
            </a:r>
            <a:br>
              <a:rPr lang="fi-FI" dirty="0" smtClean="0"/>
            </a:br>
            <a:r>
              <a:rPr lang="fi-FI" dirty="0" smtClean="0"/>
              <a:t>jos P:llä on hyvä hertta, tarjoamme </a:t>
            </a:r>
            <a:r>
              <a:rPr lang="fi-FI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latin typeface="Arial" charset="0"/>
                <a:ea typeface="Times New Roman" pitchFamily="18" charset="0"/>
                <a:cs typeface="Arial" charset="0"/>
              </a:rPr>
              <a:t>.</a:t>
            </a:r>
            <a:r>
              <a:rPr lang="en-US" dirty="0" smtClean="0">
                <a:ea typeface="Times New Roman" pitchFamily="18" charset="0"/>
                <a:cs typeface="Arial" charset="0"/>
              </a:rPr>
              <a:t/>
            </a:r>
            <a:br>
              <a:rPr lang="en-US" dirty="0" smtClean="0">
                <a:ea typeface="Times New Roman" pitchFamily="18" charset="0"/>
                <a:cs typeface="Arial" charset="0"/>
              </a:rPr>
            </a:br>
            <a:r>
              <a:rPr lang="en-US" dirty="0">
                <a:ea typeface="Times New Roman" pitchFamily="18" charset="0"/>
                <a:cs typeface="Arial" charset="0"/>
              </a:rPr>
              <a:t>J</a:t>
            </a:r>
            <a:r>
              <a:rPr lang="en-US" dirty="0" smtClean="0">
                <a:ea typeface="Times New Roman" pitchFamily="18" charset="0"/>
                <a:cs typeface="Arial" charset="0"/>
              </a:rPr>
              <a:t>os max,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mutta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huono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väri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niin</a:t>
            </a:r>
            <a:r>
              <a:rPr lang="en-US" dirty="0" smtClean="0">
                <a:ea typeface="Times New Roman" pitchFamily="18" charset="0"/>
                <a:cs typeface="Arial" charset="0"/>
              </a:rPr>
              <a:t> 3NT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345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129910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HEIKOT KAKKOSET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OGUST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467544" y="1330239"/>
            <a:ext cx="813690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400" dirty="0" smtClean="0">
                <a:latin typeface="Calibri" pitchFamily="34" charset="0"/>
                <a:cs typeface="Calibri" pitchFamily="34" charset="0"/>
              </a:rPr>
              <a:t>Vastaukset partnerin </a:t>
            </a: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2NT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kyselyyn: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fi-FI" sz="2400" b="1" dirty="0" smtClean="0">
                <a:solidFill>
                  <a:srgbClr val="008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GB" sz="24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=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minimit, (5)6–8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ap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huono avausväri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fi-FI" sz="2400" b="1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= minimit, hyvä avausväri (huipussa KQ/AQ/AK)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=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maksimit, 8–10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ap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huono avausväri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fi-FI" sz="24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sz="2400" dirty="0" smtClean="0">
                <a:solidFill>
                  <a:srgbClr val="0000CC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= maksimit, hyvä avausväri</a:t>
            </a:r>
          </a:p>
          <a:p>
            <a:pPr>
              <a:buFont typeface="Arial" pitchFamily="34" charset="0"/>
              <a:buChar char="•"/>
            </a:pPr>
            <a:r>
              <a:rPr lang="fi-FI" sz="2400" b="1" dirty="0" smtClean="0">
                <a:latin typeface="Calibri" pitchFamily="34" charset="0"/>
                <a:cs typeface="Calibri" pitchFamily="34" charset="0"/>
              </a:rPr>
              <a:t>3NT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= avausvärissä </a:t>
            </a:r>
            <a:r>
              <a:rPr lang="fi-FI" sz="2400" dirty="0" err="1">
                <a:latin typeface="Calibri" pitchFamily="34" charset="0"/>
                <a:cs typeface="Calibri" pitchFamily="34" charset="0"/>
              </a:rPr>
              <a:t>AKQxxx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11</a:t>
            </a:fld>
            <a:endParaRPr lang="fi-FI" dirty="0"/>
          </a:p>
        </p:txBody>
      </p:sp>
      <p:graphicFrame>
        <p:nvGraphicFramePr>
          <p:cNvPr id="9" name="Taulukk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861704"/>
              </p:ext>
            </p:extLst>
          </p:nvPr>
        </p:nvGraphicFramePr>
        <p:xfrm>
          <a:off x="467544" y="4221088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KQJ1092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KQJ1092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AKQ842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kstiruutu 3"/>
          <p:cNvSpPr txBox="1"/>
          <p:nvPr/>
        </p:nvSpPr>
        <p:spPr>
          <a:xfrm>
            <a:off x="467544" y="367638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Olet avannut </a:t>
            </a:r>
            <a:r>
              <a:rPr lang="fi-FI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/>
              <a:t>, partneri tarjoaa kysyvän  </a:t>
            </a:r>
            <a:r>
              <a:rPr lang="fi-FI" sz="2400" b="1" dirty="0" smtClean="0"/>
              <a:t>2NT</a:t>
            </a:r>
            <a:r>
              <a:rPr lang="fi-FI" sz="2400" dirty="0" smtClean="0"/>
              <a:t>, mitä vastaat?</a:t>
            </a:r>
            <a:endParaRPr lang="fi-FI" sz="2400" dirty="0"/>
          </a:p>
        </p:txBody>
      </p:sp>
      <p:sp>
        <p:nvSpPr>
          <p:cNvPr id="10" name="Tekstiruutu 9"/>
          <p:cNvSpPr txBox="1"/>
          <p:nvPr/>
        </p:nvSpPr>
        <p:spPr>
          <a:xfrm>
            <a:off x="611560" y="6021288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dirty="0" smtClean="0">
                <a:solidFill>
                  <a:srgbClr val="99FF66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b="1" dirty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2339752" y="6021288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solidFill>
                  <a:srgbClr val="FF99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4031940" y="6002406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♥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5741215" y="6021288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i-FI" dirty="0" smtClean="0">
                <a:solidFill>
                  <a:srgbClr val="002060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7524328" y="6002406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  <a:ea typeface="Times New Roman" pitchFamily="18" charset="0"/>
                <a:cs typeface="Arial" charset="0"/>
              </a:rPr>
              <a:t>NT</a:t>
            </a:r>
            <a:endParaRPr lang="fi-FI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3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253747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ESTOTARJOUKSET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3-2-1 tai 4-3-2 SÄÄNTÖ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725238" y="1454076"/>
            <a:ext cx="813690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Käytetään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kun tarjotaan estotarjous 3-tasolla tai korkeammalla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Kirjassa 4-3-2 sääntö, me käytämme nyt 3-2-1 sääntöä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Sääntö kertoo kuinka monta pietiä tarjoamaamme peliin on meidän kädestä tulossa eli kuinka monta tikkiä kuvittelemme saavamme tarjoamassa pelissämme 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Kun tarjoamme 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r>
              <a:rPr lang="fi-FI" sz="2800" dirty="0" smtClean="0">
                <a:latin typeface="+mn-lt"/>
                <a:ea typeface="Times New Roman" pitchFamily="18" charset="0"/>
                <a:cs typeface="Arial" pitchFamily="34" charset="0"/>
              </a:rPr>
              <a:t>, lupaamme saada korteillamme: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+mn-lt"/>
                <a:cs typeface="Arial" pitchFamily="34" charset="0"/>
              </a:rPr>
              <a:t>Edullisissa vyöhykkeissä 6 tikkiä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+mn-lt"/>
                <a:cs typeface="Arial" pitchFamily="34" charset="0"/>
              </a:rPr>
              <a:t>Tasavyöhykkeissä 7 tikkiä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+mn-lt"/>
                <a:cs typeface="Arial" pitchFamily="34" charset="0"/>
              </a:rPr>
              <a:t>Epäedullisissa vyöhykkeissä 8 tikkiä</a:t>
            </a:r>
            <a:endParaRPr lang="fi-FI" sz="2800" dirty="0" smtClean="0">
              <a:latin typeface="+mn-lt"/>
              <a:cs typeface="Calibri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825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55226" y="235640"/>
            <a:ext cx="69450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ESTOTARJOUKSET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917536"/>
              </p:ext>
            </p:extLst>
          </p:nvPr>
        </p:nvGraphicFramePr>
        <p:xfrm>
          <a:off x="1619673" y="2060848"/>
          <a:ext cx="7172020" cy="1585595"/>
        </p:xfrm>
        <a:graphic>
          <a:graphicData uri="http://schemas.openxmlformats.org/drawingml/2006/table">
            <a:tbl>
              <a:tblPr/>
              <a:tblGrid>
                <a:gridCol w="1772154"/>
                <a:gridCol w="1952309"/>
                <a:gridCol w="1880485"/>
                <a:gridCol w="1567072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KQJ109432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KQJ8652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KQ109752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QJ109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J1042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K64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KQJ942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1619672" y="3717032"/>
            <a:ext cx="139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9</a:t>
            </a:r>
            <a:r>
              <a:rPr lang="fi-FI" dirty="0" smtClean="0"/>
              <a:t>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13p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7k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4k </a:t>
            </a:r>
            <a:r>
              <a:rPr lang="en-US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334939" y="3749314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endParaRPr lang="fi-FI" dirty="0"/>
          </a:p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7k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28408" y="105273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Olet avausvuorossa, mitä tarjoat?</a:t>
            </a:r>
            <a:endParaRPr lang="fi-FI" sz="240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13</a:t>
            </a:fld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1955859" y="4816711"/>
            <a:ext cx="720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1919859" y="5448097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ulukko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11031"/>
              </p:ext>
            </p:extLst>
          </p:nvPr>
        </p:nvGraphicFramePr>
        <p:xfrm>
          <a:off x="251520" y="4699302"/>
          <a:ext cx="165618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0">
                <a:tc>
                  <a:txBody>
                    <a:bodyPr/>
                    <a:lstStyle/>
                    <a:p>
                      <a:r>
                        <a:rPr lang="fi-FI" b="0" dirty="0" smtClean="0">
                          <a:solidFill>
                            <a:schemeClr val="tx1"/>
                          </a:solidFill>
                        </a:rPr>
                        <a:t>Edullinen</a:t>
                      </a:r>
                      <a:r>
                        <a:rPr lang="fi-FI" b="0" baseline="0" dirty="0" smtClean="0">
                          <a:solidFill>
                            <a:schemeClr val="tx1"/>
                          </a:solidFill>
                        </a:rPr>
                        <a:t> vyöhyke</a:t>
                      </a: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Tasa-vyöhykkeet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Epäedullinen</a:t>
                      </a:r>
                    </a:p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vyöhyke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1" name="Tekstiruutu 20"/>
          <p:cNvSpPr txBox="1"/>
          <p:nvPr/>
        </p:nvSpPr>
        <p:spPr>
          <a:xfrm>
            <a:off x="1919859" y="6165304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kstiruutu 23"/>
          <p:cNvSpPr txBox="1"/>
          <p:nvPr/>
        </p:nvSpPr>
        <p:spPr>
          <a:xfrm>
            <a:off x="3726831" y="4816711"/>
            <a:ext cx="720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kstiruutu 24"/>
          <p:cNvSpPr txBox="1"/>
          <p:nvPr/>
        </p:nvSpPr>
        <p:spPr>
          <a:xfrm>
            <a:off x="3690831" y="5448097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kstiruutu 25"/>
          <p:cNvSpPr txBox="1"/>
          <p:nvPr/>
        </p:nvSpPr>
        <p:spPr>
          <a:xfrm>
            <a:off x="3690831" y="6165304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kstiruutu 26"/>
          <p:cNvSpPr txBox="1"/>
          <p:nvPr/>
        </p:nvSpPr>
        <p:spPr>
          <a:xfrm>
            <a:off x="5332236" y="3745983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6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8k </a:t>
            </a:r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endParaRPr lang="fi-FI" dirty="0"/>
          </a:p>
        </p:txBody>
      </p:sp>
      <p:sp>
        <p:nvSpPr>
          <p:cNvPr id="28" name="Tekstiruutu 27"/>
          <p:cNvSpPr txBox="1"/>
          <p:nvPr/>
        </p:nvSpPr>
        <p:spPr>
          <a:xfrm>
            <a:off x="5724128" y="4816711"/>
            <a:ext cx="720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fi-FI" dirty="0" smtClean="0">
                <a:solidFill>
                  <a:srgbClr val="002060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kstiruutu 28"/>
          <p:cNvSpPr txBox="1"/>
          <p:nvPr/>
        </p:nvSpPr>
        <p:spPr>
          <a:xfrm>
            <a:off x="5688128" y="5448097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i-FI" dirty="0" smtClean="0">
                <a:solidFill>
                  <a:srgbClr val="002060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5688128" y="6165304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iruutu 30"/>
          <p:cNvSpPr txBox="1"/>
          <p:nvPr/>
        </p:nvSpPr>
        <p:spPr>
          <a:xfrm>
            <a:off x="7540312" y="4816711"/>
            <a:ext cx="720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99FF66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dirty="0" smtClean="0">
                <a:solidFill>
                  <a:srgbClr val="99FF66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b="1" dirty="0">
              <a:solidFill>
                <a:srgbClr val="99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kstiruutu 31"/>
          <p:cNvSpPr txBox="1"/>
          <p:nvPr/>
        </p:nvSpPr>
        <p:spPr>
          <a:xfrm>
            <a:off x="7506740" y="5448097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kstiruutu 32"/>
          <p:cNvSpPr txBox="1"/>
          <p:nvPr/>
        </p:nvSpPr>
        <p:spPr>
          <a:xfrm>
            <a:off x="7504312" y="6165304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kstiruutu 33"/>
          <p:cNvSpPr txBox="1"/>
          <p:nvPr/>
        </p:nvSpPr>
        <p:spPr>
          <a:xfrm>
            <a:off x="7236296" y="3756417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6k </a:t>
            </a:r>
            <a:r>
              <a:rPr lang="en-GB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461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 animBg="1"/>
      <p:bldP spid="17" grpId="0" animBg="1"/>
      <p:bldP spid="21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253747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ESTOTARJOUKSET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MUITA HUOMIOITA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95536" y="1454076"/>
            <a:ext cx="8424936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Estot tehdään heti niin korkealle kuin on mahdollista: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EI: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- (</a:t>
            </a:r>
            <a:r>
              <a:rPr lang="en-US" sz="2800" b="1" dirty="0" smtClean="0">
                <a:solidFill>
                  <a:srgbClr val="002060"/>
                </a:solidFill>
                <a:latin typeface="+mn-lt"/>
                <a:ea typeface="Times New Roman" pitchFamily="18" charset="0"/>
                <a:cs typeface="Arial" pitchFamily="34" charset="0"/>
              </a:rPr>
              <a:t>2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) - 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b="1" dirty="0" smtClean="0">
                <a:latin typeface="+mn-lt"/>
                <a:ea typeface="Times New Roman" pitchFamily="18" charset="0"/>
                <a:cs typeface="Arial" charset="0"/>
              </a:rPr>
              <a:t> - 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(</a:t>
            </a:r>
            <a:r>
              <a:rPr lang="en-US" sz="2800" b="1" dirty="0" smtClean="0">
                <a:solidFill>
                  <a:srgbClr val="002060"/>
                </a:solidFill>
                <a:latin typeface="+mn-lt"/>
                <a:ea typeface="Times New Roman" pitchFamily="18" charset="0"/>
                <a:cs typeface="Arial" pitchFamily="34" charset="0"/>
              </a:rPr>
              <a:t>3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);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- (pass) – pass – 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(</a:t>
            </a:r>
            <a:r>
              <a:rPr lang="en-US" sz="2800" b="1" dirty="0" smtClean="0">
                <a:solidFill>
                  <a:srgbClr val="002060"/>
                </a:solidFill>
                <a:latin typeface="+mn-lt"/>
                <a:ea typeface="Times New Roman" pitchFamily="18" charset="0"/>
                <a:cs typeface="Arial" pitchFamily="34" charset="0"/>
              </a:rPr>
              <a:t>4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r>
              <a:rPr lang="en-US" sz="2800" dirty="0">
                <a:ea typeface="Times New Roman" pitchFamily="18" charset="0"/>
                <a:cs typeface="Arial" charset="0"/>
              </a:rPr>
              <a:t>)</a:t>
            </a:r>
            <a:endParaRPr lang="en-US" sz="2800" dirty="0" smtClean="0">
              <a:latin typeface="+mn-lt"/>
              <a:ea typeface="Times New Roman" pitchFamily="18" charset="0"/>
              <a:cs typeface="Arial" charset="0"/>
            </a:endParaRPr>
          </a:p>
          <a:p>
            <a:pPr marL="914400" lvl="1" indent="-457200">
              <a:buFont typeface="Courier New" pitchFamily="49" charset="0"/>
              <a:buChar char="o"/>
            </a:pPr>
            <a:r>
              <a:rPr lang="en-US" sz="2800" dirty="0" smtClean="0">
                <a:latin typeface="+mn-lt"/>
                <a:cs typeface="Arial" charset="0"/>
              </a:rPr>
              <a:t>VAAN: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- </a:t>
            </a:r>
            <a:r>
              <a:rPr lang="en-US" sz="2800" dirty="0">
                <a:latin typeface="+mn-lt"/>
                <a:ea typeface="Times New Roman" pitchFamily="18" charset="0"/>
                <a:cs typeface="Arial" charset="0"/>
              </a:rPr>
              <a:t>(pass) – 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- (pass); pass - </a:t>
            </a:r>
            <a:r>
              <a:rPr lang="en-US" sz="2800" dirty="0">
                <a:latin typeface="+mn-lt"/>
                <a:ea typeface="Times New Roman" pitchFamily="18" charset="0"/>
                <a:cs typeface="Arial" charset="0"/>
              </a:rPr>
              <a:t>(pass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Estotarjoajan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partnerin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kahdennukset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ovat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rankaisukahdennuksia</a:t>
            </a:r>
            <a:endParaRPr lang="en-US" sz="2800" dirty="0" smtClean="0">
              <a:latin typeface="+mn-lt"/>
              <a:ea typeface="Times New Roman" pitchFamily="18" charset="0"/>
              <a:cs typeface="Arial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Toisen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käden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estoavaukset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ovat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yleensä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“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hyviä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”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Kolmannen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käden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estoavauksissa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voi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olla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rohkeampi</a:t>
            </a:r>
            <a:endParaRPr lang="en-US" sz="2800" dirty="0" smtClean="0">
              <a:latin typeface="+mn-lt"/>
              <a:ea typeface="Times New Roman" pitchFamily="18" charset="0"/>
              <a:cs typeface="Arial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latin typeface="+mn-lt"/>
                <a:cs typeface="Arial" charset="0"/>
              </a:rPr>
              <a:t>Neljännen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käden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avaajalla</a:t>
            </a:r>
            <a:r>
              <a:rPr lang="en-US" sz="2800" dirty="0" smtClean="0">
                <a:latin typeface="+mn-lt"/>
                <a:cs typeface="Arial" charset="0"/>
              </a:rPr>
              <a:t> (</a:t>
            </a:r>
            <a:r>
              <a:rPr lang="en-US" sz="2800" dirty="0" err="1" smtClean="0">
                <a:latin typeface="+mn-lt"/>
                <a:cs typeface="Arial" charset="0"/>
              </a:rPr>
              <a:t>tarjoussarja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siis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alkanut</a:t>
            </a:r>
            <a:r>
              <a:rPr lang="en-US" sz="2800" dirty="0" smtClean="0">
                <a:latin typeface="+mn-lt"/>
                <a:cs typeface="Arial" charset="0"/>
              </a:rPr>
              <a:t> pass - pass - pass) </a:t>
            </a:r>
            <a:r>
              <a:rPr lang="en-US" sz="2800" dirty="0" err="1" smtClean="0">
                <a:latin typeface="+mn-lt"/>
                <a:cs typeface="Arial" charset="0"/>
              </a:rPr>
              <a:t>ei</a:t>
            </a:r>
            <a:r>
              <a:rPr lang="en-US" sz="2800" dirty="0" smtClean="0">
                <a:latin typeface="+mn-lt"/>
                <a:cs typeface="Arial" charset="0"/>
              </a:rPr>
              <a:t> ole </a:t>
            </a:r>
            <a:r>
              <a:rPr lang="en-US" sz="2800" dirty="0" err="1" smtClean="0">
                <a:latin typeface="+mn-lt"/>
                <a:cs typeface="Arial" charset="0"/>
              </a:rPr>
              <a:t>estotarjouksia</a:t>
            </a:r>
            <a:r>
              <a:rPr lang="en-US" sz="2800" dirty="0" smtClean="0">
                <a:latin typeface="+mn-lt"/>
                <a:cs typeface="Arial" charset="0"/>
              </a:rPr>
              <a:t>, </a:t>
            </a:r>
            <a:r>
              <a:rPr lang="en-US" sz="2800" dirty="0" err="1" smtClean="0">
                <a:latin typeface="+mn-lt"/>
                <a:cs typeface="Arial" charset="0"/>
              </a:rPr>
              <a:t>vaan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avaukset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fi-FI" sz="2800" b="1" dirty="0">
                <a:solidFill>
                  <a:srgbClr val="FF9900"/>
                </a:solidFill>
                <a:latin typeface="+mn-lt"/>
                <a:cs typeface="Arial" pitchFamily="34" charset="0"/>
              </a:rPr>
              <a:t>2</a:t>
            </a:r>
            <a:r>
              <a:rPr lang="en-US" sz="2800" b="1" dirty="0">
                <a:solidFill>
                  <a:srgbClr val="FF99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♦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en-US" sz="2800" dirty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+mn-lt"/>
                <a:ea typeface="Times New Roman" pitchFamily="18" charset="0"/>
                <a:cs typeface="Arial" pitchFamily="34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+mn-lt"/>
                <a:ea typeface="Times New Roman" pitchFamily="18" charset="0"/>
                <a:cs typeface="Arial" charset="0"/>
              </a:rPr>
              <a:t>♥</a:t>
            </a:r>
            <a:r>
              <a:rPr lang="en-US" sz="2800" dirty="0">
                <a:solidFill>
                  <a:srgbClr val="FF0000"/>
                </a:solidFill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>
                <a:latin typeface="+mn-lt"/>
                <a:ea typeface="Times New Roman" pitchFamily="18" charset="0"/>
                <a:cs typeface="Arial" charset="0"/>
              </a:rPr>
              <a:t>&amp;</a:t>
            </a:r>
            <a:r>
              <a:rPr lang="en-US" sz="2800" dirty="0">
                <a:solidFill>
                  <a:srgbClr val="FF0000"/>
                </a:solidFill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+mn-lt"/>
                <a:ea typeface="Times New Roman" pitchFamily="18" charset="0"/>
                <a:cs typeface="Arial" pitchFamily="34" charset="0"/>
              </a:rPr>
              <a:t>2</a:t>
            </a:r>
            <a:r>
              <a:rPr lang="fi-FI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lupaavat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minimiavauskäden</a:t>
            </a:r>
            <a:r>
              <a:rPr lang="en-US" sz="2800" dirty="0" smtClean="0">
                <a:latin typeface="+mn-lt"/>
                <a:cs typeface="Arial" charset="0"/>
              </a:rPr>
              <a:t> (12-14 </a:t>
            </a:r>
            <a:r>
              <a:rPr lang="en-US" sz="2800" dirty="0" err="1" smtClean="0">
                <a:latin typeface="+mn-lt"/>
                <a:cs typeface="Arial" charset="0"/>
              </a:rPr>
              <a:t>ap</a:t>
            </a:r>
            <a:r>
              <a:rPr lang="en-US" sz="2800" dirty="0" smtClean="0">
                <a:latin typeface="+mn-lt"/>
                <a:cs typeface="Arial" charset="0"/>
              </a:rPr>
              <a:t>) </a:t>
            </a:r>
            <a:r>
              <a:rPr lang="en-US" sz="2800" dirty="0" err="1" smtClean="0">
                <a:latin typeface="+mn-lt"/>
                <a:cs typeface="Arial" charset="0"/>
              </a:rPr>
              <a:t>ja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hyvän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kuuden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kortin</a:t>
            </a:r>
            <a:r>
              <a:rPr lang="en-US" sz="2800" dirty="0" smtClean="0">
                <a:latin typeface="+mn-lt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cs typeface="Arial" charset="0"/>
              </a:rPr>
              <a:t>värin</a:t>
            </a:r>
            <a:endParaRPr lang="en-US" sz="2800" dirty="0" smtClean="0">
              <a:latin typeface="+mn-lt"/>
              <a:cs typeface="Arial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40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33160" y="980728"/>
            <a:ext cx="59055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4000" b="1" dirty="0" smtClean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VAHVA AVAUS 2</a:t>
            </a:r>
            <a:r>
              <a:rPr lang="fi-FI" sz="4000" dirty="0" smtClean="0">
                <a:solidFill>
                  <a:srgbClr val="009900"/>
                </a:solidFill>
              </a:rPr>
              <a:t>♣</a:t>
            </a:r>
            <a:endParaRPr lang="fi-FI" sz="4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fi-FI" sz="4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46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051050" y="260350"/>
            <a:ext cx="48244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2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448716" y="1412776"/>
            <a:ext cx="8029079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 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on luonnollisen systeemin vahvin avaus </a:t>
            </a:r>
            <a:endParaRPr lang="fi-FI" sz="28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Avausta käytetään silloin kun kädessä on enemmän voimaa kun 1 tason –väriavaus (12 – 21(22)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) tai tasaisella kädellä avaus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2NT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(20-22) lupaa voimaa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Pelaaja siis 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valitsee 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avauksen </a:t>
            </a: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8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r>
              <a:rPr lang="fi-FI" sz="2800" dirty="0">
                <a:latin typeface="Calibri" pitchFamily="34" charset="0"/>
                <a:cs typeface="Calibri" pitchFamily="34" charset="0"/>
                <a:sym typeface="Symbol" pitchFamily="18" charset="2"/>
              </a:rPr>
              <a:t>, jos hänellä on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tasainen jakautuma ja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voimaa 23+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Epätasainen jakauma ja voimaa 22+ ap. Käden pitäisi olla niin hyvä, että avaaja haluaa pelata täyspeliä vaikka vastaajalla olisi 0-5 ap.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Avaus on kierrosvaatimus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30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051050" y="260350"/>
            <a:ext cx="48244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2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44247"/>
              </p:ext>
            </p:extLst>
          </p:nvPr>
        </p:nvGraphicFramePr>
        <p:xfrm>
          <a:off x="622457" y="2204864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AKJ5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A74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AKQ965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AKQJ2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AKQ87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AQJ96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AKJ5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AKQJ52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11560" y="42155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23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051720" y="4191244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22 </a:t>
            </a:r>
            <a:r>
              <a:rPr lang="fi-FI" dirty="0" err="1" smtClean="0"/>
              <a:t>ap</a:t>
            </a:r>
            <a:r>
              <a:rPr lang="fi-FI" dirty="0" smtClean="0"/>
              <a:t>, 24p</a:t>
            </a:r>
          </a:p>
          <a:p>
            <a:pPr algn="ctr"/>
            <a:r>
              <a:rPr lang="fi-FI" dirty="0" smtClean="0"/>
              <a:t>9 tikkiä </a:t>
            </a:r>
            <a:r>
              <a:rPr lang="fi-FI" dirty="0" err="1" smtClean="0"/>
              <a:t>sangissa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500264" y="4215572"/>
            <a:ext cx="1503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22 </a:t>
            </a:r>
            <a:r>
              <a:rPr lang="fi-FI" dirty="0" err="1" smtClean="0"/>
              <a:t>ap</a:t>
            </a:r>
            <a:r>
              <a:rPr lang="fi-FI" dirty="0" smtClean="0"/>
              <a:t>, 24p</a:t>
            </a:r>
          </a:p>
          <a:p>
            <a:pPr algn="ctr"/>
            <a:r>
              <a:rPr lang="fi-FI" dirty="0" smtClean="0"/>
              <a:t>10 tikkiä patapelissä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148064" y="4077072"/>
            <a:ext cx="1991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19 </a:t>
            </a:r>
            <a:r>
              <a:rPr lang="fi-FI" dirty="0" err="1" smtClean="0"/>
              <a:t>ap</a:t>
            </a:r>
            <a:r>
              <a:rPr lang="fi-FI" dirty="0" smtClean="0"/>
              <a:t>, 22p</a:t>
            </a:r>
          </a:p>
          <a:p>
            <a:pPr algn="ctr"/>
            <a:r>
              <a:rPr lang="fi-FI" dirty="0" smtClean="0"/>
              <a:t>10 tikkiä yläväripelissä, jos partnerilla tuki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092280" y="4077072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22 </a:t>
            </a:r>
            <a:r>
              <a:rPr lang="fi-FI" dirty="0" err="1" smtClean="0"/>
              <a:t>ap</a:t>
            </a:r>
            <a:r>
              <a:rPr lang="fi-FI" dirty="0" smtClean="0"/>
              <a:t>, 23p</a:t>
            </a:r>
          </a:p>
          <a:p>
            <a:pPr algn="ctr"/>
            <a:r>
              <a:rPr lang="fi-FI" dirty="0" smtClean="0"/>
              <a:t>rajatapaus avaako </a:t>
            </a:r>
            <a:br>
              <a:rPr lang="fi-FI" dirty="0" smtClean="0"/>
            </a:br>
            <a:r>
              <a:rPr lang="fi-FI" b="1" dirty="0" smtClean="0">
                <a:solidFill>
                  <a:srgbClr val="009900"/>
                </a:solidFill>
              </a:rPr>
              <a:t>2</a:t>
            </a:r>
            <a:r>
              <a:rPr lang="en-GB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GB" dirty="0" err="1" smtClean="0">
                <a:ea typeface="Times New Roman" pitchFamily="18" charset="0"/>
                <a:cs typeface="Arial" charset="0"/>
              </a:rPr>
              <a:t>vai</a:t>
            </a:r>
            <a:r>
              <a:rPr lang="en-GB" dirty="0" smtClean="0">
                <a:ea typeface="Times New Roman" pitchFamily="18" charset="0"/>
                <a:cs typeface="Arial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1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830888" y="6309320"/>
            <a:ext cx="2133600" cy="365125"/>
          </a:xfrm>
        </p:spPr>
        <p:txBody>
          <a:bodyPr/>
          <a:lstStyle/>
          <a:p>
            <a:fld id="{E635E4EA-86E8-468C-B6EF-F66B90EAD470}" type="slidenum">
              <a:rPr lang="fi-FI" smtClean="0"/>
              <a:t>17</a:t>
            </a:fld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2086992" y="1238559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 smtClean="0"/>
              <a:t>Esimerkkejä avauksesta </a:t>
            </a: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r>
              <a:rPr lang="fi-FI" sz="28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: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69169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7544" y="1124744"/>
            <a:ext cx="842493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i-FI" sz="3200" dirty="0"/>
              <a:t>Vastaajan ensimmäinen tarjous avaukseen </a:t>
            </a:r>
            <a:r>
              <a:rPr lang="fi-FI" sz="3200" b="1" dirty="0" smtClean="0">
                <a:solidFill>
                  <a:srgbClr val="009900"/>
                </a:solidFill>
              </a:rPr>
              <a:t>2</a:t>
            </a:r>
            <a:r>
              <a:rPr lang="fi-FI" sz="32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</a:p>
          <a:p>
            <a:endParaRPr lang="fi-FI" sz="3200" dirty="0">
              <a:solidFill>
                <a:srgbClr val="009900"/>
              </a:solidFill>
            </a:endParaRPr>
          </a:p>
          <a:p>
            <a:pPr marL="800100" lvl="1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fi-FI" sz="3200" b="1" dirty="0" smtClean="0">
                <a:solidFill>
                  <a:srgbClr val="FF9900"/>
                </a:solidFill>
              </a:rPr>
              <a:t>2</a:t>
            </a:r>
            <a:r>
              <a:rPr lang="en-US" sz="32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3200" dirty="0" smtClean="0"/>
              <a:t> 	    =  	0–5 </a:t>
            </a:r>
            <a:r>
              <a:rPr lang="fi-FI" sz="3200" dirty="0" err="1" smtClean="0"/>
              <a:t>ap</a:t>
            </a:r>
            <a:r>
              <a:rPr lang="fi-FI" sz="3200" dirty="0" smtClean="0"/>
              <a:t> (poikkeamme hiukan 				kirjan systeemistä)</a:t>
            </a:r>
          </a:p>
          <a:p>
            <a:pPr marL="800100" lvl="1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fi-FI" sz="3200" b="1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3200" dirty="0" smtClean="0"/>
              <a:t>/</a:t>
            </a:r>
            <a:r>
              <a:rPr lang="fi-FI" sz="3200" b="1" dirty="0" smtClean="0">
                <a:solidFill>
                  <a:srgbClr val="0000FF"/>
                </a:solidFill>
              </a:rPr>
              <a:t>2</a:t>
            </a:r>
            <a:r>
              <a:rPr lang="fi-FI" sz="3200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3200" dirty="0" smtClean="0"/>
              <a:t>   = 	6</a:t>
            </a:r>
            <a:r>
              <a:rPr lang="fi-FI" sz="3200" dirty="0"/>
              <a:t>+ </a:t>
            </a:r>
            <a:r>
              <a:rPr lang="fi-FI" sz="3200" dirty="0" err="1"/>
              <a:t>ap</a:t>
            </a:r>
            <a:r>
              <a:rPr lang="fi-FI" sz="3200" dirty="0"/>
              <a:t>, </a:t>
            </a:r>
            <a:r>
              <a:rPr lang="fi-FI" sz="3200" dirty="0" err="1"/>
              <a:t>väh</a:t>
            </a:r>
            <a:r>
              <a:rPr lang="fi-FI" sz="3200" dirty="0"/>
              <a:t>. 5 kortin </a:t>
            </a:r>
            <a:r>
              <a:rPr lang="fi-FI" sz="3200" dirty="0" smtClean="0"/>
              <a:t>väri </a:t>
            </a:r>
            <a:br>
              <a:rPr lang="fi-FI" sz="3200" dirty="0" smtClean="0"/>
            </a:br>
            <a:r>
              <a:rPr lang="fi-FI" sz="3200" dirty="0" smtClean="0"/>
              <a:t>			(voi olla jako 5332)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sz="3200" b="1" dirty="0" smtClean="0"/>
              <a:t>2NT</a:t>
            </a:r>
            <a:r>
              <a:rPr lang="fi-FI" sz="3200" dirty="0" smtClean="0"/>
              <a:t>       = 	6+ </a:t>
            </a:r>
            <a:r>
              <a:rPr lang="fi-FI" sz="3200" dirty="0" err="1" smtClean="0"/>
              <a:t>ap</a:t>
            </a:r>
            <a:r>
              <a:rPr lang="fi-FI" sz="3200" dirty="0" smtClean="0"/>
              <a:t>, tasainen tai </a:t>
            </a:r>
            <a:r>
              <a:rPr lang="fi-FI" sz="3200" dirty="0" err="1" smtClean="0"/>
              <a:t>marmic</a:t>
            </a:r>
            <a:endParaRPr lang="fi-FI" sz="3200" dirty="0" smtClean="0"/>
          </a:p>
          <a:p>
            <a:pPr marL="800100" lvl="1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fi-FI" sz="3200" b="1" dirty="0" smtClean="0">
                <a:solidFill>
                  <a:srgbClr val="009900"/>
                </a:solidFill>
              </a:rPr>
              <a:t>3</a:t>
            </a:r>
            <a:r>
              <a:rPr lang="fi-FI" sz="32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r>
              <a:rPr lang="fi-FI" sz="3200" dirty="0" smtClean="0"/>
              <a:t>/</a:t>
            </a:r>
            <a:r>
              <a:rPr lang="fi-FI" sz="3200" b="1" dirty="0" smtClean="0">
                <a:solidFill>
                  <a:srgbClr val="FF9900"/>
                </a:solidFill>
              </a:rPr>
              <a:t>3</a:t>
            </a:r>
            <a:r>
              <a:rPr lang="en-US" sz="32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3200" dirty="0" smtClean="0"/>
              <a:t>   = 	6</a:t>
            </a:r>
            <a:r>
              <a:rPr lang="fi-FI" sz="3200" dirty="0"/>
              <a:t>+ </a:t>
            </a:r>
            <a:r>
              <a:rPr lang="fi-FI" sz="3200" dirty="0" err="1"/>
              <a:t>ap</a:t>
            </a:r>
            <a:r>
              <a:rPr lang="fi-FI" sz="3200" dirty="0"/>
              <a:t>, </a:t>
            </a:r>
            <a:r>
              <a:rPr lang="fi-FI" sz="3200" dirty="0" err="1"/>
              <a:t>väh</a:t>
            </a:r>
            <a:r>
              <a:rPr lang="fi-FI" sz="3200" dirty="0"/>
              <a:t>. 5 kortin </a:t>
            </a:r>
            <a:r>
              <a:rPr lang="fi-FI" sz="3200" dirty="0" smtClean="0"/>
              <a:t>väri</a:t>
            </a:r>
            <a:r>
              <a:rPr lang="fi-FI" sz="3200" dirty="0"/>
              <a:t>, </a:t>
            </a:r>
            <a:r>
              <a:rPr lang="fi-FI" sz="3200" dirty="0" smtClean="0"/>
              <a:t>					epätasainen (ei siis jako 5332)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71039" y="116632"/>
            <a:ext cx="6120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VASTAUKSET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AVAUKSEEN 2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56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71039" y="260648"/>
            <a:ext cx="6120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VASTAUKSET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AVAUKSEEN 2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82825"/>
              </p:ext>
            </p:extLst>
          </p:nvPr>
        </p:nvGraphicFramePr>
        <p:xfrm>
          <a:off x="646855" y="2348880"/>
          <a:ext cx="8208912" cy="1584960"/>
        </p:xfrm>
        <a:graphic>
          <a:graphicData uri="http://schemas.openxmlformats.org/drawingml/2006/table">
            <a:tbl>
              <a:tblPr/>
              <a:tblGrid>
                <a:gridCol w="1929198"/>
                <a:gridCol w="1985499"/>
                <a:gridCol w="2187343"/>
                <a:gridCol w="2106872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2000" dirty="0" smtClean="0"/>
                        <a:t>KQ1072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Q107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9864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Q984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8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lang="fi-FI" sz="2000" dirty="0" smtClean="0"/>
                        <a:t>Q432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lang="pt-BR" sz="2000" dirty="0" smtClean="0"/>
                        <a:t>J865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lang="pt-BR" sz="2000" dirty="0" smtClean="0"/>
                        <a:t>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lang="pt-BR" sz="2000" dirty="0" smtClean="0"/>
                        <a:t>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2000" dirty="0" smtClean="0"/>
                        <a:t>42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K96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742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742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2000" dirty="0" smtClean="0"/>
                        <a:t>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Q85</a:t>
                      </a:r>
                      <a:endParaRPr lang="pt-BR" sz="2000" dirty="0"/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Q9854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pt-BR" sz="2000" dirty="0" smtClean="0"/>
                        <a:t>AQ854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570939" y="429484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7ap, 9 p</a:t>
            </a:r>
            <a:br>
              <a:rPr lang="fi-FI" dirty="0" smtClean="0"/>
            </a:br>
            <a:r>
              <a:rPr lang="fi-FI" dirty="0" smtClean="0"/>
              <a:t>5 kortin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2622597" y="424338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8ap, 8 p</a:t>
            </a:r>
            <a:br>
              <a:rPr lang="fi-FI" dirty="0" smtClean="0"/>
            </a:br>
            <a:r>
              <a:rPr lang="fi-FI" dirty="0" smtClean="0"/>
              <a:t>tasainen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6907643" y="422807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8ap, 10p</a:t>
            </a:r>
            <a:br>
              <a:rPr lang="fi-FI" dirty="0" smtClean="0"/>
            </a:br>
            <a:r>
              <a:rPr lang="fi-FI" dirty="0" smtClean="0"/>
              <a:t>5 kortin 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4531379" y="422108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2ap, 4 p</a:t>
            </a:r>
            <a:br>
              <a:rPr lang="fi-FI" dirty="0" smtClean="0"/>
            </a:br>
            <a:r>
              <a:rPr lang="fi-FI" dirty="0" smtClean="0"/>
              <a:t>5 kortin 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4819411" y="5215292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2</a:t>
            </a:r>
            <a:r>
              <a:rPr lang="en-US" sz="2000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sz="2000" b="1" dirty="0">
              <a:solidFill>
                <a:srgbClr val="000099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2820334" y="5237905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2NT</a:t>
            </a:r>
            <a:endParaRPr lang="fi-FI" sz="2000" b="1" dirty="0">
              <a:solidFill>
                <a:schemeClr val="tx1"/>
              </a:solidFill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858971" y="5289355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</a:rPr>
              <a:t>2</a:t>
            </a:r>
            <a:r>
              <a:rPr lang="fi-FI" sz="2000" b="1" dirty="0" smtClean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sz="2000" b="1" dirty="0">
              <a:solidFill>
                <a:srgbClr val="000099"/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7195675" y="5220113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B050"/>
                </a:solidFill>
              </a:rPr>
              <a:t>3</a:t>
            </a:r>
            <a:r>
              <a:rPr lang="en-GB" sz="2000" dirty="0" smtClean="0">
                <a:solidFill>
                  <a:srgbClr val="00B050"/>
                </a:solidFill>
                <a:ea typeface="Times New Roman" pitchFamily="18" charset="0"/>
                <a:cs typeface="Arial" charset="0"/>
              </a:rPr>
              <a:t>♣</a:t>
            </a:r>
            <a:endParaRPr lang="fi-FI" sz="2000" b="1" dirty="0">
              <a:solidFill>
                <a:srgbClr val="00B05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2191119" y="1412776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 smtClean="0"/>
              <a:t>Partneri avannut </a:t>
            </a:r>
            <a:r>
              <a:rPr lang="fi-FI" sz="2400" b="1" dirty="0" smtClean="0">
                <a:solidFill>
                  <a:srgbClr val="009900"/>
                </a:solidFill>
              </a:rPr>
              <a:t>2</a:t>
            </a:r>
            <a:r>
              <a:rPr lang="fi-FI" sz="2400" b="1" dirty="0" smtClean="0">
                <a:solidFill>
                  <a:srgbClr val="009900"/>
                </a:solidFill>
                <a:cs typeface="Calibri" pitchFamily="34" charset="0"/>
                <a:sym typeface="Symbol" pitchFamily="18" charset="2"/>
              </a:rPr>
              <a:t></a:t>
            </a:r>
            <a:r>
              <a:rPr lang="fi-FI" sz="2400" dirty="0" smtClean="0"/>
              <a:t>, mitä tarjoat?</a:t>
            </a:r>
            <a:endParaRPr lang="fi-FI" sz="2400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386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1" grpId="0"/>
      <p:bldP spid="13" grpId="0" animBg="1"/>
      <p:bldP spid="14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332656"/>
            <a:ext cx="72728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ESTOTARJOUKSET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95536" y="1420065"/>
            <a:ext cx="8255631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Estotarjouksella tarkoitetaan hyppäävää tarjousta, joka tehdään heikolla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kädellä, jossa on pitkä väri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Tarkoituksena on </a:t>
            </a:r>
          </a:p>
          <a:p>
            <a:pPr marL="914400" lvl="1" indent="-457200">
              <a:buFont typeface="+mj-lt"/>
              <a:buAutoNum type="alphaLcParenR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hankaloittaa vastustajien tarjoamista ja estää heitä löytämästä oikeaa sitoumusta viemällä tilaa tarjoussarjasta</a:t>
            </a:r>
          </a:p>
          <a:p>
            <a:pPr marL="914400" lvl="1" indent="-457200">
              <a:buFont typeface="+mj-lt"/>
              <a:buAutoNum type="alphaLcParenR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l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öytää oma uhraus eli peli, jonka kyllä tietää menevän pietiin, mutta joka tule halvemmaksi kuin vastustajien peli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Estotarjouksen voi tehdä omana avaustarjouksena tai vastustajien avattua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9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94107" y="1124744"/>
            <a:ext cx="755967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fi-FI" sz="3200" b="1" dirty="0" smtClean="0">
                <a:solidFill>
                  <a:srgbClr val="009900"/>
                </a:solidFill>
              </a:rPr>
              <a:t>2</a:t>
            </a:r>
            <a:r>
              <a:rPr lang="en-GB" sz="32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sz="32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sz="3200" dirty="0" smtClean="0"/>
              <a:t>- </a:t>
            </a:r>
            <a:r>
              <a:rPr lang="fi-FI" sz="3200" b="1" dirty="0" smtClean="0">
                <a:solidFill>
                  <a:srgbClr val="FF9900"/>
                </a:solidFill>
              </a:rPr>
              <a:t>2</a:t>
            </a:r>
            <a:r>
              <a:rPr lang="en-US" sz="32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sz="3200" dirty="0">
              <a:solidFill>
                <a:srgbClr val="FF9900"/>
              </a:solidFill>
            </a:endParaRPr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3200" dirty="0"/>
              <a:t>kaikki väritarjoukset = 5+ korttia, </a:t>
            </a:r>
            <a:r>
              <a:rPr lang="fi-FI" sz="3200" dirty="0" err="1"/>
              <a:t>tpv</a:t>
            </a:r>
            <a:endParaRPr lang="fi-FI" sz="3200" dirty="0"/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3200" b="1" dirty="0" smtClean="0"/>
              <a:t>2NT</a:t>
            </a:r>
            <a:r>
              <a:rPr lang="fi-FI" sz="3200" dirty="0" smtClean="0"/>
              <a:t> </a:t>
            </a:r>
            <a:r>
              <a:rPr lang="fi-FI" sz="3200" dirty="0"/>
              <a:t>= 23-24 </a:t>
            </a:r>
            <a:r>
              <a:rPr lang="fi-FI" sz="3200" dirty="0" err="1"/>
              <a:t>ap</a:t>
            </a:r>
            <a:r>
              <a:rPr lang="fi-FI" sz="3200" dirty="0"/>
              <a:t>, </a:t>
            </a:r>
            <a:r>
              <a:rPr lang="fi-FI" sz="3200" dirty="0" smtClean="0"/>
              <a:t>tasainen, </a:t>
            </a:r>
            <a:br>
              <a:rPr lang="fi-FI" sz="3200" dirty="0" smtClean="0"/>
            </a:br>
            <a:r>
              <a:rPr lang="fi-FI" sz="3200" b="1" i="1" dirty="0" smtClean="0">
                <a:solidFill>
                  <a:srgbClr val="009900"/>
                </a:solidFill>
              </a:rPr>
              <a:t>ainoa ei vaatimus</a:t>
            </a:r>
            <a:endParaRPr lang="fi-FI" sz="3200" b="1" i="1" dirty="0">
              <a:solidFill>
                <a:srgbClr val="009900"/>
              </a:solidFill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fi-FI" sz="3200" dirty="0"/>
              <a:t>jatko kuten avauksen </a:t>
            </a:r>
            <a:r>
              <a:rPr lang="fi-FI" sz="3200" b="1" dirty="0" smtClean="0"/>
              <a:t>2NT</a:t>
            </a:r>
            <a:r>
              <a:rPr lang="fi-FI" sz="3200" dirty="0" smtClean="0"/>
              <a:t> </a:t>
            </a:r>
            <a:r>
              <a:rPr lang="fi-FI" sz="3200" dirty="0"/>
              <a:t>jälkeen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fi-FI" sz="3200" b="1" dirty="0" smtClean="0"/>
              <a:t>3NT</a:t>
            </a:r>
            <a:r>
              <a:rPr lang="fi-FI" sz="3200" dirty="0" smtClean="0"/>
              <a:t> </a:t>
            </a:r>
            <a:r>
              <a:rPr lang="fi-FI" sz="3200" dirty="0"/>
              <a:t>= 25-27 </a:t>
            </a:r>
            <a:r>
              <a:rPr lang="fi-FI" sz="3200" dirty="0" err="1"/>
              <a:t>ap</a:t>
            </a:r>
            <a:r>
              <a:rPr lang="fi-FI" sz="3200" dirty="0"/>
              <a:t>, tasainen</a:t>
            </a:r>
          </a:p>
          <a:p>
            <a:pPr marL="1257300" lvl="2" indent="-342900">
              <a:buClr>
                <a:schemeClr val="tx1"/>
              </a:buClr>
              <a:buFont typeface="Wingdings" pitchFamily="2" charset="2"/>
              <a:buChar char="§"/>
            </a:pPr>
            <a:r>
              <a:rPr lang="fi-FI" sz="3200" b="1" dirty="0" smtClean="0">
                <a:solidFill>
                  <a:srgbClr val="009900"/>
                </a:solidFill>
              </a:rPr>
              <a:t>4</a:t>
            </a:r>
            <a:r>
              <a:rPr lang="en-GB" sz="3200" dirty="0" smtClean="0">
                <a:solidFill>
                  <a:srgbClr val="0099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3200" dirty="0" smtClean="0"/>
              <a:t> </a:t>
            </a:r>
            <a:r>
              <a:rPr lang="fi-FI" sz="3200" dirty="0"/>
              <a:t>= </a:t>
            </a:r>
            <a:r>
              <a:rPr lang="fi-FI" sz="3200" dirty="0" err="1" smtClean="0"/>
              <a:t>Stayman</a:t>
            </a:r>
            <a:r>
              <a:rPr lang="fi-FI" sz="3200" dirty="0" smtClean="0"/>
              <a:t> </a:t>
            </a:r>
          </a:p>
          <a:p>
            <a:pPr marL="1257300" lvl="2" indent="-342900">
              <a:buClr>
                <a:schemeClr val="tx1"/>
              </a:buClr>
              <a:buFont typeface="Wingdings" pitchFamily="2" charset="2"/>
              <a:buChar char="§"/>
            </a:pPr>
            <a:r>
              <a:rPr lang="fi-FI" sz="3200" b="1" dirty="0" smtClean="0">
                <a:solidFill>
                  <a:srgbClr val="FF9900"/>
                </a:solidFill>
              </a:rPr>
              <a:t>4</a:t>
            </a:r>
            <a:r>
              <a:rPr lang="en-US" sz="3200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3200" dirty="0" smtClean="0"/>
              <a:t>/</a:t>
            </a:r>
            <a:r>
              <a:rPr lang="fi-FI" sz="3200" b="1" dirty="0" smtClean="0">
                <a:solidFill>
                  <a:srgbClr val="FF0000"/>
                </a:solidFill>
              </a:rPr>
              <a:t>4</a:t>
            </a:r>
            <a:r>
              <a:rPr lang="en-US" sz="32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3200" dirty="0" smtClean="0"/>
              <a:t> </a:t>
            </a:r>
            <a:r>
              <a:rPr lang="fi-FI" sz="3200" dirty="0"/>
              <a:t>= 5+ kortin </a:t>
            </a:r>
            <a:r>
              <a:rPr lang="en-US" sz="32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3200" dirty="0" smtClean="0"/>
              <a:t>/</a:t>
            </a:r>
            <a:r>
              <a:rPr lang="fi-FI" sz="32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 </a:t>
            </a:r>
            <a:endParaRPr lang="fi-FI" sz="3200" dirty="0"/>
          </a:p>
          <a:p>
            <a:pPr marL="342900" indent="-342900">
              <a:buFont typeface="Arial" pitchFamily="34" charset="0"/>
              <a:buChar char="•"/>
            </a:pPr>
            <a:r>
              <a:rPr lang="fi-FI" sz="3200" dirty="0" smtClean="0"/>
              <a:t>Muuten </a:t>
            </a:r>
            <a:r>
              <a:rPr lang="fi-FI" sz="3200" dirty="0"/>
              <a:t>tarjotaan mahdollisimman </a:t>
            </a:r>
            <a:r>
              <a:rPr lang="fi-FI" sz="3200" dirty="0" smtClean="0"/>
              <a:t>luonnollisesti</a:t>
            </a:r>
            <a:endParaRPr lang="fi-FI" sz="320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75656" y="267203"/>
            <a:ext cx="6120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JATKOT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AVAUKSEEN 2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87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400811"/>
              </p:ext>
            </p:extLst>
          </p:nvPr>
        </p:nvGraphicFramePr>
        <p:xfrm>
          <a:off x="900113" y="1106313"/>
          <a:ext cx="7561334" cy="1981200"/>
        </p:xfrm>
        <a:graphic>
          <a:graphicData uri="http://schemas.openxmlformats.org/drawingml/2006/table">
            <a:tbl>
              <a:tblPr/>
              <a:tblGrid>
                <a:gridCol w="1728687"/>
                <a:gridCol w="1368152"/>
                <a:gridCol w="2304256"/>
                <a:gridCol w="1080120"/>
                <a:gridCol w="1080119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länsi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itä</a:t>
                      </a:r>
                      <a:endParaRPr lang="fi-FI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AQ4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J63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A72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AKQ4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8753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AJ83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K85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74" name="Picture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76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083231"/>
              </p:ext>
            </p:extLst>
          </p:nvPr>
        </p:nvGraphicFramePr>
        <p:xfrm>
          <a:off x="971600" y="3742612"/>
          <a:ext cx="7560840" cy="2377440"/>
        </p:xfrm>
        <a:graphic>
          <a:graphicData uri="http://schemas.openxmlformats.org/drawingml/2006/table">
            <a:tbl>
              <a:tblPr/>
              <a:tblGrid>
                <a:gridCol w="1871208"/>
                <a:gridCol w="1153128"/>
                <a:gridCol w="2376264"/>
                <a:gridCol w="1152128"/>
                <a:gridCol w="1008112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länsi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itä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A10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KJ874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KQJ6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AKJ1053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307" name="Picture 6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3" y="4365104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475656" y="267203"/>
            <a:ext cx="6120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ESIMERKKEJÄ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2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21</a:t>
            </a:fld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6443479" y="14847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srgbClr val="009900"/>
                </a:solidFill>
                <a:latin typeface="Arial" charset="0"/>
              </a:rPr>
              <a:t>2</a:t>
            </a:r>
            <a:r>
              <a:rPr lang="fi-FI" dirty="0">
                <a:solidFill>
                  <a:srgbClr val="0099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>
              <a:solidFill>
                <a:srgbClr val="009900"/>
              </a:solidFill>
              <a:latin typeface="Arial" charset="0"/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7537315" y="149019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smtClean="0">
                <a:latin typeface="Arial" charset="0"/>
                <a:ea typeface="Times New Roman" pitchFamily="18" charset="0"/>
                <a:cs typeface="Arial" charset="0"/>
                <a:sym typeface="Symbol" pitchFamily="18" charset="2"/>
              </a:rPr>
              <a:t>2NT</a:t>
            </a:r>
            <a:endParaRPr lang="fi-FI" b="1" dirty="0"/>
          </a:p>
        </p:txBody>
      </p:sp>
      <p:sp>
        <p:nvSpPr>
          <p:cNvPr id="5" name="Tekstiruutu 4"/>
          <p:cNvSpPr txBox="1"/>
          <p:nvPr/>
        </p:nvSpPr>
        <p:spPr>
          <a:xfrm>
            <a:off x="6443479" y="1916832"/>
            <a:ext cx="1008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latin typeface="Arial" charset="0"/>
              </a:rPr>
              <a:t>3NT</a:t>
            </a:r>
            <a:endParaRPr lang="fi-FI" b="1" dirty="0"/>
          </a:p>
        </p:txBody>
      </p:sp>
      <p:sp>
        <p:nvSpPr>
          <p:cNvPr id="6" name="Tekstiruutu 5"/>
          <p:cNvSpPr txBox="1"/>
          <p:nvPr/>
        </p:nvSpPr>
        <p:spPr>
          <a:xfrm>
            <a:off x="7429303" y="19168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err="1" smtClean="0">
                <a:latin typeface="Arial" charset="0"/>
                <a:ea typeface="Times New Roman" pitchFamily="18" charset="0"/>
                <a:cs typeface="Arial" charset="0"/>
              </a:rPr>
              <a:t>pass</a:t>
            </a:r>
            <a:endParaRPr lang="fi-FI" b="1" dirty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6539062" y="4221088"/>
            <a:ext cx="89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9900"/>
                </a:solidFill>
                <a:latin typeface="Arial" charset="0"/>
              </a:rPr>
              <a:t>2</a:t>
            </a:r>
            <a:r>
              <a:rPr lang="fi-FI" dirty="0">
                <a:solidFill>
                  <a:srgbClr val="0099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>
                <a:latin typeface="Arial" charset="0"/>
              </a:rPr>
              <a:t>  </a:t>
            </a:r>
            <a:endParaRPr lang="fi-FI" dirty="0">
              <a:solidFill>
                <a:srgbClr val="008000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6522141" y="4590420"/>
            <a:ext cx="93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9900"/>
                </a:solidFill>
                <a:latin typeface="Arial" charset="0"/>
              </a:rPr>
              <a:t>3</a:t>
            </a:r>
            <a:r>
              <a:rPr lang="fi-FI" dirty="0">
                <a:solidFill>
                  <a:srgbClr val="0099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>
                <a:latin typeface="Arial" charset="0"/>
              </a:rPr>
              <a:t> </a:t>
            </a:r>
            <a:endParaRPr lang="fi-FI" dirty="0">
              <a:latin typeface="Arial" charset="0"/>
              <a:cs typeface="Times New Roman" pitchFamily="18" charset="0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6588224" y="4959752"/>
            <a:ext cx="791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latin typeface="Arial" charset="0"/>
              </a:rPr>
              <a:t>3NT</a:t>
            </a:r>
            <a:endParaRPr lang="fi-FI" b="1" dirty="0"/>
          </a:p>
        </p:txBody>
      </p:sp>
      <p:sp>
        <p:nvSpPr>
          <p:cNvPr id="11" name="Tekstiruutu 10"/>
          <p:cNvSpPr txBox="1"/>
          <p:nvPr/>
        </p:nvSpPr>
        <p:spPr>
          <a:xfrm>
            <a:off x="6558144" y="5339183"/>
            <a:ext cx="858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latin typeface="Arial" charset="0"/>
              </a:rPr>
              <a:t>4NT </a:t>
            </a:r>
            <a:endParaRPr lang="fi-FI" b="1" dirty="0"/>
          </a:p>
        </p:txBody>
      </p:sp>
      <p:sp>
        <p:nvSpPr>
          <p:cNvPr id="12" name="Tekstiruutu 11"/>
          <p:cNvSpPr txBox="1"/>
          <p:nvPr/>
        </p:nvSpPr>
        <p:spPr>
          <a:xfrm>
            <a:off x="6522141" y="5725531"/>
            <a:ext cx="100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9900"/>
                </a:solidFill>
                <a:latin typeface="Arial" charset="0"/>
              </a:rPr>
              <a:t>6</a:t>
            </a:r>
            <a:r>
              <a:rPr lang="fi-FI" dirty="0" smtClean="0">
                <a:solidFill>
                  <a:srgbClr val="0099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7668344" y="4225758"/>
            <a:ext cx="769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b="1" dirty="0">
                <a:solidFill>
                  <a:srgbClr val="0000FF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fi-FI" dirty="0">
                <a:solidFill>
                  <a:srgbClr val="0000FF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>
              <a:solidFill>
                <a:srgbClr val="0000FF"/>
              </a:solidFill>
              <a:latin typeface="Arial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7668344" y="45950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3</a:t>
            </a:r>
            <a:r>
              <a:rPr lang="fi-FI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7668344" y="49783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9900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fi-FI" dirty="0" smtClean="0">
                <a:solidFill>
                  <a:srgbClr val="0099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>
              <a:solidFill>
                <a:srgbClr val="0099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668344" y="53476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fi-FI" dirty="0" smtClean="0">
                <a:solidFill>
                  <a:srgbClr val="0099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789372" y="321297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 dirty="0" smtClean="0"/>
              <a:t>23 </a:t>
            </a:r>
            <a:r>
              <a:rPr lang="fi-FI" i="1" dirty="0" err="1" smtClean="0"/>
              <a:t>ap</a:t>
            </a:r>
            <a:r>
              <a:rPr lang="fi-FI" i="1" dirty="0" smtClean="0"/>
              <a:t>, 24p</a:t>
            </a:r>
            <a:endParaRPr lang="fi-FI" i="1" dirty="0"/>
          </a:p>
        </p:txBody>
      </p:sp>
      <p:sp>
        <p:nvSpPr>
          <p:cNvPr id="18" name="Tekstiruutu 17"/>
          <p:cNvSpPr txBox="1"/>
          <p:nvPr/>
        </p:nvSpPr>
        <p:spPr>
          <a:xfrm>
            <a:off x="3815916" y="321297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 dirty="0" smtClean="0"/>
              <a:t>8ap, 8p</a:t>
            </a:r>
            <a:endParaRPr lang="fi-FI" i="1" dirty="0"/>
          </a:p>
        </p:txBody>
      </p:sp>
      <p:sp>
        <p:nvSpPr>
          <p:cNvPr id="19" name="Tekstiruutu 18"/>
          <p:cNvSpPr txBox="1"/>
          <p:nvPr/>
        </p:nvSpPr>
        <p:spPr>
          <a:xfrm>
            <a:off x="899592" y="5805264"/>
            <a:ext cx="158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 dirty="0" smtClean="0"/>
              <a:t>22ap, 24p</a:t>
            </a:r>
            <a:endParaRPr lang="fi-FI" i="1" dirty="0"/>
          </a:p>
        </p:txBody>
      </p:sp>
      <p:sp>
        <p:nvSpPr>
          <p:cNvPr id="20" name="Tekstiruutu 19"/>
          <p:cNvSpPr txBox="1"/>
          <p:nvPr/>
        </p:nvSpPr>
        <p:spPr>
          <a:xfrm>
            <a:off x="3815916" y="580526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 dirty="0" smtClean="0"/>
              <a:t>8ap, 10p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199778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332656"/>
            <a:ext cx="72728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ESTOTARJOUKSET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97395" y="1412776"/>
            <a:ext cx="825563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Bridgessä on tavoitteena maksimoida oman puolen pistesaalis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Jos pisteet ovat menossa vastustajille, on tärkeää minimoida vastustajien pistesaalis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Joskus voi siis olla edullisempaa pelata omaa kahdennettua pietipeliä, kuin antaa vastustajien pelata omaa peliään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Estotarjouksissa on huomioitava oma ja vastustajan vyöhyke, koska ne vaikuttavat pietien hintaan ja vastustajan saamiin pisteisiin täyspelistä ja slammista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746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116632"/>
            <a:ext cx="72728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ESTOTARJOUKSET</a:t>
            </a:r>
          </a:p>
        </p:txBody>
      </p:sp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216855"/>
              </p:ext>
            </p:extLst>
          </p:nvPr>
        </p:nvGraphicFramePr>
        <p:xfrm>
          <a:off x="395536" y="1196752"/>
          <a:ext cx="4199129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761"/>
                <a:gridCol w="1656184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Pietien </a:t>
                      </a:r>
                      <a:r>
                        <a:rPr lang="fi-FI" dirty="0" err="1" smtClean="0">
                          <a:solidFill>
                            <a:schemeClr val="tx1"/>
                          </a:solidFill>
                        </a:rPr>
                        <a:t>lkm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Pietipelin hinta kahdennettuna</a:t>
                      </a:r>
                    </a:p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Vaaraton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Pietipelin hinta kahdennettuna</a:t>
                      </a:r>
                    </a:p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Vaara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100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300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500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800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800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1100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1100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1400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1400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1700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1700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2000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302376"/>
              </p:ext>
            </p:extLst>
          </p:nvPr>
        </p:nvGraphicFramePr>
        <p:xfrm>
          <a:off x="4788024" y="1196752"/>
          <a:ext cx="419913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  <a:gridCol w="1080120"/>
                <a:gridCol w="958770"/>
              </a:tblGrid>
              <a:tr h="370840">
                <a:tc>
                  <a:txBody>
                    <a:bodyPr/>
                    <a:lstStyle/>
                    <a:p>
                      <a:endParaRPr lang="fi-F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solidFill>
                            <a:schemeClr val="tx1"/>
                          </a:solidFill>
                        </a:rPr>
                        <a:t>Sitoumus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Vaaraton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Vaara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chemeClr val="tx1"/>
                          </a:solidFill>
                        </a:rPr>
                        <a:t>Osa-</a:t>
                      </a:r>
                    </a:p>
                    <a:p>
                      <a:r>
                        <a:rPr lang="fi-FI" b="1" dirty="0" smtClean="0">
                          <a:solidFill>
                            <a:schemeClr val="tx1"/>
                          </a:solidFill>
                        </a:rPr>
                        <a:t>sitoumus</a:t>
                      </a:r>
                      <a:endParaRPr lang="fi-F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lang="en-US" sz="1800" b="1" dirty="0" smtClean="0">
                          <a:solidFill>
                            <a:srgbClr val="FF9900"/>
                          </a:solidFill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endParaRPr lang="fi-FI" b="1" dirty="0">
                        <a:solidFill>
                          <a:srgbClr val="FF99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70-90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70-90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chemeClr val="tx1"/>
                          </a:solidFill>
                        </a:rPr>
                        <a:t>Osa-</a:t>
                      </a:r>
                    </a:p>
                    <a:p>
                      <a:r>
                        <a:rPr lang="fi-FI" b="1" dirty="0" smtClean="0">
                          <a:solidFill>
                            <a:schemeClr val="tx1"/>
                          </a:solidFill>
                        </a:rPr>
                        <a:t>sitoumus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♥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lang="fi-FI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♠</a:t>
                      </a:r>
                      <a:r>
                        <a:rPr lang="fi-FI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♣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lang="en-US" sz="1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♦</a:t>
                      </a:r>
                      <a:endParaRPr lang="fi-FI" sz="1800" b="1" dirty="0">
                        <a:solidFill>
                          <a:srgbClr val="FF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110-140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110-140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chemeClr val="tx1"/>
                          </a:solidFill>
                        </a:rPr>
                        <a:t>Täyspeli</a:t>
                      </a:r>
                      <a:endParaRPr lang="fi-F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3NT,</a:t>
                      </a:r>
                      <a:r>
                        <a:rPr lang="fi-FI" sz="18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i-FI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♥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lang="fi-FI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♠</a:t>
                      </a:r>
                      <a:r>
                        <a:rPr lang="fi-FI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♣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r>
                        <a:rPr lang="en-US" sz="1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♦</a:t>
                      </a:r>
                      <a:endParaRPr lang="fi-FI" sz="1800" b="1" dirty="0">
                        <a:solidFill>
                          <a:srgbClr val="FF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400</a:t>
                      </a:r>
                    </a:p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420</a:t>
                      </a:r>
                    </a:p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400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600</a:t>
                      </a:r>
                    </a:p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620</a:t>
                      </a:r>
                    </a:p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600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chemeClr val="tx1"/>
                          </a:solidFill>
                        </a:rPr>
                        <a:t>Pikku-slammi</a:t>
                      </a:r>
                      <a:endParaRPr lang="fi-F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♣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lang="en-US" sz="1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♦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  <a:r>
                        <a:rPr lang="fi-FI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6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♥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lang="fi-FI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♠</a:t>
                      </a:r>
                      <a:r>
                        <a:rPr lang="fi-FI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6NT</a:t>
                      </a:r>
                      <a:endParaRPr lang="fi-FI" sz="1800" b="1" dirty="0">
                        <a:solidFill>
                          <a:srgbClr val="FF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920</a:t>
                      </a:r>
                    </a:p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980</a:t>
                      </a:r>
                    </a:p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990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1370</a:t>
                      </a:r>
                      <a:br>
                        <a:rPr lang="fi-FI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1430</a:t>
                      </a:r>
                    </a:p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1440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chemeClr val="tx1"/>
                          </a:solidFill>
                        </a:rPr>
                        <a:t>Iso-slammi</a:t>
                      </a:r>
                      <a:endParaRPr lang="fi-F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♣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r>
                        <a:rPr lang="en-US" sz="1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♦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  <a:r>
                        <a:rPr lang="fi-FI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7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♥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r>
                        <a:rPr lang="fi-FI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♠</a:t>
                      </a:r>
                      <a:r>
                        <a:rPr lang="fi-FI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7NT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1440</a:t>
                      </a:r>
                    </a:p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1510</a:t>
                      </a:r>
                    </a:p>
                    <a:p>
                      <a:r>
                        <a:rPr lang="fi-FI" b="1" dirty="0" smtClean="0">
                          <a:solidFill>
                            <a:srgbClr val="008000"/>
                          </a:solidFill>
                        </a:rPr>
                        <a:t>1520</a:t>
                      </a:r>
                      <a:endParaRPr lang="fi-FI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2140 </a:t>
                      </a:r>
                    </a:p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2210</a:t>
                      </a:r>
                    </a:p>
                    <a:p>
                      <a:r>
                        <a:rPr lang="fi-FI" b="1" dirty="0" smtClean="0">
                          <a:solidFill>
                            <a:srgbClr val="FF0000"/>
                          </a:solidFill>
                        </a:rPr>
                        <a:t>2220</a:t>
                      </a:r>
                      <a:endParaRPr lang="fi-F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323528" y="5157192"/>
            <a:ext cx="40684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i-FI" sz="2000" dirty="0" smtClean="0"/>
              <a:t>Edulliset vyöhykkeet (vaaraton </a:t>
            </a:r>
            <a:r>
              <a:rPr lang="fi-FI" sz="2000" dirty="0" err="1" smtClean="0"/>
              <a:t>vs</a:t>
            </a:r>
            <a:r>
              <a:rPr lang="fi-FI" sz="2000" dirty="0" smtClean="0"/>
              <a:t> vaara) voi ottaa 3 pietiä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2000" dirty="0" smtClean="0"/>
              <a:t>Tasavyöhykkeet </a:t>
            </a:r>
            <a:r>
              <a:rPr lang="fi-FI" sz="2000" dirty="0"/>
              <a:t>voi ottaa </a:t>
            </a:r>
            <a:r>
              <a:rPr lang="fi-FI" sz="2000" dirty="0" smtClean="0"/>
              <a:t>2 pietiä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2000" dirty="0" smtClean="0"/>
              <a:t>Epäedulliset (vaara </a:t>
            </a:r>
            <a:r>
              <a:rPr lang="fi-FI" sz="2000" dirty="0" err="1" smtClean="0"/>
              <a:t>vs</a:t>
            </a:r>
            <a:r>
              <a:rPr lang="fi-FI" sz="2000" dirty="0" smtClean="0"/>
              <a:t> vaaraton) ei saa ottaa kuin 1 pietin</a:t>
            </a:r>
            <a:endParaRPr lang="fi-FI" sz="20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4</a:t>
            </a:fld>
            <a:endParaRPr lang="fi-FI"/>
          </a:p>
        </p:txBody>
      </p:sp>
      <p:sp>
        <p:nvSpPr>
          <p:cNvPr id="6" name="Tekstiruutu 5"/>
          <p:cNvSpPr txBox="1"/>
          <p:nvPr/>
        </p:nvSpPr>
        <p:spPr>
          <a:xfrm>
            <a:off x="395536" y="4780200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Kun vastustajilla täyspeli: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1859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240042"/>
            <a:ext cx="72728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ESTOTARJOUKSET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95536" y="1052736"/>
            <a:ext cx="8382607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Avaustarjoukset </a:t>
            </a:r>
            <a:r>
              <a:rPr lang="fi-FI" sz="2800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FF99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♦</a:t>
            </a:r>
            <a:r>
              <a:rPr lang="en-US" sz="2800" b="1" dirty="0" smtClean="0">
                <a:solidFill>
                  <a:srgbClr val="FF9900"/>
                </a:solidFill>
                <a:ea typeface="Times New Roman" pitchFamily="18" charset="0"/>
                <a:cs typeface="Arial" charset="0"/>
              </a:rPr>
              <a:t> -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♠, </a:t>
            </a:r>
            <a:r>
              <a:rPr lang="fi-FI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2800" b="1" dirty="0" smtClean="0">
                <a:solidFill>
                  <a:srgbClr val="008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♣ -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3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♠, </a:t>
            </a:r>
            <a:r>
              <a:rPr lang="fi-FI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GB" sz="2800" b="1" dirty="0" smtClean="0">
                <a:solidFill>
                  <a:srgbClr val="008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♣ -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4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♠, </a:t>
            </a:r>
            <a:r>
              <a:rPr lang="fi-FI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GB" sz="2800" b="1" dirty="0" smtClean="0">
                <a:solidFill>
                  <a:srgbClr val="008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♣ </a:t>
            </a:r>
            <a:r>
              <a:rPr lang="en-GB" sz="2800" dirty="0" err="1" smtClean="0">
                <a:latin typeface="+mn-lt"/>
                <a:ea typeface="Times New Roman" pitchFamily="18" charset="0"/>
                <a:cs typeface="Arial" pitchFamily="34" charset="0"/>
              </a:rPr>
              <a:t>ja</a:t>
            </a:r>
            <a:r>
              <a:rPr lang="en-GB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i-FI" sz="2800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 b="1" dirty="0" smtClean="0">
                <a:solidFill>
                  <a:srgbClr val="FF99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♦</a:t>
            </a:r>
            <a:br>
              <a:rPr lang="en-US" sz="2800" b="1" dirty="0" smtClean="0">
                <a:solidFill>
                  <a:srgbClr val="FF99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sz="28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pitchFamily="34" charset="0"/>
              </a:rPr>
              <a:t>li</a:t>
            </a:r>
            <a:r>
              <a:rPr lang="en-US" sz="28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pitchFamily="34" charset="0"/>
              </a:rPr>
              <a:t>kaikki</a:t>
            </a:r>
            <a:r>
              <a:rPr lang="en-US" sz="28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pitchFamily="34" charset="0"/>
              </a:rPr>
              <a:t>väriavaukset</a:t>
            </a:r>
            <a:r>
              <a:rPr lang="en-US" sz="28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fi-FI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GB" sz="2800" b="1" dirty="0" smtClean="0">
                <a:solidFill>
                  <a:srgbClr val="008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♣</a:t>
            </a:r>
            <a:r>
              <a:rPr lang="en-US" sz="2800" dirty="0" smtClean="0">
                <a:latin typeface="+mn-lt"/>
                <a:ea typeface="Times New Roman" pitchFamily="18" charset="0"/>
                <a:cs typeface="Arial" pitchFamily="34" charset="0"/>
              </a:rPr>
              <a:t>:n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pitchFamily="34" charset="0"/>
              </a:rPr>
              <a:t>yläpuolelta</a:t>
            </a:r>
            <a:r>
              <a:rPr lang="en-GB" sz="2800" dirty="0" smtClean="0">
                <a:latin typeface="+mn-lt"/>
                <a:ea typeface="Times New Roman" pitchFamily="18" charset="0"/>
                <a:cs typeface="Arial" pitchFamily="34" charset="0"/>
              </a:rPr>
              <a:t>  </a:t>
            </a:r>
            <a:r>
              <a:rPr lang="fi-FI" sz="28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+mn-lt"/>
                <a:ea typeface="Times New Roman" pitchFamily="18" charset="0"/>
                <a:cs typeface="Arial" pitchFamily="34" charset="0"/>
              </a:rPr>
              <a:t>Kaikki hyppäävät välitarjoukset 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fi-FI" sz="2800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 smtClean="0">
                <a:solidFill>
                  <a:srgbClr val="FF99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♦</a:t>
            </a:r>
            <a:r>
              <a:rPr lang="en-US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-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on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estotarjous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(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hyppy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,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voisi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tarjota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)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r>
              <a:rPr lang="en-US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en-US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ei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ole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estotarjous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,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koska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ei</a:t>
            </a:r>
            <a:r>
              <a:rPr lang="en-US" sz="2800" dirty="0" smtClean="0">
                <a:latin typeface="+mn-lt"/>
                <a:ea typeface="Times New Roman" pitchFamily="18" charset="0"/>
                <a:cs typeface="Arial" charset="0"/>
              </a:rPr>
              <a:t> ole </a:t>
            </a:r>
            <a:r>
              <a:rPr lang="en-US" sz="2800" dirty="0" err="1" smtClean="0">
                <a:latin typeface="+mn-lt"/>
                <a:ea typeface="Times New Roman" pitchFamily="18" charset="0"/>
                <a:cs typeface="Arial" charset="0"/>
              </a:rPr>
              <a:t>hyppy</a:t>
            </a:r>
            <a:endParaRPr lang="fi-FI" sz="2800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+mn-lt"/>
                <a:ea typeface="Times New Roman" pitchFamily="18" charset="0"/>
                <a:cs typeface="Arial" pitchFamily="34" charset="0"/>
              </a:rPr>
              <a:t>Tarjous lupaa voimaa alle avauskäden, (5)6-10 pistettä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+mn-lt"/>
                <a:ea typeface="Times New Roman" pitchFamily="18" charset="0"/>
                <a:cs typeface="Arial" pitchFamily="34" charset="0"/>
              </a:rPr>
              <a:t>Värien pituudet:</a:t>
            </a:r>
          </a:p>
        </p:txBody>
      </p:sp>
      <p:graphicFrame>
        <p:nvGraphicFramePr>
          <p:cNvPr id="3" name="Taulukk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84245"/>
              </p:ext>
            </p:extLst>
          </p:nvPr>
        </p:nvGraphicFramePr>
        <p:xfrm>
          <a:off x="1121941" y="4293096"/>
          <a:ext cx="705678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4165"/>
                <a:gridCol w="3542619"/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2800" dirty="0" smtClean="0">
                          <a:ln>
                            <a:solidFill>
                              <a:srgbClr val="008000"/>
                            </a:solidFill>
                          </a:ln>
                          <a:solidFill>
                            <a:srgbClr val="008000"/>
                          </a:solidFill>
                        </a:rPr>
                        <a:t>Tarjous</a:t>
                      </a:r>
                      <a:endParaRPr lang="fi-FI" sz="2800" dirty="0">
                        <a:ln>
                          <a:solidFill>
                            <a:srgbClr val="008000"/>
                          </a:solidFill>
                        </a:ln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2800" dirty="0" smtClean="0">
                          <a:ln>
                            <a:solidFill>
                              <a:srgbClr val="008000"/>
                            </a:solidFill>
                          </a:ln>
                          <a:solidFill>
                            <a:srgbClr val="008000"/>
                          </a:solidFill>
                        </a:rPr>
                        <a:t>Värin pituus</a:t>
                      </a:r>
                      <a:endParaRPr lang="fi-FI" sz="2800" dirty="0">
                        <a:ln>
                          <a:solidFill>
                            <a:srgbClr val="008000"/>
                          </a:solidFill>
                        </a:ln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sz="2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♦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lang="fi-FI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♠</a:t>
                      </a:r>
                      <a:endParaRPr lang="fi-FI" sz="2800" dirty="0">
                        <a:ln>
                          <a:solidFill>
                            <a:srgbClr val="008000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2800" dirty="0" smtClean="0">
                          <a:ln>
                            <a:solidFill>
                              <a:srgbClr val="008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6(7) korttia</a:t>
                      </a:r>
                      <a:endParaRPr lang="fi-FI" sz="2800" dirty="0">
                        <a:ln>
                          <a:solidFill>
                            <a:srgbClr val="008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sz="28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GB" sz="28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♣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  <a:r>
                        <a:rPr lang="en-GB" sz="28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lang="fi-FI" sz="2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♦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</a:t>
                      </a:r>
                      <a:r>
                        <a:rPr lang="en-GB" sz="2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lang="fi-FI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♠</a:t>
                      </a:r>
                      <a:endParaRPr lang="fi-FI" sz="2800" dirty="0">
                        <a:ln>
                          <a:solidFill>
                            <a:srgbClr val="008000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2800" dirty="0" smtClean="0">
                          <a:ln>
                            <a:solidFill>
                              <a:srgbClr val="008000"/>
                            </a:solidFill>
                          </a:ln>
                        </a:rPr>
                        <a:t>7(8) korttia</a:t>
                      </a:r>
                      <a:endParaRPr lang="fi-FI" sz="2800" dirty="0">
                        <a:ln>
                          <a:solidFill>
                            <a:srgbClr val="008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sz="28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GB" sz="28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♣</a:t>
                      </a:r>
                      <a:r>
                        <a:rPr lang="en-GB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lang="fi-FI" sz="2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2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♦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lang="fi-FI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♠, </a:t>
                      </a:r>
                      <a:r>
                        <a:rPr lang="fi-FI" sz="28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GB" sz="2800" b="1" dirty="0" smtClean="0">
                          <a:solidFill>
                            <a:srgbClr val="008000"/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♣</a:t>
                      </a:r>
                      <a:r>
                        <a:rPr lang="en-GB" sz="2800" b="1" dirty="0" smtClean="0"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lang="fi-FI" sz="2800" b="1" dirty="0" smtClean="0">
                          <a:solidFill>
                            <a:srgbClr val="FF99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fi-FI" sz="2800" dirty="0">
                        <a:ln>
                          <a:solidFill>
                            <a:srgbClr val="008000"/>
                          </a:solidFill>
                        </a:ln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2800" dirty="0" smtClean="0">
                          <a:ln>
                            <a:solidFill>
                              <a:srgbClr val="008000"/>
                            </a:solidFill>
                          </a:ln>
                        </a:rPr>
                        <a:t>(7)8+ korttia</a:t>
                      </a:r>
                      <a:endParaRPr lang="fi-FI" sz="2800" dirty="0">
                        <a:ln>
                          <a:solidFill>
                            <a:srgbClr val="008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2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253747"/>
            <a:ext cx="72728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ESTOTARJOUKSET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611560" y="1412776"/>
            <a:ext cx="813690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Tarjoukset lupaavat hyvän värin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Vaarattomassa vyöhykkeessä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2-tasolla tarjottaessa huonoin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mahdollinen väri on Q109xxx 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Vaarassa 2-tasolla väri vähintään KJ10xxx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Maksimissaan yksi puolustustikki (omasta väristä lasketaan vain yksi tikki, vaikka väri olisi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AKQxxx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Eli voima on keskittynyt omaan pitkään väriin, sivussa ei saa olla paljon voimaa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Ei koskaan kahta ässää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Kieltää 4 kortin ylävärin sivuvärinä </a:t>
            </a:r>
            <a:endParaRPr lang="fi-FI" sz="2800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836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55226" y="235640"/>
            <a:ext cx="69450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HEIKOT KAKKOSET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085140"/>
              </p:ext>
            </p:extLst>
          </p:nvPr>
        </p:nvGraphicFramePr>
        <p:xfrm>
          <a:off x="692617" y="3140968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KQJ1092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J97542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KQ8742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A52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KJ10872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35782" y="4862878"/>
            <a:ext cx="1216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6 </a:t>
            </a:r>
            <a:r>
              <a:rPr lang="fi-FI" dirty="0" err="1" smtClean="0"/>
              <a:t>ap</a:t>
            </a:r>
            <a:r>
              <a:rPr lang="fi-FI" dirty="0" smtClean="0"/>
              <a:t>, 8p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hyvä 6k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171842" y="4862113"/>
            <a:ext cx="1392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9p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kohtuullinen </a:t>
            </a:r>
            <a:r>
              <a:rPr lang="fi-FI" dirty="0">
                <a:ea typeface="Times New Roman" pitchFamily="18" charset="0"/>
                <a:cs typeface="Arial" charset="0"/>
              </a:rPr>
              <a:t>6k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668503" y="4862878"/>
            <a:ext cx="150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9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Huono 6k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528639" y="4880343"/>
            <a:ext cx="1566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endParaRPr lang="fi-FI" dirty="0"/>
          </a:p>
          <a:p>
            <a:pPr algn="ctr"/>
            <a:r>
              <a:rPr lang="fi-FI" dirty="0" smtClean="0"/>
              <a:t>Hyvä </a:t>
            </a:r>
            <a:r>
              <a:rPr lang="fi-FI" dirty="0" smtClean="0">
                <a:ea typeface="Times New Roman" pitchFamily="18" charset="0"/>
                <a:cs typeface="Arial" charset="0"/>
              </a:rPr>
              <a:t>6k </a:t>
            </a:r>
            <a:r>
              <a:rPr lang="en-US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</a:p>
          <a:p>
            <a:pPr algn="ctr"/>
            <a:r>
              <a:rPr lang="en-US" dirty="0" err="1" smtClean="0">
                <a:ea typeface="Times New Roman" pitchFamily="18" charset="0"/>
                <a:cs typeface="Arial" charset="0"/>
              </a:rPr>
              <a:t>sivuässä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286900" y="4862878"/>
            <a:ext cx="1504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8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11p</a:t>
            </a:r>
            <a:br>
              <a:rPr lang="fi-FI" dirty="0" smtClean="0"/>
            </a:br>
            <a:r>
              <a:rPr lang="fi-FI" dirty="0" smtClean="0"/>
              <a:t>hyvä </a:t>
            </a:r>
            <a:r>
              <a:rPr lang="fi-FI" dirty="0">
                <a:ea typeface="Times New Roman" pitchFamily="18" charset="0"/>
                <a:cs typeface="Arial" charset="0"/>
              </a:rPr>
              <a:t>6k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sivuväri 4</a:t>
            </a:r>
            <a:r>
              <a:rPr lang="fi-FI" dirty="0" smtClean="0">
                <a:ea typeface="Times New Roman" pitchFamily="18" charset="0"/>
                <a:cs typeface="Arial" charset="0"/>
              </a:rPr>
              <a:t>k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 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646514" y="246385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Olet avausvuorossa, mitä tarjoat?</a:t>
            </a:r>
            <a:endParaRPr lang="fi-FI" sz="24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84122" y="5913144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i-FI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4060355" y="5913144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952054" y="5913144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FF99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685430" y="5913144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7</a:t>
            </a:fld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467544" y="864355"/>
            <a:ext cx="8099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 smtClean="0"/>
              <a:t>Avaus </a:t>
            </a:r>
            <a:r>
              <a:rPr lang="fi-FI" sz="2800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>
                <a:solidFill>
                  <a:srgbClr val="FF99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♦</a:t>
            </a: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en-US" sz="2800" dirty="0" smtClean="0">
                <a:latin typeface="Arial" charset="0"/>
                <a:ea typeface="Times New Roman" pitchFamily="18" charset="0"/>
                <a:cs typeface="Arial" charset="0"/>
              </a:rPr>
              <a:t>&amp;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fi-FI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r>
              <a:rPr lang="fi-FI" sz="2800" dirty="0" smtClean="0"/>
              <a:t> lupaa (5)6-10 pistettä </a:t>
            </a:r>
            <a:br>
              <a:rPr lang="fi-FI" sz="2800" dirty="0" smtClean="0"/>
            </a:br>
            <a:r>
              <a:rPr lang="fi-FI" sz="2800" dirty="0" smtClean="0"/>
              <a:t>ja 6(7) kortin </a:t>
            </a:r>
            <a:r>
              <a:rPr lang="fi-FI" sz="2800" dirty="0"/>
              <a:t>”hyvän” </a:t>
            </a:r>
            <a:r>
              <a:rPr lang="fi-FI" sz="2800" dirty="0" smtClean="0"/>
              <a:t>värin</a:t>
            </a:r>
            <a:br>
              <a:rPr lang="fi-FI" sz="2800" dirty="0" smtClean="0"/>
            </a:br>
            <a:r>
              <a:rPr lang="fi-FI" sz="2800" dirty="0" smtClean="0"/>
              <a:t>Vyöhykkeitä huomioitava hiukan</a:t>
            </a:r>
            <a:endParaRPr lang="fi-FI" sz="2800" dirty="0"/>
          </a:p>
        </p:txBody>
      </p:sp>
      <p:grpSp>
        <p:nvGrpSpPr>
          <p:cNvPr id="8" name="Ryhmä 7"/>
          <p:cNvGrpSpPr/>
          <p:nvPr/>
        </p:nvGrpSpPr>
        <p:grpSpPr>
          <a:xfrm>
            <a:off x="2403670" y="5913144"/>
            <a:ext cx="792000" cy="891064"/>
            <a:chOff x="2403670" y="5913144"/>
            <a:chExt cx="792000" cy="891064"/>
          </a:xfrm>
        </p:grpSpPr>
        <p:sp>
          <p:nvSpPr>
            <p:cNvPr id="13" name="Tekstiruutu 12"/>
            <p:cNvSpPr txBox="1"/>
            <p:nvPr/>
          </p:nvSpPr>
          <p:spPr>
            <a:xfrm>
              <a:off x="2439670" y="5913144"/>
              <a:ext cx="720000" cy="369332"/>
            </a:xfrm>
            <a:prstGeom prst="rect">
              <a:avLst/>
            </a:prstGeom>
            <a:solidFill>
              <a:srgbClr val="0066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i-FI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dirty="0" smtClean="0">
                  <a:solidFill>
                    <a:srgbClr val="FF0000"/>
                  </a:solidFill>
                  <a:latin typeface="Arial" charset="0"/>
                  <a:ea typeface="Times New Roman" pitchFamily="18" charset="0"/>
                  <a:cs typeface="Arial" charset="0"/>
                </a:rPr>
                <a:t>♥</a:t>
              </a:r>
              <a:endParaRPr lang="fi-FI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kstiruutu 16"/>
            <p:cNvSpPr txBox="1"/>
            <p:nvPr/>
          </p:nvSpPr>
          <p:spPr>
            <a:xfrm>
              <a:off x="2403670" y="6434876"/>
              <a:ext cx="792000" cy="369332"/>
            </a:xfrm>
            <a:prstGeom prst="rect">
              <a:avLst/>
            </a:prstGeom>
            <a:solidFill>
              <a:srgbClr val="0066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i-FI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pass</a:t>
              </a:r>
              <a:endParaRPr lang="fi-FI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787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55576" y="253747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HEIKOT KAKKOSET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611560" y="1412776"/>
            <a:ext cx="813690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Pass</a:t>
            </a:r>
            <a:endParaRPr lang="fi-FI" sz="24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heikko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käsi (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0–14 </a:t>
            </a:r>
            <a:r>
              <a:rPr lang="fi-FI" sz="2400" dirty="0" err="1">
                <a:latin typeface="Calibri" pitchFamily="34" charset="0"/>
                <a:cs typeface="Calibri" pitchFamily="34" charset="0"/>
              </a:rPr>
              <a:t>ap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) eikä tukea avausväriin.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Korotus kolmen tasolle </a:t>
            </a:r>
            <a:endParaRPr lang="fi-FI" sz="24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3-4 kortin valttituki, voimaa 5-10 pistettä, epätasainen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Jatkoesto, ei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inviitti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Korotus neljän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tasolle 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2400" smtClean="0">
                <a:latin typeface="Calibri" pitchFamily="34" charset="0"/>
                <a:cs typeface="Calibri" pitchFamily="34" charset="0"/>
              </a:rPr>
              <a:t>(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3)4+ tuki ja jatkoesto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2400" dirty="0" smtClean="0">
                <a:latin typeface="+mn-lt"/>
                <a:cs typeface="Arial" pitchFamily="34" charset="0"/>
              </a:rPr>
              <a:t>Ylävärin korotus </a:t>
            </a:r>
            <a:r>
              <a:rPr lang="fi-FI" sz="2400" dirty="0" smtClean="0">
                <a:latin typeface="Calibri" pitchFamily="34" charset="0"/>
                <a:cs typeface="Arial" pitchFamily="34" charset="0"/>
              </a:rPr>
              <a:t>v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oidaan tarjota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myös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kotipelinä eli hyvät kortit (14+ pistettä) ja 3+ valttituki. Ei slammikiinnostusta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i-FI" sz="2400" dirty="0">
                <a:latin typeface="Calibri" pitchFamily="34" charset="0"/>
                <a:cs typeface="Calibri" pitchFamily="34" charset="0"/>
              </a:rPr>
              <a:t>2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NT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vahva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käsi, kysyy avaajan käden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laatua (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Ogust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) 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Uusi väri </a:t>
            </a:r>
          </a:p>
          <a:p>
            <a:pPr marL="971550" lvl="1" indent="-51435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vahva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käsi (tyypillisesti n. 15+ </a:t>
            </a:r>
            <a:r>
              <a:rPr lang="fi-FI" sz="2400" dirty="0" err="1">
                <a:latin typeface="Calibri" pitchFamily="34" charset="0"/>
                <a:cs typeface="Calibri" pitchFamily="34" charset="0"/>
              </a:rPr>
              <a:t>ap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) ja 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5+ väri</a:t>
            </a:r>
          </a:p>
          <a:p>
            <a:pPr marL="971550" lvl="1" indent="-51435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kierrosvaatimus</a:t>
            </a:r>
            <a:endParaRPr lang="fi-FI" sz="2400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E4EA-86E8-468C-B6EF-F66B90EAD47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428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55226" y="235640"/>
            <a:ext cx="69450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HEIKOT KAKKOSET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PARTNERIN TARJOUKSET</a:t>
            </a:r>
            <a:endParaRPr lang="fi-FI" sz="3600" b="1" dirty="0" smtClean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836613"/>
              </p:ext>
            </p:extLst>
          </p:nvPr>
        </p:nvGraphicFramePr>
        <p:xfrm>
          <a:off x="602884" y="2636912"/>
          <a:ext cx="8173640" cy="1585595"/>
        </p:xfrm>
        <a:graphic>
          <a:graphicData uri="http://schemas.openxmlformats.org/drawingml/2006/table">
            <a:tbl>
              <a:tblPr/>
              <a:tblGrid>
                <a:gridCol w="1582453"/>
                <a:gridCol w="1628634"/>
                <a:gridCol w="1794200"/>
                <a:gridCol w="1728192"/>
                <a:gridCol w="1440161"/>
              </a:tblGrid>
              <a:tr h="38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Q93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Q953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K654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KQ8642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9763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K634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467544" y="4581128"/>
            <a:ext cx="13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 smtClean="0"/>
              <a:t>ap</a:t>
            </a:r>
            <a:r>
              <a:rPr lang="fi-FI" dirty="0" smtClean="0"/>
              <a:t>, 9p</a:t>
            </a:r>
          </a:p>
          <a:p>
            <a:pPr algn="ctr"/>
            <a:r>
              <a:rPr lang="fi-FI" dirty="0" smtClean="0"/>
              <a:t>epätasainen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3k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tuki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2063005" y="4580363"/>
            <a:ext cx="1392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10p</a:t>
            </a:r>
            <a:endParaRPr lang="fi-FI" dirty="0"/>
          </a:p>
          <a:p>
            <a:pPr algn="ctr"/>
            <a:r>
              <a:rPr lang="fi-FI" dirty="0"/>
              <a:t>epätasainen</a:t>
            </a:r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6k </a:t>
            </a:r>
            <a:r>
              <a:rPr lang="en-US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, </a:t>
            </a:r>
            <a:r>
              <a:rPr lang="fi-FI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dirty="0">
                <a:ea typeface="Times New Roman" pitchFamily="18" charset="0"/>
                <a:cs typeface="Arial" charset="0"/>
              </a:rPr>
              <a:t>-</a:t>
            </a:r>
            <a:r>
              <a:rPr lang="en-US" dirty="0" err="1">
                <a:ea typeface="Times New Roman" pitchFamily="18" charset="0"/>
                <a:cs typeface="Arial" charset="0"/>
              </a:rPr>
              <a:t>tuki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581427" y="4581128"/>
            <a:ext cx="1692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12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12p</a:t>
            </a:r>
            <a:br>
              <a:rPr lang="fi-FI" dirty="0" smtClean="0"/>
            </a:br>
            <a:r>
              <a:rPr lang="fi-FI" dirty="0" smtClean="0"/>
              <a:t>epätasainen</a:t>
            </a:r>
            <a:endParaRPr lang="fi-FI" dirty="0"/>
          </a:p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5k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♠, </a:t>
            </a:r>
            <a:r>
              <a:rPr lang="fi-FI" dirty="0" smtClean="0">
                <a:ea typeface="Times New Roman" pitchFamily="18" charset="0"/>
                <a:cs typeface="Arial" charset="0"/>
              </a:rPr>
              <a:t>ei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tukea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419802" y="4598593"/>
            <a:ext cx="1566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12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14p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epätasainen</a:t>
            </a:r>
          </a:p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5k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♠, </a:t>
            </a:r>
            <a:r>
              <a:rPr lang="fi-FI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dirty="0">
                <a:ea typeface="Times New Roman" pitchFamily="18" charset="0"/>
                <a:cs typeface="Arial" charset="0"/>
              </a:rPr>
              <a:t>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tuki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7178063" y="4581128"/>
            <a:ext cx="17144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18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18p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epätasainen</a:t>
            </a:r>
          </a:p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5k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♠, </a:t>
            </a:r>
            <a:r>
              <a:rPr lang="fi-FI" dirty="0">
                <a:ea typeface="Times New Roman" pitchFamily="18" charset="0"/>
                <a:cs typeface="Arial" charset="0"/>
              </a:rPr>
              <a:t>ei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dirty="0">
                <a:ea typeface="Times New Roman" pitchFamily="18" charset="0"/>
                <a:cs typeface="Arial" charset="0"/>
              </a:rPr>
              <a:t>-</a:t>
            </a:r>
            <a:r>
              <a:rPr lang="en-US" dirty="0" err="1">
                <a:ea typeface="Times New Roman" pitchFamily="18" charset="0"/>
                <a:cs typeface="Arial" charset="0"/>
              </a:rPr>
              <a:t>tukea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775285" y="5769128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330833" y="5769128"/>
            <a:ext cx="720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3951518" y="5769128"/>
            <a:ext cx="79200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pass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843217" y="5769128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576593" y="5769128"/>
            <a:ext cx="86385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i-FI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♠</a:t>
            </a:r>
            <a:endParaRPr lang="fi-FI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833512" y="6237312"/>
            <a:ext cx="2133600" cy="365125"/>
          </a:xfrm>
        </p:spPr>
        <p:txBody>
          <a:bodyPr/>
          <a:lstStyle/>
          <a:p>
            <a:fld id="{E635E4EA-86E8-468C-B6EF-F66B90EAD470}" type="slidenum">
              <a:rPr lang="fi-FI" smtClean="0"/>
              <a:t>9</a:t>
            </a:fld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467544" y="1700808"/>
            <a:ext cx="8099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 smtClean="0"/>
              <a:t>Partnerisi on avannut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sz="2800" dirty="0" smtClean="0"/>
              <a:t>, mitä tarjoat?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57515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1486</Words>
  <Application>Microsoft Office PowerPoint</Application>
  <PresentationFormat>Näytössä katseltava diaesitys (4:3)</PresentationFormat>
  <Paragraphs>458</Paragraphs>
  <Slides>21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2" baseType="lpstr"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Raija</dc:creator>
  <cp:lastModifiedBy>Ext-Tuomi Raija</cp:lastModifiedBy>
  <cp:revision>243</cp:revision>
  <dcterms:created xsi:type="dcterms:W3CDTF">2012-10-20T18:21:54Z</dcterms:created>
  <dcterms:modified xsi:type="dcterms:W3CDTF">2014-11-03T12:06:12Z</dcterms:modified>
</cp:coreProperties>
</file>