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300" r:id="rId2"/>
    <p:sldId id="310" r:id="rId3"/>
    <p:sldId id="311" r:id="rId4"/>
    <p:sldId id="332" r:id="rId5"/>
    <p:sldId id="312" r:id="rId6"/>
    <p:sldId id="334" r:id="rId7"/>
    <p:sldId id="330" r:id="rId8"/>
    <p:sldId id="337" r:id="rId9"/>
    <p:sldId id="315" r:id="rId10"/>
    <p:sldId id="329" r:id="rId11"/>
    <p:sldId id="326" r:id="rId12"/>
    <p:sldId id="316" r:id="rId13"/>
    <p:sldId id="313" r:id="rId14"/>
    <p:sldId id="336" r:id="rId15"/>
    <p:sldId id="339" r:id="rId16"/>
    <p:sldId id="317" r:id="rId17"/>
    <p:sldId id="331" r:id="rId18"/>
    <p:sldId id="318" r:id="rId19"/>
    <p:sldId id="319" r:id="rId20"/>
    <p:sldId id="320" r:id="rId21"/>
    <p:sldId id="321" r:id="rId22"/>
    <p:sldId id="322" r:id="rId23"/>
    <p:sldId id="327" r:id="rId24"/>
    <p:sldId id="338" r:id="rId25"/>
    <p:sldId id="324" r:id="rId26"/>
    <p:sldId id="325" r:id="rId2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1" autoAdjust="0"/>
    <p:restoredTop sz="94660"/>
  </p:normalViewPr>
  <p:slideViewPr>
    <p:cSldViewPr>
      <p:cViewPr>
        <p:scale>
          <a:sx n="91" d="100"/>
          <a:sy n="91" d="100"/>
        </p:scale>
        <p:origin x="-1147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CBA17-6A37-4C74-B413-56244255BFF1}" type="datetimeFigureOut">
              <a:rPr lang="fi-FI" smtClean="0"/>
              <a:t>17.7.2015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48BA2-8A1B-47B0-A399-3E65A33BE6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20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48BA2-8A1B-47B0-A399-3E65A33BE62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6403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C745FC-5038-4C31-BFE5-B86463D0880E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DFCF4-72EF-49C7-A1B1-821D4166BBD9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2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CDBD75-1E3A-4C44-AF5B-1DF83E1145B2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93797-CF15-4E15-937C-0D5B3D51917D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6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619B1-B216-4EA9-B9AE-2A1DA0407C9B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37C79-8384-41B6-B2B6-B3DB60272A78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0D297E-71C8-44E1-9859-004CD78BAA24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F2E96-9164-4118-94D9-1ABA21DA84D2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12536E-2D39-4813-BB51-42D1E72E70BF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2F8D-AAB8-4E99-9FC4-461DB1A321CF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0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CB9DBD-9584-484B-B0C6-6D80EBE6006E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6B700-7A8F-45E9-8DBE-606F19C241FC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FD91D6-69F5-4810-80DF-61A56776A7C8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AC502-A6ED-48FD-B07B-1273D1BD7FEA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29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009563-E24D-4531-8723-5702F99A80D3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98F2-45AD-4E77-BD81-D0747371F76E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60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A92DC7-9C6E-4958-97BA-1F1EE9087A6B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5F203-5D72-4A44-88A8-3F93CC2E28E7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73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997E1A-0864-41A0-A7AC-CA671D3747F1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C28EB-4EF2-4728-A9B1-99DF61A2A635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9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C4CE0-4353-4857-A258-50906B17AA5B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DB4B7-8B97-40B8-982D-B7468152D226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5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912C53-C8E4-486E-A5BD-1532CD69B209}" type="datetime1">
              <a:rPr lang="fi-FI" smtClean="0">
                <a:solidFill>
                  <a:srgbClr val="000000"/>
                </a:solidFill>
              </a:rPr>
              <a:t>17.7.2015</a:t>
            </a:fld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srgbClr val="000000"/>
                </a:solidFill>
              </a:rPr>
              <a:t>3. oppitunti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41BCEF-1E92-4A5E-A86D-E060979D3060}" type="slidenum">
              <a:rPr lang="fi-FI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3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664420" y="1556792"/>
            <a:ext cx="5905500" cy="380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i="0" dirty="0">
                <a:solidFill>
                  <a:srgbClr val="009900"/>
                </a:solidFill>
                <a:latin typeface="Arial" charset="0"/>
              </a:rPr>
              <a:t>♣</a:t>
            </a:r>
            <a:r>
              <a:rPr lang="fi-FI" sz="4000" i="0" dirty="0">
                <a:latin typeface="Arial" charset="0"/>
              </a:rPr>
              <a:t>	</a:t>
            </a:r>
            <a:r>
              <a:rPr lang="fi-FI" sz="4000" i="0" dirty="0">
                <a:solidFill>
                  <a:srgbClr val="FF3300"/>
                </a:solidFill>
                <a:latin typeface="Arial" charset="0"/>
              </a:rPr>
              <a:t>♦</a:t>
            </a:r>
            <a:r>
              <a:rPr lang="fi-FI" sz="4000" i="0" dirty="0">
                <a:latin typeface="Arial" charset="0"/>
              </a:rPr>
              <a:t>	</a:t>
            </a:r>
            <a:r>
              <a:rPr lang="fi-FI" sz="4000" i="0" dirty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fi-FI" sz="4000" i="0" dirty="0">
                <a:latin typeface="Arial" charset="0"/>
              </a:rPr>
              <a:t>	♠	</a:t>
            </a:r>
            <a:r>
              <a:rPr lang="fi-FI" sz="4000" b="1" i="0" dirty="0">
                <a:solidFill>
                  <a:srgbClr val="0000FF"/>
                </a:solidFill>
              </a:rPr>
              <a:t>NT</a:t>
            </a:r>
            <a:endParaRPr lang="fi-FI" sz="4000" i="0" dirty="0">
              <a:solidFill>
                <a:schemeClr val="accent2"/>
              </a:solidFill>
            </a:endParaRPr>
          </a:p>
          <a:p>
            <a:pPr algn="ctr">
              <a:spcBef>
                <a:spcPct val="50000"/>
              </a:spcBef>
            </a:pPr>
            <a:endParaRPr lang="fi-FI" sz="1600" i="0" dirty="0" smtClean="0">
              <a:solidFill>
                <a:srgbClr val="00B05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i-FI" sz="4000" b="1" i="0" dirty="0" smtClean="0">
                <a:solidFill>
                  <a:srgbClr val="00B050"/>
                </a:solidFill>
              </a:rPr>
              <a:t>VALTTIPELI</a:t>
            </a:r>
          </a:p>
          <a:p>
            <a:pPr lvl="0" algn="ctr">
              <a:spcBef>
                <a:spcPct val="50000"/>
              </a:spcBef>
            </a:pPr>
            <a:r>
              <a:rPr lang="fi-FI" sz="2200" dirty="0" smtClean="0">
                <a:solidFill>
                  <a:prstClr val="black"/>
                </a:solidFill>
                <a:latin typeface="Calibri" pitchFamily="34" charset="0"/>
              </a:rPr>
              <a:t>Kirjan luku 3, sivut 37-46</a:t>
            </a:r>
            <a:endParaRPr lang="fi-FI" sz="2200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fi-FI" sz="1600" i="0" dirty="0">
              <a:solidFill>
                <a:srgbClr val="00B05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i-FI" sz="4000" i="0" dirty="0">
                <a:solidFill>
                  <a:srgbClr val="009900"/>
                </a:solidFill>
              </a:rPr>
              <a:t>♣</a:t>
            </a:r>
            <a:r>
              <a:rPr lang="fi-FI" sz="4000" i="0" dirty="0"/>
              <a:t>	</a:t>
            </a:r>
            <a:r>
              <a:rPr lang="fi-FI" sz="4000" i="0" dirty="0">
                <a:solidFill>
                  <a:srgbClr val="FF3300"/>
                </a:solidFill>
              </a:rPr>
              <a:t>♦</a:t>
            </a:r>
            <a:r>
              <a:rPr lang="fi-FI" sz="4000" i="0" dirty="0"/>
              <a:t>	</a:t>
            </a:r>
            <a:r>
              <a:rPr lang="fi-FI" sz="4000" i="0" dirty="0">
                <a:solidFill>
                  <a:srgbClr val="FF0000"/>
                </a:solidFill>
              </a:rPr>
              <a:t>♥</a:t>
            </a:r>
            <a:r>
              <a:rPr lang="fi-FI" sz="4000" i="0" dirty="0"/>
              <a:t>	♠	</a:t>
            </a:r>
            <a:r>
              <a:rPr lang="fi-FI" sz="4000" b="1" i="0" dirty="0">
                <a:solidFill>
                  <a:srgbClr val="0000FF"/>
                </a:solidFill>
              </a:rPr>
              <a:t>NT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srgbClr val="000000"/>
                </a:solidFill>
              </a:rPr>
              <a:t>3. oppitunti</a:t>
            </a:r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47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458879"/>
              </p:ext>
            </p:extLst>
          </p:nvPr>
        </p:nvGraphicFramePr>
        <p:xfrm>
          <a:off x="683568" y="1412776"/>
          <a:ext cx="8061446" cy="1584960"/>
        </p:xfrm>
        <a:graphic>
          <a:graphicData uri="http://schemas.openxmlformats.org/drawingml/2006/table">
            <a:tbl>
              <a:tblPr/>
              <a:tblGrid>
                <a:gridCol w="1612612"/>
                <a:gridCol w="1318529"/>
                <a:gridCol w="1536260"/>
                <a:gridCol w="3594045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A53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862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Länsi W on pelinviejä.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Tavoitteena saada 10 tikkiä herttavalttina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Pohjoinen N lähtee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♠</a:t>
                      </a:r>
                      <a:r>
                        <a:rPr kumimoji="0" lang="fi-FI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K:lla.</a:t>
                      </a:r>
                      <a:endParaRPr kumimoji="0" lang="fi-FI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AQ1075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87542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-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109752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8977" name="Picture 6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245" y="1700808"/>
            <a:ext cx="790575" cy="809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10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552509" y="44624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PELINVIENTISUUNNITELMA</a:t>
            </a: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Vuorovarkaus</a:t>
            </a:r>
            <a:endParaRPr lang="fi-FI" sz="32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554610" y="4805099"/>
            <a:ext cx="3587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Kuinka suunnittelet pelinvientisi?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4189600" y="4784082"/>
            <a:ext cx="4504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Tarkoituksenasi on kupata käden ruutuja pöytään ja pöydän ristejä käteen. </a:t>
            </a:r>
            <a:endParaRPr lang="fi-FI" dirty="0"/>
          </a:p>
          <a:p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623382" y="5682479"/>
            <a:ext cx="316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Kuinka monta tikkiä saat?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4223156" y="5675524"/>
            <a:ext cx="4554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Times New Roman" pitchFamily="18" charset="0"/>
                <a:cs typeface="Arial" charset="0"/>
              </a:rPr>
              <a:t>♠ </a:t>
            </a:r>
            <a:r>
              <a:rPr lang="en-US" dirty="0" smtClean="0">
                <a:latin typeface="Arial" charset="0"/>
                <a:ea typeface="Times New Roman" pitchFamily="18" charset="0"/>
                <a:cs typeface="Arial" charset="0"/>
              </a:rPr>
              <a:t>A + </a:t>
            </a:r>
            <a:r>
              <a:rPr lang="fi-FI" dirty="0" smtClean="0"/>
              <a:t>10 herttatikki = 11 tikkiä  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552509" y="376302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Kummasta kädestä lasket menevät?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4215513" y="3708830"/>
            <a:ext cx="4516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Molemmissa käsissä on paljon valtteja ja on epätasaiset kädet sekä vähän tikkejä. Aika siis miettiä vuorokuppeja.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309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10374" y="332656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MILLOIN PELATAAN VALTTIPELIÄ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78779" y="1412776"/>
            <a:ext cx="792162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Pelinvientipuolella </a:t>
            </a: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on vähintään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kahdeksan kortin </a:t>
            </a: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yhteinen väri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jonka sopia valtiksi.</a:t>
            </a:r>
            <a:endParaRPr lang="fi-FI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Valtteja on esim. 4 + 4, 5 + 3, 6 + 2 tai 5 + 4.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4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Sangissa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pelinviejällä ei olisi pitoa jossain 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värissä.</a:t>
            </a:r>
            <a:endParaRPr lang="fi-FI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Valtit toimivat pitona valttipelissä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>
              <a:buFont typeface="Courier New" pitchFamily="49" charset="0"/>
              <a:buChar char="o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Värissä vaikka xxx + xx, QJ + xx, xxxx + x</a:t>
            </a:r>
            <a:endParaRPr lang="fi-FI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Pelinviejällä 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ja/tai </a:t>
            </a: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lepääjällä on 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epätasaiset kädet, joissa lyhyitä värejä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999757" y="5301208"/>
            <a:ext cx="6984776" cy="830997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Valttipelissä lepääjä levittää valttivärin aina oikeanpuolimmaiseksi maaksi</a:t>
            </a:r>
            <a:endParaRPr lang="fi-FI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11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612951" y="1628800"/>
            <a:ext cx="59055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>
                <a:solidFill>
                  <a:srgbClr val="000000"/>
                </a:solidFill>
              </a:rPr>
              <a:t>	♠	</a:t>
            </a:r>
            <a:r>
              <a:rPr lang="fi-FI" sz="4000" b="1" dirty="0">
                <a:solidFill>
                  <a:srgbClr val="0000FF"/>
                </a:solidFill>
              </a:rPr>
              <a:t>NT</a:t>
            </a:r>
            <a:endParaRPr lang="fi-FI" sz="4000" dirty="0">
              <a:solidFill>
                <a:srgbClr val="333399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i-FI" sz="4000" b="1" dirty="0" smtClean="0">
                <a:solidFill>
                  <a:srgbClr val="00B050"/>
                </a:solidFill>
              </a:rPr>
              <a:t>LÄHTÖKORTIT</a:t>
            </a:r>
          </a:p>
          <a:p>
            <a:pPr algn="ctr">
              <a:spcBef>
                <a:spcPct val="50000"/>
              </a:spcBef>
            </a:pPr>
            <a:r>
              <a:rPr lang="fi-FI" sz="4000" b="1" dirty="0" smtClean="0">
                <a:solidFill>
                  <a:srgbClr val="00B050"/>
                </a:solidFill>
              </a:rPr>
              <a:t>VALTTIPELIIN</a:t>
            </a:r>
            <a:endParaRPr lang="fi-FI" sz="4000" b="1" dirty="0">
              <a:solidFill>
                <a:srgbClr val="00B05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>
                <a:solidFill>
                  <a:srgbClr val="000000"/>
                </a:solidFill>
              </a:rPr>
              <a:t>	♠	</a:t>
            </a:r>
            <a:r>
              <a:rPr lang="fi-FI" sz="4000" b="1" dirty="0">
                <a:solidFill>
                  <a:srgbClr val="0000FF"/>
                </a:solidFill>
              </a:rPr>
              <a:t>NT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12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9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25742" y="1299993"/>
            <a:ext cx="8424862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2800" i="0" dirty="0">
                <a:latin typeface="Calibri" pitchFamily="34" charset="0"/>
                <a:cs typeface="Calibri" pitchFamily="34" charset="0"/>
              </a:rPr>
              <a:t>Valttipeliä vastaan kaksi parasta aloituskorttivaihtoehtoa ovat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singeli</a:t>
            </a:r>
            <a:r>
              <a:rPr lang="fi-FI" sz="2800" i="0" dirty="0" smtClean="0">
                <a:latin typeface="Calibri" pitchFamily="34" charset="0"/>
                <a:cs typeface="Calibri" pitchFamily="34" charset="0"/>
              </a:rPr>
              <a:t> (maassa vain yksi kortti, </a:t>
            </a:r>
            <a:r>
              <a:rPr lang="fi-FI" sz="2800" i="0" dirty="0" err="1" smtClean="0">
                <a:latin typeface="Calibri" pitchFamily="34" charset="0"/>
                <a:cs typeface="Calibri" pitchFamily="34" charset="0"/>
              </a:rPr>
              <a:t>singleton</a:t>
            </a:r>
            <a:r>
              <a:rPr lang="fi-FI" sz="2800" i="0" dirty="0" smtClean="0">
                <a:latin typeface="Calibri" pitchFamily="34" charset="0"/>
                <a:cs typeface="Calibri" pitchFamily="34" charset="0"/>
              </a:rPr>
              <a:t>) ja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sarja</a:t>
            </a:r>
            <a:r>
              <a:rPr lang="fi-FI" sz="2800" i="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i="0" dirty="0" smtClean="0">
                <a:latin typeface="Calibri" pitchFamily="34" charset="0"/>
                <a:cs typeface="Calibri" pitchFamily="34" charset="0"/>
              </a:rPr>
              <a:t>Singelilähdön </a:t>
            </a:r>
            <a:r>
              <a:rPr lang="fi-FI" sz="2800" i="0" dirty="0">
                <a:latin typeface="Calibri" pitchFamily="34" charset="0"/>
                <a:cs typeface="Calibri" pitchFamily="34" charset="0"/>
              </a:rPr>
              <a:t>tarkoituksena on saada varkaustikkejä, kun partneri </a:t>
            </a:r>
            <a:r>
              <a:rPr lang="fi-FI" sz="2800" i="0" dirty="0" smtClean="0">
                <a:latin typeface="Calibri" pitchFamily="34" charset="0"/>
                <a:cs typeface="Calibri" pitchFamily="34" charset="0"/>
              </a:rPr>
              <a:t>palauttaa lähtömaatamme.</a:t>
            </a:r>
            <a:endParaRPr lang="fi-FI" sz="28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800" i="0" dirty="0" smtClean="0">
                <a:latin typeface="Calibri" pitchFamily="34" charset="0"/>
                <a:cs typeface="Calibri" pitchFamily="34" charset="0"/>
              </a:rPr>
              <a:t>Valttipelissä </a:t>
            </a:r>
            <a:r>
              <a:rPr lang="fi-FI" sz="2800" i="0" dirty="0">
                <a:latin typeface="Calibri" pitchFamily="34" charset="0"/>
                <a:cs typeface="Calibri" pitchFamily="34" charset="0"/>
              </a:rPr>
              <a:t>sarjalähtöön vaaditaan kaksi peräkkäistä korkeata </a:t>
            </a:r>
            <a:r>
              <a:rPr lang="fi-FI" sz="2800" i="0" dirty="0" smtClean="0">
                <a:latin typeface="Calibri" pitchFamily="34" charset="0"/>
                <a:cs typeface="Calibri" pitchFamily="34" charset="0"/>
              </a:rPr>
              <a:t>korttia, tarkoitus </a:t>
            </a:r>
            <a:r>
              <a:rPr lang="fi-FI" sz="2800" i="0" dirty="0">
                <a:latin typeface="Calibri" pitchFamily="34" charset="0"/>
                <a:cs typeface="Calibri" pitchFamily="34" charset="0"/>
              </a:rPr>
              <a:t>on kasvattaa sarjan alempia </a:t>
            </a:r>
            <a:r>
              <a:rPr lang="fi-FI" sz="2800" i="0" dirty="0" smtClean="0">
                <a:latin typeface="Calibri" pitchFamily="34" charset="0"/>
                <a:cs typeface="Calibri" pitchFamily="34" charset="0"/>
              </a:rPr>
              <a:t>kortteja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16013" y="318326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ea typeface="+mj-ea"/>
                <a:cs typeface="Calibri" pitchFamily="34" charset="0"/>
              </a:rPr>
              <a:t>VALTTIPELIN LÄHTÖKORTTI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13</a:t>
            </a:fld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438198" y="4653136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latin typeface="Calibri" pitchFamily="34" charset="0"/>
                <a:cs typeface="Calibri" pitchFamily="34" charset="0"/>
              </a:rPr>
              <a:t>Jos lähtijällä ei ole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singeliä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tai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sarjaa, muita </a:t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vaihtoehtoja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on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mm. lähtö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pitkästä väristä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tai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kahden kortin väristä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dubleton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dubbeli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).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078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16013" y="318326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ea typeface="+mj-ea"/>
                <a:cs typeface="Calibri" pitchFamily="34" charset="0"/>
              </a:rPr>
              <a:t>VALTTIPELIN LÄHTÖKORTTI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414524" y="1340768"/>
            <a:ext cx="8532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Mistä ei lähdetä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Ei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ässän alta – voi olla, ettet saa ässälläsi koskaan tikkiä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Ei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välisarjasta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14</a:t>
            </a:fld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323528" y="3284984"/>
            <a:ext cx="8532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Lähtö väristä, jossa on ässä ilman kuningasta (ei sarjaa)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Jos on pakko lähteä pitkästä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maasta, jossa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”yksinäinen” ässä – siis ei kuningasta -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niin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lähde silloin ässällä.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Lähde ”yksinäisellä” ässällä vain tilanteessa, jossa kaikki muut lähdöt vaikuttavat huonoilta – ässät on tarkoitettu muiden kuvien peittämiseen!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45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603845" y="1052736"/>
            <a:ext cx="5905500" cy="435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>
                <a:solidFill>
                  <a:srgbClr val="000000"/>
                </a:solidFill>
              </a:rPr>
              <a:t>	♠	</a:t>
            </a:r>
            <a:r>
              <a:rPr lang="fi-FI" sz="4000" b="1" dirty="0" smtClean="0">
                <a:solidFill>
                  <a:srgbClr val="0000FF"/>
                </a:solidFill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800" dirty="0">
              <a:solidFill>
                <a:srgbClr val="333399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i-FI" sz="4000" b="1" dirty="0" smtClean="0">
                <a:solidFill>
                  <a:srgbClr val="00B050"/>
                </a:solidFill>
              </a:rPr>
              <a:t>PUOLUSTUKSEN </a:t>
            </a:r>
          </a:p>
          <a:p>
            <a:pPr algn="ctr">
              <a:spcBef>
                <a:spcPct val="50000"/>
              </a:spcBef>
            </a:pPr>
            <a:r>
              <a:rPr lang="fi-FI" sz="4000" b="1" dirty="0" smtClean="0">
                <a:solidFill>
                  <a:srgbClr val="00B050"/>
                </a:solidFill>
              </a:rPr>
              <a:t>MERKINANNOT</a:t>
            </a:r>
          </a:p>
          <a:p>
            <a:pPr lvl="0" algn="ctr">
              <a:spcBef>
                <a:spcPct val="50000"/>
              </a:spcBef>
            </a:pPr>
            <a:r>
              <a:rPr lang="fi-FI" sz="2200" dirty="0">
                <a:solidFill>
                  <a:prstClr val="black"/>
                </a:solidFill>
                <a:latin typeface="Calibri" pitchFamily="34" charset="0"/>
              </a:rPr>
              <a:t>Kirjan </a:t>
            </a:r>
            <a:r>
              <a:rPr lang="fi-FI" sz="2200" dirty="0" smtClean="0">
                <a:solidFill>
                  <a:prstClr val="black"/>
                </a:solidFill>
                <a:latin typeface="Calibri" pitchFamily="34" charset="0"/>
              </a:rPr>
              <a:t>luku 2.5.3 sivut 29-36</a:t>
            </a:r>
          </a:p>
          <a:p>
            <a:pPr lvl="0" algn="ctr">
              <a:spcBef>
                <a:spcPct val="50000"/>
              </a:spcBef>
            </a:pPr>
            <a:endParaRPr lang="fi-FI" sz="800" b="1" dirty="0">
              <a:solidFill>
                <a:srgbClr val="00B05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>
                <a:solidFill>
                  <a:srgbClr val="000000"/>
                </a:solidFill>
              </a:rPr>
              <a:t>	♠	</a:t>
            </a:r>
            <a:r>
              <a:rPr lang="fi-FI" sz="4000" b="1" dirty="0">
                <a:solidFill>
                  <a:srgbClr val="0000FF"/>
                </a:solidFill>
              </a:rPr>
              <a:t>NT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7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116013" y="333375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MITÄ MERKINANNOT OVAT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9750" y="1196975"/>
            <a:ext cx="806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39751" y="1317056"/>
            <a:ext cx="8208714" cy="420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Merkinannot ovat puolustuksen tapa keskustella keskenään tikkipelivaiheessa – tosin pelinviejäkin ”kuulee” keskustelun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Merkinantojen tarkoitus on helpottaa puolustamista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Merkinannoilla puolustus kertoo korteistaan: maiden pituuksista sekä voimasta 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Merkinannot tehdään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pelaamalla kortteja tietyssä järjestyksessä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– joten puolustaessasi muista katsoa, missä järjestyksessä partnerisi pelaa korttinsa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16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4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93874" y="269048"/>
            <a:ext cx="82089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MILLOIN MERKINANTOJA KÄYTETÄÄN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9750" y="1196975"/>
            <a:ext cx="806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39751" y="1201442"/>
            <a:ext cx="8208714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Partnerin aloitettua väriä isolla kortilla näytetään yleensä pyyntö- tai kieltomerkkiä (</a:t>
            </a:r>
            <a:r>
              <a:rPr lang="fi-FI" sz="28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voimamerkinanto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 ts. halutaanko partnerin jatkavan väriä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Pelinviejän aloittaessa tikkiin, puolustajat näyttävät yleensä värissä olevien korttien määrää kertomalla, onko maassa parillinen vai pariton määrä kortteja (</a:t>
            </a:r>
            <a:r>
              <a:rPr lang="fi-FI" sz="28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pituusmerkinanto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Kun puolustaja ei voi tunnustaa maata, hän yleensä ensimmäisellä </a:t>
            </a:r>
            <a:r>
              <a:rPr lang="fi-FI" sz="2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sakauksellaan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pyytää jotakin maata ts. tekee voimamerkinannon</a:t>
            </a:r>
            <a:endParaRPr lang="fi-FI" sz="3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17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9750" y="1196975"/>
            <a:ext cx="806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873543" y="1196975"/>
            <a:ext cx="7559675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ts val="600"/>
              </a:spcBef>
            </a:pPr>
            <a:r>
              <a:rPr lang="fi-FI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Voimamerkinanto, kun partneri on aloittanut tikkiin: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</a:rPr>
              <a:t>Pieni kortti pyytää.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>
                <a:solidFill>
                  <a:srgbClr val="000000"/>
                </a:solidFill>
                <a:latin typeface="Calibri" pitchFamily="34" charset="0"/>
              </a:rPr>
              <a:t> Tarpeettoman suuri kortti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</a:rPr>
              <a:t>kieltää.</a:t>
            </a:r>
            <a:endParaRPr lang="fi-FI" sz="2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873543" y="3702892"/>
            <a:ext cx="705678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i-FI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Pituusmerkinanto, kun pelinviejä on aloittanut tikkiin:</a:t>
            </a:r>
            <a:endParaRPr lang="fi-FI" sz="3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Pieni-iso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parillinen määrä kortteja.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Iso-pieni pariton määrä kortteja.</a:t>
            </a:r>
            <a:endParaRPr lang="fi-FI" sz="2800" dirty="0">
              <a:solidFill>
                <a:srgbClr val="000000"/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18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Otsikko 1"/>
          <p:cNvSpPr txBox="1">
            <a:spLocks/>
          </p:cNvSpPr>
          <p:nvPr/>
        </p:nvSpPr>
        <p:spPr>
          <a:xfrm>
            <a:off x="385190" y="332656"/>
            <a:ext cx="822960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</a:rPr>
              <a:t>PUOLUSTUKSEN MERKINANNOT</a:t>
            </a:r>
            <a:endParaRPr lang="fi-FI" sz="3600" b="1" dirty="0">
              <a:solidFill>
                <a:srgbClr val="00B05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9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523832"/>
              </p:ext>
            </p:extLst>
          </p:nvPr>
        </p:nvGraphicFramePr>
        <p:xfrm>
          <a:off x="1661030" y="2030411"/>
          <a:ext cx="5976664" cy="3352800"/>
        </p:xfrm>
        <a:graphic>
          <a:graphicData uri="http://schemas.openxmlformats.org/drawingml/2006/table">
            <a:tbl>
              <a:tblPr/>
              <a:tblGrid>
                <a:gridCol w="1512168"/>
                <a:gridCol w="1008112"/>
                <a:gridCol w="3456384"/>
              </a:tblGrid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♠  KJ83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Tarkoituksena on saada 10 tikkiä patavalttina.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Partnerin (länsi) lähtökortti on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A.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Näyttääkö itä nyt voima- vai pituusmerkinannon?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Pyytääkö vai kieltääkö itä </a:t>
                      </a:r>
                      <a:b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hertan?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Minkä kortin itä siis pelaa?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983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Q93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♣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765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9752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6830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Q842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135" y="3531727"/>
            <a:ext cx="1257300" cy="1314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857556" y="4020677"/>
            <a:ext cx="503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>
                <a:solidFill>
                  <a:srgbClr val="FF0000"/>
                </a:solidFill>
              </a:rPr>
              <a:t>♥</a:t>
            </a:r>
            <a:r>
              <a:rPr lang="fi-FI" sz="1600" dirty="0">
                <a:solidFill>
                  <a:srgbClr val="000000"/>
                </a:solidFill>
              </a:rPr>
              <a:t> A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54537" y="260648"/>
            <a:ext cx="712946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PUOLUSTUKSEN MERKINANNOT</a:t>
            </a:r>
            <a:b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dirty="0" smtClean="0">
                <a:solidFill>
                  <a:srgbClr val="00B050"/>
                </a:solidFill>
              </a:rPr>
              <a:t>Esimerkki 1</a:t>
            </a:r>
            <a:endParaRPr lang="fi-FI" sz="3200" b="1" dirty="0">
              <a:solidFill>
                <a:srgbClr val="00B050"/>
              </a:solidFill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19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7504695" y="316239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Voima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7488484" y="39878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Kieltää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7504695" y="477279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♥7</a:t>
            </a:r>
            <a:endParaRPr lang="fi-FI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7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116013" y="318326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ea typeface="+mj-ea"/>
                <a:cs typeface="Calibri" pitchFamily="34" charset="0"/>
              </a:rPr>
              <a:t>VALTTIPELIN SÄÄNNÖT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60907" y="1196752"/>
            <a:ext cx="864096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Valttipelissä tikit voitetaan aivan samalla tavalla kuin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sangissa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niin kauan kuin kaikki tunnustavat väriä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Erona </a:t>
            </a:r>
            <a:r>
              <a:rPr lang="fi-FI" sz="2800" b="1" i="1" dirty="0" err="1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sangipeliin</a:t>
            </a:r>
            <a:r>
              <a:rPr lang="fi-FI" sz="28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on, että kun pelattava väri on loppunut, tikin voi voittaa pelaamalla valttivärin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kortin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, ns.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varastaminen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eli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kuppaaminen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Valttipelissä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valttivärin kortit ovat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hyvin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arvokkaita. 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Valttipelissä tikin voittaa siis</a:t>
            </a:r>
          </a:p>
          <a:p>
            <a:pPr lvl="1">
              <a:spcBef>
                <a:spcPts val="600"/>
              </a:spcBef>
              <a:buFont typeface="Courier New" pitchFamily="49" charset="0"/>
              <a:buChar char="o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lähtövärin suurin kortti, jos kaikki tunnustavat väriä</a:t>
            </a:r>
          </a:p>
          <a:p>
            <a:pPr lvl="1">
              <a:spcBef>
                <a:spcPts val="600"/>
              </a:spcBef>
              <a:buFont typeface="Courier New" pitchFamily="49" charset="0"/>
              <a:buChar char="o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tikkiin pelattu suurin valtti, jos joku/jotkut varastavat tikin valtillaan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8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9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93002"/>
              </p:ext>
            </p:extLst>
          </p:nvPr>
        </p:nvGraphicFramePr>
        <p:xfrm>
          <a:off x="1256765" y="1951976"/>
          <a:ext cx="6411303" cy="3657600"/>
        </p:xfrm>
        <a:graphic>
          <a:graphicData uri="http://schemas.openxmlformats.org/drawingml/2006/table">
            <a:tbl>
              <a:tblPr/>
              <a:tblGrid>
                <a:gridCol w="1658776"/>
                <a:gridCol w="1152128"/>
                <a:gridCol w="3600399"/>
              </a:tblGrid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♠  KJ83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Tarkoituksena on saada 10 tikkiä patavalttina.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Partnerin (länsi) lähtökortti on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A.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Näyttääkö itä nyt voima- vai pituusmerkinannon?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Miksi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Minkä kortin itä siis pelaa?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983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Q93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♣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765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9752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6830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Q842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81" y="3487074"/>
            <a:ext cx="1257300" cy="1314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636313" y="3976024"/>
            <a:ext cx="503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1600" dirty="0" smtClean="0">
                <a:solidFill>
                  <a:srgbClr val="000000"/>
                </a:solidFill>
              </a:rPr>
              <a:t> </a:t>
            </a:r>
            <a:r>
              <a:rPr lang="fi-FI" sz="1600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54537" y="260648"/>
            <a:ext cx="712946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PUOLUSTUKSEN MERKINANNOT</a:t>
            </a:r>
            <a:b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Esimerkki 2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20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7055725" y="3212976"/>
            <a:ext cx="198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Pituus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6416932" y="3712409"/>
            <a:ext cx="2403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Koska pöydässä on kuva, niin se ei voi olla idällä. Joten partneria kiinnostaa pituus.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6965990" y="520776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♦2</a:t>
            </a:r>
            <a:endParaRPr lang="fi-FI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10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9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015100"/>
              </p:ext>
            </p:extLst>
          </p:nvPr>
        </p:nvGraphicFramePr>
        <p:xfrm>
          <a:off x="1690313" y="1930092"/>
          <a:ext cx="5554699" cy="3383280"/>
        </p:xfrm>
        <a:graphic>
          <a:graphicData uri="http://schemas.openxmlformats.org/drawingml/2006/table">
            <a:tbl>
              <a:tblPr/>
              <a:tblGrid>
                <a:gridCol w="1635722"/>
                <a:gridCol w="978336"/>
                <a:gridCol w="2940641"/>
              </a:tblGrid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♠  KJ83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Tarkoituksena on saada 10 tikkiä patavalttina.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Partnerin (länsi) lähtökortti on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 A.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Näyttääkö itä nyt voima- vai pituusmerkinannon?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Pyytääkö vai kieltääkö itä ristiä?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Minkä kortin itä siis pelaa?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983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Q93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♣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765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9752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7642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6830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939" y="3285583"/>
            <a:ext cx="1257300" cy="1314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953170" y="3774533"/>
            <a:ext cx="503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1600" dirty="0" smtClean="0">
                <a:solidFill>
                  <a:srgbClr val="000000"/>
                </a:solidFill>
              </a:rPr>
              <a:t> </a:t>
            </a:r>
            <a:r>
              <a:rPr lang="fi-FI" sz="1600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21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7428145" y="340520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Voima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7411934" y="423070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Pyytää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7428145" y="50155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>
                <a:solidFill>
                  <a:srgbClr val="006600"/>
                </a:solidFill>
                <a:latin typeface="Arial" charset="0"/>
                <a:ea typeface="Times New Roman" pitchFamily="18" charset="0"/>
                <a:cs typeface="Arial" charset="0"/>
              </a:rPr>
              <a:t>2</a:t>
            </a:r>
            <a:endParaRPr lang="fi-FI" dirty="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54537" y="260648"/>
            <a:ext cx="712946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PUOLUSTUKSEN MERKINANNOT</a:t>
            </a:r>
            <a:b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Esimerkki 3</a:t>
            </a:r>
            <a:endParaRPr lang="fi-FI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2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9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4130"/>
              </p:ext>
            </p:extLst>
          </p:nvPr>
        </p:nvGraphicFramePr>
        <p:xfrm>
          <a:off x="964364" y="1698987"/>
          <a:ext cx="6264275" cy="3931920"/>
        </p:xfrm>
        <a:graphic>
          <a:graphicData uri="http://schemas.openxmlformats.org/drawingml/2006/table">
            <a:tbl>
              <a:tblPr/>
              <a:tblGrid>
                <a:gridCol w="1844675"/>
                <a:gridCol w="1103312"/>
                <a:gridCol w="3316288"/>
              </a:tblGrid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♠  KJ83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Tarkoituksena on saada 10 tikkiä patavalttina.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Partnerin (länsi) lähtökortti </a:t>
                      </a:r>
                      <a:b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on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 3.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Näyttääkö itä nyt voima- vai pituusmerkinannon?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Minkä kortin itä siis pelaa?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983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Q93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♣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765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9752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7642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6830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696" y="3144882"/>
            <a:ext cx="1257300" cy="1314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427348" y="3633832"/>
            <a:ext cx="503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1600" dirty="0" smtClean="0">
                <a:solidFill>
                  <a:srgbClr val="000000"/>
                </a:solidFill>
              </a:rPr>
              <a:t> 3</a:t>
            </a:r>
            <a:endParaRPr lang="fi-FI" sz="1600" dirty="0">
              <a:solidFill>
                <a:srgbClr val="000000"/>
              </a:solidFill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22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7002022" y="3319498"/>
            <a:ext cx="20189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Ei kumpaakaan. Partneri on lähtenyt pienellä kortilla, joten ei ole merkinantojen aika. 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7002022" y="5275407"/>
            <a:ext cx="201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Kolmas kovaa lyö eli itä pelaa </a:t>
            </a:r>
            <a:r>
              <a:rPr lang="fi-FI" dirty="0" err="1" smtClean="0">
                <a:solidFill>
                  <a:srgbClr val="006600"/>
                </a:solidFill>
                <a:latin typeface="Arial" charset="0"/>
                <a:ea typeface="Times New Roman" pitchFamily="18" charset="0"/>
                <a:cs typeface="Arial" charset="0"/>
              </a:rPr>
              <a:t>♣Q</a:t>
            </a:r>
            <a:r>
              <a:rPr lang="fi-FI" dirty="0" err="1" smtClean="0">
                <a:solidFill>
                  <a:srgbClr val="002060"/>
                </a:solidFill>
                <a:latin typeface="Arial" charset="0"/>
                <a:ea typeface="Times New Roman" pitchFamily="18" charset="0"/>
                <a:cs typeface="Arial" charset="0"/>
              </a:rPr>
              <a:t>:n</a:t>
            </a:r>
            <a:r>
              <a:rPr lang="fi-FI" dirty="0" smtClean="0">
                <a:solidFill>
                  <a:srgbClr val="002060"/>
                </a:solidFill>
                <a:latin typeface="Arial" charset="0"/>
                <a:ea typeface="Times New Roman" pitchFamily="18" charset="0"/>
                <a:cs typeface="Arial" charset="0"/>
              </a:rPr>
              <a:t>.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54537" y="260648"/>
            <a:ext cx="712946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PUOLUSTUKSEN MERKINANNOT</a:t>
            </a:r>
            <a:b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Esimerkki 4</a:t>
            </a:r>
            <a:endParaRPr lang="fi-FI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8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116013" y="116632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VOIMAMERKINANTO SAKAUKSESSA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07505" y="906978"/>
            <a:ext cx="8712968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Merkinanto näytetään 1. </a:t>
            </a:r>
            <a:r>
              <a:rPr lang="fi-FI" sz="2800" b="1" i="1" dirty="0" err="1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sakauksessa</a:t>
            </a:r>
            <a:r>
              <a:rPr lang="fi-FI" sz="2800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– muuten vaan heitetään ”turhia” kortteja pois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”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Pieni pyytää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” eli jos pelaat jostain maasta pienen (2-5) kortin, kerrot partnerille, että sinulla on kuvia tässä maassa ja toivot partnerisi kääntävän maata, kun hän on seuraavan kerran kiinni </a:t>
            </a:r>
            <a:endParaRPr lang="fi-FI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”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Iso kieltää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” eli jos pelaat ison (7-10) kortin jostain maasta, kerrot, ettei sinulla ole isoja kortteja kyseisessä maassa 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tai jostakin muusta syystä et toivo partnerisi kääntävän sitä maata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Aina ei ole mitään pyydettävää, joten joskus vain pyydetään maata, josta käännön ajattelee olevan vähiten haitallinen tai sitten vaan kieltää kaiken.</a:t>
            </a:r>
            <a:endParaRPr lang="fi-FI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23</a:t>
            </a:fld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5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116013" y="260648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VOIMAMERKINANTO SAKAUKSESSA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55086" y="1124744"/>
            <a:ext cx="849694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Käytämme nyt hiukan erilaista merkinantotapaa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sakauksissa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kuin kirjassa opetetaan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Kirjassa opetetaan ns. italialainen merkinanto: pariton pyytää ja parillinen kortti ohjaa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Kirjassa opetettava merkinantosysteemi on parempi, mutta nyt opeteltava on yksinkertaisempi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Kirjan merkinantosysteemi käydään läpi jatkokurssilla</a:t>
            </a:r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Alussa on tärkeintä opetella näyttämään ja katsomaan merkinantoja, niitä voi sitten hioa kun taidot kasvavat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24</a:t>
            </a:fld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9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82356"/>
              </p:ext>
            </p:extLst>
          </p:nvPr>
        </p:nvGraphicFramePr>
        <p:xfrm>
          <a:off x="539552" y="1340768"/>
          <a:ext cx="8280920" cy="3721045"/>
        </p:xfrm>
        <a:graphic>
          <a:graphicData uri="http://schemas.openxmlformats.org/drawingml/2006/table">
            <a:tbl>
              <a:tblPr/>
              <a:tblGrid>
                <a:gridCol w="1584176"/>
                <a:gridCol w="1296144"/>
                <a:gridCol w="5400600"/>
              </a:tblGrid>
              <a:tr h="3876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♠  K10853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Tavoite on 9 tikkiä ilman valttia.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Partnerin (länsi) lähtökortti oli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Q, jonka pelinviejä oli ottanut ässällä. Itä on pelannut 1. tikkiin kieltävän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</a:t>
                      </a: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Pelinviejä on pelannut kaksi kierrosta ruutua (A &amp; K), johon kaikki ovat tunnustanut pienillä korteilla. Pelinviejä pelaa 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 Q:n.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Mitä maata itä toivoisi lännen jatkavan, jos hän pääsee kiinni?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5613" algn="l"/>
                        </a:tabLst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charset="0"/>
                        </a:rPr>
                        <a:t>Millä kortilla itä voi haluamaansa maata pyytää?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6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Q64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876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♦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876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♣  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8760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92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8760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AKJ1052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8760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endParaRPr kumimoji="0" lang="fi-F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100778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 </a:t>
                      </a: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98" y="2996952"/>
            <a:ext cx="1257300" cy="1314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43608" y="260648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PUOLUSTUKSEN MERKINANNOT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3491880" y="3861048"/>
            <a:ext cx="189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Herttaa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3491880" y="4710508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Itä voi pyytää herttaa pelaamalla 3. ruututikkiin  </a:t>
            </a:r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fi-FI" dirty="0" smtClean="0">
                <a:solidFill>
                  <a:srgbClr val="002060"/>
                </a:solidFill>
                <a:latin typeface="Calibri" pitchFamily="34" charset="0"/>
              </a:rPr>
              <a:t>. Tai hän voi kieltää padan pelaamalla </a:t>
            </a:r>
            <a:r>
              <a:rPr lang="fi-FI" dirty="0" smtClean="0">
                <a:solidFill>
                  <a:schemeClr val="accent6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♠9. Koska</a:t>
            </a:r>
            <a:r>
              <a:rPr lang="fi-FI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hän on jo kieltänyt lähdöstä ristin, niin toivottavasti länsi osaa kääntää herttaa päästessään kiinni.</a:t>
            </a:r>
            <a:endParaRPr lang="fi-FI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5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114008" y="332656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OHJEITA SAKAUKSIIN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83569" y="1315191"/>
            <a:ext cx="7775008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Kasvaneen tikkivärin kortteja pyritään säästämään </a:t>
            </a:r>
            <a:r>
              <a:rPr lang="fi-FI" sz="2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sangipelissä</a:t>
            </a:r>
            <a:endParaRPr lang="fi-FI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Varotaan </a:t>
            </a:r>
            <a:r>
              <a:rPr lang="fi-FI" sz="2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sakaamasta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värejä niin lyhyiksi, että kovakortit putoaisivat, jos väriä pelataan huipusta. Esim. väreistä </a:t>
            </a:r>
            <a:r>
              <a:rPr lang="fi-FI" sz="28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K4 tai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Q84 ei sakata kuvilta ”jalkoja” pois, jos turvallisimpiakin vaihtoehtoja löytyy.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Jos tiedät, että pelinviejällä tai pöydässä on pitkä väri, jota sinulla itselläsi on myös monta korttia, älä </a:t>
            </a:r>
            <a:r>
              <a:rPr lang="fi-FI" sz="2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sakaa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sitä väriä.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26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92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116012" y="188640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ea typeface="+mj-ea"/>
                <a:cs typeface="Calibri" pitchFamily="34" charset="0"/>
              </a:rPr>
              <a:t>VALTTIPELIN PELINVIENTI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39552" y="1988840"/>
            <a:ext cx="799223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4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Laske </a:t>
            </a:r>
            <a:r>
              <a:rPr lang="fi-FI" sz="24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menevät siitä kädestä, jossa valtteja on enemmän</a:t>
            </a:r>
            <a:r>
              <a:rPr lang="fi-FI" sz="2400" i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Jos meneviä on liikaa </a:t>
            </a:r>
            <a:r>
              <a:rPr lang="fi-FI" sz="2400" smtClean="0">
                <a:latin typeface="Calibri" pitchFamily="34" charset="0"/>
                <a:cs typeface="Calibri" pitchFamily="34" charset="0"/>
              </a:rPr>
              <a:t>lupaamaasi tikkimäärää ajatellen, mieti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kuinka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niistä päästään eroon: voiko ne varastaa lyhyempään valttiin tai sakata toisen värin tikkikorteille.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Valtteja voi hyödyntää sivuvärin kasvattamisessa: jos toisessa kädessä on pitkä väri, joka toisessa on lyhyt, voi yrittää kupata väri vahvaksi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Jos tikkejä tuntuu olevan muuten hyvin vähän ja sekä kädessä että pöydässä paljon valtteja ja epätasaiset kädet, voi tikkimäärää kasvattaa varastamalla sivuvärejä vuorotelle eli pelata vuorokupein.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3</a:t>
            </a:fld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611560" y="980728"/>
            <a:ext cx="8280920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fi-FI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Valttipelissä huomio kiinnitetään kortteihin, </a:t>
            </a:r>
            <a: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joilla </a:t>
            </a:r>
            <a:r>
              <a:rPr lang="fi-FI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tikkiä ei ole tulossa</a:t>
            </a:r>
            <a: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fi-FI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6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116012" y="116632"/>
            <a:ext cx="7129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kern="0" dirty="0" smtClean="0">
                <a:solidFill>
                  <a:srgbClr val="00B050"/>
                </a:solidFill>
                <a:latin typeface="Calibri" pitchFamily="34" charset="0"/>
                <a:ea typeface="+mj-ea"/>
                <a:cs typeface="Calibri" pitchFamily="34" charset="0"/>
              </a:rPr>
              <a:t>VALTTIPELIN PELINVIENTI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60263" y="2276872"/>
            <a:ext cx="864096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Miten </a:t>
            </a:r>
            <a:r>
              <a:rPr lang="fi-FI" sz="2400" b="1" dirty="0">
                <a:latin typeface="Calibri" pitchFamily="34" charset="0"/>
                <a:cs typeface="Calibri" pitchFamily="34" charset="0"/>
              </a:rPr>
              <a:t>ja milloin 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poistetaan puolustuksen valtit eli </a:t>
            </a:r>
            <a:r>
              <a:rPr lang="fi-FI" sz="2400" b="1" i="1" dirty="0" err="1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valtataan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Kun pelinviejä on ensimmäisen kerran kiinni, hänen tulee poistaa puolustajien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valtit, ellei hän selvästi huomaa parempaa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pelitapaa: joko varastaa meneviään  lyhyempään valttiin tai ottaa tikit vuorokupein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fi-FI" sz="2400" b="1" dirty="0">
                <a:latin typeface="Calibri" pitchFamily="34" charset="0"/>
                <a:cs typeface="Calibri" pitchFamily="34" charset="0"/>
              </a:rPr>
              <a:t>Montako kierrosta valttia on varaa pelata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Valttikierroksia pelataan vain sen verran, kun tarvitaan puolustajien valttien poistoon</a:t>
            </a:r>
          </a:p>
          <a:p>
            <a:pPr lvl="1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Jos valtti ei istu puolustuksella tasan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eli toisella puolustajalla on pitkä valtti, on mietittävä tarkkaan missä vaiheessa puolustuksen valtit poistaa 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613401" y="808208"/>
            <a:ext cx="787235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fi-FI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Valttipelissä pitää poistaa puolustukselta </a:t>
            </a:r>
            <a: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valtit </a:t>
            </a:r>
            <a:b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heti </a:t>
            </a:r>
            <a:r>
              <a:rPr lang="fi-FI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kun se on mahdollista – puolustus ei saa varastaa pelinviejän vahvoja tikkejä</a:t>
            </a:r>
            <a:r>
              <a:rPr lang="fi-FI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fi-FI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3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100888"/>
              </p:ext>
            </p:extLst>
          </p:nvPr>
        </p:nvGraphicFramePr>
        <p:xfrm>
          <a:off x="542377" y="1340768"/>
          <a:ext cx="8064896" cy="1981200"/>
        </p:xfrm>
        <a:graphic>
          <a:graphicData uri="http://schemas.openxmlformats.org/drawingml/2006/table">
            <a:tbl>
              <a:tblPr/>
              <a:tblGrid>
                <a:gridCol w="1627987"/>
                <a:gridCol w="1331099"/>
                <a:gridCol w="1480243"/>
                <a:gridCol w="3625567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52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763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Länsi W on pelinviejä.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Tavoitteena saada 10 tikkiä herttavalttina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Pohjoinen N lähtee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K:lla.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Puolustus pelaa kolme kierrosta pataa.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AKJ98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Q102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777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8945" name="Picture 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273" y="1777502"/>
            <a:ext cx="790575" cy="809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552509" y="44623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PELINVIENTISUUNNITELMA</a:t>
            </a: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Valttien poistaminen, esim. 1</a:t>
            </a:r>
            <a:endParaRPr lang="fi-FI" sz="32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5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625222" y="3474507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Mitä pelaat lännen kädestä 3. tikkiin?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4158554" y="3480755"/>
            <a:ext cx="4528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Pelaat </a:t>
            </a:r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>
                <a:latin typeface="Arial" charset="0"/>
                <a:ea typeface="Times New Roman" pitchFamily="18" charset="0"/>
                <a:cs typeface="Arial" charset="0"/>
              </a:rPr>
              <a:t>8:</a:t>
            </a:r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fi-FI" dirty="0" smtClean="0"/>
              <a:t>Varastat padan ja saat tikin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625222" y="466486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Monta menevää sinulla on?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4183811" y="4689259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</a:t>
            </a:r>
            <a:r>
              <a:rPr lang="en-US" dirty="0"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+ 1</a:t>
            </a:r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dirty="0" smtClean="0"/>
              <a:t> + 1</a:t>
            </a:r>
            <a:r>
              <a:rPr lang="fi-FI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/>
              <a:t> = 4 menevää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625222" y="5053052"/>
            <a:ext cx="3169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Miten voisit vähentää meneviäsi?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4162107" y="5049428"/>
            <a:ext cx="4554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Kasvattamalla pöydän ruudun ja heittämällä menevän ristin 4. ruudulle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632118" y="5720690"/>
            <a:ext cx="316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Mitä pelaat 4. tikkiin?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4145141" y="5736776"/>
            <a:ext cx="4554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Pelaat herttaa poistaaksesi puolustuksen valtit. 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625222" y="404292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Kummasta kädestä lasket menevät?</a:t>
            </a:r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4183811" y="4054269"/>
            <a:ext cx="414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Länneltä: siinä on yhä pitempi valtti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82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18" grpId="0"/>
      <p:bldP spid="19" grpId="0"/>
      <p:bldP spid="15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92689"/>
              </p:ext>
            </p:extLst>
          </p:nvPr>
        </p:nvGraphicFramePr>
        <p:xfrm>
          <a:off x="552509" y="1412776"/>
          <a:ext cx="8064896" cy="1981200"/>
        </p:xfrm>
        <a:graphic>
          <a:graphicData uri="http://schemas.openxmlformats.org/drawingml/2006/table">
            <a:tbl>
              <a:tblPr/>
              <a:tblGrid>
                <a:gridCol w="1627987"/>
                <a:gridCol w="1331099"/>
                <a:gridCol w="1480243"/>
                <a:gridCol w="3625567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52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763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Länsi W on pelinviejä.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Tavoitteena saada 10 tikkiä herttavalttina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Pohjoinen N lähtee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K:lla.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Puolustus pelaa kolme kierrosta pataa.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AKJ98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Q102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777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8945" name="Picture 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47" y="1726733"/>
            <a:ext cx="790575" cy="809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552509" y="44624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PELINVIENTISUUNNITELMA</a:t>
            </a: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Valttien poistaminen, esim. 1 jatkuu</a:t>
            </a:r>
            <a:endParaRPr lang="fi-FI" sz="32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6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492722" y="3582308"/>
            <a:ext cx="3377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Pelasit kaksi kierrosta valttia ja kumpikin puolustaja tunnusti. Monta valttia heillä on jäljellä?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4162744" y="3588556"/>
            <a:ext cx="4528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 hertta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512646" y="4573925"/>
            <a:ext cx="337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Miten jatkat pelinvientiä?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4191253" y="4505638"/>
            <a:ext cx="4471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Pelaat 3. herttakierroksen ja poistat viimeisen valtin. 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552509" y="5445224"/>
            <a:ext cx="3377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Mitä pelaat </a:t>
            </a:r>
            <a:r>
              <a:rPr lang="fi-FI" dirty="0" err="1" smtClean="0"/>
              <a:t>valttaamisen</a:t>
            </a:r>
            <a:r>
              <a:rPr lang="fi-FI" dirty="0" smtClean="0"/>
              <a:t> jälkeen?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4184147" y="5306724"/>
            <a:ext cx="4471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Ruutua: pelaat ruutua kunnes ässä ottaa tikin. Puolustus jatkaa pataa, jonka varastat, menet pöytään kiinni ja heität 4. ruudulle pienen ristin pois kädestäsi.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412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45" name="Picture 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790575" cy="809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552509" y="44624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PELINVIENTISUUNNITELMA</a:t>
            </a: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Värin kasvattaminen varastamalla</a:t>
            </a:r>
            <a:endParaRPr lang="fi-FI" sz="32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7</a:t>
            </a:fld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583973" y="437798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Montako menevää sinulla on?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4147887" y="4383259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</a:t>
            </a:r>
            <a:r>
              <a:rPr lang="en-US" dirty="0"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+ 1-2 </a:t>
            </a:r>
            <a:r>
              <a:rPr lang="fi-FI" dirty="0" smtClean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/>
              <a:t> = 3-4 menevää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578807" y="4892541"/>
            <a:ext cx="3169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Miten voisit vähentää meneviäsi?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4124153" y="4909451"/>
            <a:ext cx="474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Kasvatat ruudun ja heität siihen 1-2 ristiä  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578808" y="5557675"/>
            <a:ext cx="3169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Voitat 3. tikin käteesi </a:t>
            </a:r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>
                <a:latin typeface="Arial" charset="0"/>
                <a:ea typeface="Times New Roman" pitchFamily="18" charset="0"/>
                <a:cs typeface="Arial" charset="0"/>
              </a:rPr>
              <a:t>9:llä, mitä jatkat?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4160833" y="5538871"/>
            <a:ext cx="4554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Jatkat hertan peluuta poistaaksesi puolustuksen valtit</a:t>
            </a:r>
            <a:endParaRPr lang="fi-FI" dirty="0"/>
          </a:p>
        </p:txBody>
      </p:sp>
      <p:graphicFrame>
        <p:nvGraphicFramePr>
          <p:cNvPr id="1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905153"/>
              </p:ext>
            </p:extLst>
          </p:nvPr>
        </p:nvGraphicFramePr>
        <p:xfrm>
          <a:off x="552509" y="1444747"/>
          <a:ext cx="8208911" cy="1987356"/>
        </p:xfrm>
        <a:graphic>
          <a:graphicData uri="http://schemas.openxmlformats.org/drawingml/2006/table">
            <a:tbl>
              <a:tblPr/>
              <a:tblGrid>
                <a:gridCol w="1642111"/>
                <a:gridCol w="1342648"/>
                <a:gridCol w="1407729"/>
                <a:gridCol w="3816423"/>
              </a:tblGrid>
              <a:tr h="333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52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Länsi W on pelinviejä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Tavoitteena saada 10 tikkiä herttavalttina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Pohjoinen N lähtee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K:lla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Puolustus pelaa kaksi kierrosta pataa ja kääntää sitten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A6532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9752</a:t>
                      </a:r>
                      <a:endParaRPr lang="fi-FI" dirty="0"/>
                    </a:p>
                  </a:txBody>
                  <a:tcPr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kstiruutu 19"/>
          <p:cNvSpPr txBox="1"/>
          <p:nvPr/>
        </p:nvSpPr>
        <p:spPr>
          <a:xfrm>
            <a:off x="579853" y="373219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Kummasta kädestä lasket menevät?</a:t>
            </a:r>
            <a:endParaRPr lang="fi-FI" dirty="0"/>
          </a:p>
        </p:txBody>
      </p:sp>
      <p:sp>
        <p:nvSpPr>
          <p:cNvPr id="21" name="Tekstiruutu 20"/>
          <p:cNvSpPr txBox="1"/>
          <p:nvPr/>
        </p:nvSpPr>
        <p:spPr>
          <a:xfrm>
            <a:off x="4138442" y="3722902"/>
            <a:ext cx="414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L</a:t>
            </a:r>
            <a:r>
              <a:rPr lang="fi-FI" dirty="0" smtClean="0"/>
              <a:t>änneltä, siinä on valtteja enemmän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471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45" name="Picture 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790575" cy="809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552509" y="44624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PELINVIENTISUUNNITELMA</a:t>
            </a: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Värin kasvattaminen varastamalla, jatkuu</a:t>
            </a:r>
            <a:endParaRPr lang="fi-FI" sz="32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8</a:t>
            </a:fld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565704" y="4388495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Miten käsittelet värin?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4184368" y="4043380"/>
            <a:ext cx="4852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Pelaat pienen ruudun kohti käden kuningasta ja jatkat kädestä ruudun pöydän ässälle. Nyt pelaat 3. kierroksen ruutua ja varastat sen käteesi. 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538984" y="5198991"/>
            <a:ext cx="3456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Molemmat puolustajat tunnustivat 3. ruutukierrokseen. Miten jatkat?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4183712" y="5243709"/>
            <a:ext cx="4554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Pöytään on nyt kasvanut </a:t>
            </a:r>
            <a:r>
              <a:rPr lang="fi-FI" dirty="0"/>
              <a:t>2</a:t>
            </a:r>
            <a:r>
              <a:rPr lang="fi-FI" dirty="0" smtClean="0"/>
              <a:t> pientä ruutua vahvoiksi. Menet ristillä pöytään ja pelaat vahvat ruutusi, joihin heität 2 ristiä pois kädestä. Saat loput tikit.</a:t>
            </a:r>
            <a:endParaRPr lang="fi-FI" dirty="0"/>
          </a:p>
        </p:txBody>
      </p:sp>
      <p:graphicFrame>
        <p:nvGraphicFramePr>
          <p:cNvPr id="1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783979"/>
              </p:ext>
            </p:extLst>
          </p:nvPr>
        </p:nvGraphicFramePr>
        <p:xfrm>
          <a:off x="555155" y="1289033"/>
          <a:ext cx="8208911" cy="1987356"/>
        </p:xfrm>
        <a:graphic>
          <a:graphicData uri="http://schemas.openxmlformats.org/drawingml/2006/table">
            <a:tbl>
              <a:tblPr/>
              <a:tblGrid>
                <a:gridCol w="1642111"/>
                <a:gridCol w="1342648"/>
                <a:gridCol w="1407729"/>
                <a:gridCol w="3816423"/>
              </a:tblGrid>
              <a:tr h="333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52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Länsi W on pelinviejä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Tavoitteena saada 10 tikkiä herttavalttina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Pohjoinen N lähtee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K:lla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Puolustus pelaa kaksi kierrosta pataa ja kääntää sitten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A6532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9752</a:t>
                      </a:r>
                      <a:endParaRPr lang="fi-FI" dirty="0"/>
                    </a:p>
                  </a:txBody>
                  <a:tcPr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kstiruutu 19"/>
          <p:cNvSpPr txBox="1"/>
          <p:nvPr/>
        </p:nvSpPr>
        <p:spPr>
          <a:xfrm>
            <a:off x="552509" y="3092351"/>
            <a:ext cx="32403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Pelasit 3 kierrosta herttaa ja olet pöydässä kiinni </a:t>
            </a:r>
            <a:r>
              <a:rPr lang="fi-FI" dirty="0" err="1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err="1" smtClean="0">
                <a:latin typeface="Arial" charset="0"/>
                <a:ea typeface="Times New Roman" pitchFamily="18" charset="0"/>
                <a:cs typeface="Arial" charset="0"/>
              </a:rPr>
              <a:t>Q:lla</a:t>
            </a:r>
            <a:r>
              <a:rPr lang="fi-FI" dirty="0" smtClean="0">
                <a:latin typeface="Arial" charset="0"/>
                <a:ea typeface="Times New Roman" pitchFamily="18" charset="0"/>
                <a:cs typeface="Arial" charset="0"/>
              </a:rPr>
              <a:t>.</a:t>
            </a:r>
            <a:r>
              <a:rPr lang="fi-FI" dirty="0" smtClean="0"/>
              <a:t> Puolustuksen valtit ovat loppu. Mitä väriä jatkat?</a:t>
            </a:r>
            <a:endParaRPr lang="fi-FI" dirty="0"/>
          </a:p>
        </p:txBody>
      </p:sp>
      <p:sp>
        <p:nvSpPr>
          <p:cNvPr id="21" name="Tekstiruutu 20"/>
          <p:cNvSpPr txBox="1"/>
          <p:nvPr/>
        </p:nvSpPr>
        <p:spPr>
          <a:xfrm>
            <a:off x="4183712" y="3254183"/>
            <a:ext cx="414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Ruutua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44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9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6887"/>
              </p:ext>
            </p:extLst>
          </p:nvPr>
        </p:nvGraphicFramePr>
        <p:xfrm>
          <a:off x="683568" y="1443937"/>
          <a:ext cx="8136905" cy="1615440"/>
        </p:xfrm>
        <a:graphic>
          <a:graphicData uri="http://schemas.openxmlformats.org/drawingml/2006/table">
            <a:tbl>
              <a:tblPr/>
              <a:tblGrid>
                <a:gridCol w="1642523"/>
                <a:gridCol w="1342984"/>
                <a:gridCol w="1478989"/>
                <a:gridCol w="3672409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A2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Länsi W on pelinviejä.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Tavoitteena saada 10 tikkiä herttavalttina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Pohjoinen N lähtee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♠</a:t>
                      </a:r>
                      <a:r>
                        <a:rPr kumimoji="0" lang="fi-FI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K:lla ja voitat 1. tikin lännen ässällä.</a:t>
                      </a:r>
                      <a:endParaRPr kumimoji="0" lang="fi-FI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AKQJ98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102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J6542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98642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8945" name="Picture 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47376"/>
            <a:ext cx="790575" cy="809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9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647564" y="417062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Monta menevää sinulla on?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4206153" y="4157611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</a:t>
            </a:r>
            <a:r>
              <a:rPr lang="en-US" dirty="0" smtClean="0"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+ 2</a:t>
            </a:r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dirty="0" smtClean="0"/>
              <a:t> + 1</a:t>
            </a:r>
            <a:r>
              <a:rPr lang="fi-FI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/>
              <a:t> = 4 menevää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647564" y="4558816"/>
            <a:ext cx="3169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Miten voisit vähentää meneviäsi?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4184449" y="4555192"/>
            <a:ext cx="4554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Varastamalla pöytään yhden padan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654460" y="5226454"/>
            <a:ext cx="316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Mitä pelaat 2. tikkiin?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4228543" y="5178128"/>
            <a:ext cx="4554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Pelaat pataa ja varastat sen </a:t>
            </a:r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>
                <a:latin typeface="Arial" charset="0"/>
                <a:ea typeface="Times New Roman" pitchFamily="18" charset="0"/>
                <a:cs typeface="Arial" charset="0"/>
              </a:rPr>
              <a:t>10:llä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647564" y="354869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Kummasta kädestä lasket menevät?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4206152" y="3560033"/>
            <a:ext cx="4516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Länneltä: siinä kädessä on pitempi valtti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654460" y="5727984"/>
            <a:ext cx="316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Kuinka jatkat?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4228543" y="5679658"/>
            <a:ext cx="4554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Pelaat pöydästä </a:t>
            </a:r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>
                <a:latin typeface="Arial" charset="0"/>
                <a:ea typeface="Times New Roman" pitchFamily="18" charset="0"/>
                <a:cs typeface="Arial" charset="0"/>
              </a:rPr>
              <a:t>2 ja poistat puolustuksen valtit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552509" y="44624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PELINVIENTISUUNNITELMA</a:t>
            </a: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Lyhyempään valttiin varastaminen</a:t>
            </a:r>
            <a:endParaRPr lang="fi-FI" sz="32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29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1_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5390</TotalTime>
  <Words>1895</Words>
  <Application>Microsoft Office PowerPoint</Application>
  <PresentationFormat>Näytössä katseltava diaesitys (4:3)</PresentationFormat>
  <Paragraphs>346</Paragraphs>
  <Slides>26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26</vt:i4>
      </vt:variant>
    </vt:vector>
  </HeadingPairs>
  <TitlesOfParts>
    <vt:vector size="27" baseType="lpstr">
      <vt:lpstr>1_Oletusrakenne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Raija</dc:creator>
  <cp:lastModifiedBy>Raija</cp:lastModifiedBy>
  <cp:revision>325</cp:revision>
  <dcterms:created xsi:type="dcterms:W3CDTF">2012-09-09T09:13:49Z</dcterms:created>
  <dcterms:modified xsi:type="dcterms:W3CDTF">2015-07-17T06:15:48Z</dcterms:modified>
</cp:coreProperties>
</file>