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327" r:id="rId2"/>
    <p:sldId id="348" r:id="rId3"/>
    <p:sldId id="324" r:id="rId4"/>
    <p:sldId id="325" r:id="rId5"/>
    <p:sldId id="360" r:id="rId6"/>
    <p:sldId id="321" r:id="rId7"/>
    <p:sldId id="350" r:id="rId8"/>
    <p:sldId id="354" r:id="rId9"/>
    <p:sldId id="340" r:id="rId10"/>
    <p:sldId id="349" r:id="rId11"/>
    <p:sldId id="343" r:id="rId12"/>
    <p:sldId id="344" r:id="rId13"/>
    <p:sldId id="338" r:id="rId14"/>
    <p:sldId id="357" r:id="rId15"/>
    <p:sldId id="337" r:id="rId16"/>
    <p:sldId id="358" r:id="rId17"/>
    <p:sldId id="345" r:id="rId18"/>
    <p:sldId id="346" r:id="rId19"/>
    <p:sldId id="341" r:id="rId20"/>
    <p:sldId id="359" r:id="rId21"/>
    <p:sldId id="351" r:id="rId22"/>
    <p:sldId id="352" r:id="rId23"/>
    <p:sldId id="353" r:id="rId24"/>
    <p:sldId id="355" r:id="rId25"/>
    <p:sldId id="356" r:id="rId26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  <a:srgbClr val="FF6600"/>
    <a:srgbClr val="006600"/>
    <a:srgbClr val="CDE9EB"/>
    <a:srgbClr val="33CCFF"/>
    <a:srgbClr val="FF9933"/>
    <a:srgbClr val="FFCC00"/>
    <a:srgbClr val="DEF1F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46" autoAdjust="0"/>
  </p:normalViewPr>
  <p:slideViewPr>
    <p:cSldViewPr>
      <p:cViewPr varScale="1">
        <p:scale>
          <a:sx n="84" d="100"/>
          <a:sy n="84" d="100"/>
        </p:scale>
        <p:origin x="-78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8FDBF8-648E-47A3-8938-1DFBD2AAB5B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400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91186-8622-4C02-BB83-289CC960F1DF}" type="slidenum">
              <a:rPr lang="fi-FI"/>
              <a:pPr/>
              <a:t>6</a:t>
            </a:fld>
            <a:endParaRPr lang="fi-FI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199A0-849E-41B4-B5DC-E19E43D8315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26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FCF5B-E091-42D3-81B0-C9BBEF91087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28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1854-A736-4AEA-B216-D4B68A2535C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92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EBB04-1CD4-489D-98FB-3B488D8DFC3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404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85B36-F9E0-4EA6-99F8-0FFDCFC0394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74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10B5D-EB8F-4CC7-B2C0-3345EE7F508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49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70A42-3DFA-4938-AE73-F0C63CC8AF4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55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42B6-AA29-44AE-B3F1-4C0BB7FB769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62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B3F32-A7F6-4E3D-AA3D-A9ADC6A53D4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622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0A124-0387-4A2E-B7D3-8DFAE69DD64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54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1FDB4-AF88-4BAE-A41B-754C9196D02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46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1CB752-1956-43A2-8983-6B1F6B0C443A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1125538"/>
            <a:ext cx="59055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  <a:endParaRPr lang="fi-FI" sz="400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VASTAUKSET 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ILMAN 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TUKEA</a:t>
            </a:r>
            <a:endParaRPr lang="fi-FI" sz="4000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024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4213" y="167607"/>
            <a:ext cx="79200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AVAUKSEEN </a:t>
            </a:r>
            <a:r>
              <a:rPr lang="fi-FI" sz="36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3600" dirty="0" smtClean="0">
                <a:solidFill>
                  <a:srgbClr val="000099"/>
                </a:solidFill>
                <a:latin typeface="Times New Roman" pitchFamily="18" charset="0"/>
                <a:sym typeface="Symbol" pitchFamily="18" charset="2"/>
              </a:rPr>
              <a:t></a:t>
            </a:r>
            <a:endParaRPr lang="fi-FI" sz="2800" dirty="0">
              <a:solidFill>
                <a:srgbClr val="000099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11981" y="980727"/>
            <a:ext cx="8064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1NT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ei patatukea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(10)11+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4+ ristiä,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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(10)11+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4+ ruutua,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5+ herttaa </a:t>
            </a:r>
            <a:endParaRPr lang="fi-FI" sz="2000" dirty="0" smtClean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3+ pataa</a:t>
            </a:r>
            <a:endParaRPr lang="fi-FI" sz="2000" dirty="0">
              <a:solidFill>
                <a:srgbClr val="FF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2NT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patatukea, voi olla 4 kortin hertta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fi-FI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    </a:t>
            </a:r>
            <a:r>
              <a:rPr lang="fi-FI" dirty="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3+ pataa,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3NT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13-15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patatukea eikä 4 kortin herttaa, </a:t>
            </a:r>
            <a:b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siis jaot 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fi-FI" sz="20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4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2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3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2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5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fi-FI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 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13-16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3+ pataa</a:t>
            </a:r>
            <a:endParaRPr lang="fi-FI" dirty="0">
              <a:solidFill>
                <a:schemeClr val="accent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08384" y="5649944"/>
            <a:ext cx="7848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kv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 = kierrosvaatimus eli avaaja ei saa passata</a:t>
            </a:r>
          </a:p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inv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. = </a:t>
            </a:r>
            <a:r>
              <a:rPr lang="fi-FI" sz="1600" dirty="0" err="1" smtClean="0">
                <a:latin typeface="Calibri" pitchFamily="34" charset="0"/>
                <a:cs typeface="Calibri" pitchFamily="34" charset="0"/>
              </a:rPr>
              <a:t>inviittitarjous</a:t>
            </a:r>
            <a:endParaRPr lang="fi-FI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734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1125538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  <a:endParaRPr lang="fi-FI" sz="400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AVAAJAN 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TOINEN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TARJOUS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1 yli 1 SARJASSA </a:t>
            </a:r>
            <a:endParaRPr lang="fi-FI" sz="4000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465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914364" y="1844824"/>
            <a:ext cx="78341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Jos avaajalla on minimivoima 12-15 pistettä avaukseensa, hän tekee jakoaan kuvaavan tarjouksen mahdollisimman alhaisella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tasolla</a:t>
            </a:r>
            <a:endParaRPr lang="fi-FI" sz="3200" dirty="0">
              <a:latin typeface="Calibri" pitchFamily="34" charset="0"/>
              <a:cs typeface="Calibri" pitchFamily="34" charset="0"/>
            </a:endParaRPr>
          </a:p>
          <a:p>
            <a:pPr marL="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Jos avaajalla on </a:t>
            </a:r>
            <a:r>
              <a:rPr lang="fi-FI" sz="3200" dirty="0" err="1" smtClean="0">
                <a:latin typeface="Calibri" pitchFamily="34" charset="0"/>
                <a:cs typeface="Calibri" pitchFamily="34" charset="0"/>
              </a:rPr>
              <a:t>inviittivoima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 15-18 pistettä, hän pyrkii kertomaan sen vastaajalla hyppäävällä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tarjouksella</a:t>
            </a:r>
            <a:endParaRPr lang="fi-FI" sz="3200" dirty="0">
              <a:latin typeface="Calibri" pitchFamily="34" charset="0"/>
              <a:cs typeface="Calibri" pitchFamily="34" charset="0"/>
            </a:endParaRPr>
          </a:p>
          <a:p>
            <a:pPr marL="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Jos avaajalla on maksimivoima 18+ pistettä, hän huolehtii että tarjotaan täyspeli</a:t>
            </a:r>
            <a:endParaRPr lang="fi-FI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332656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SARJASSA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YLEISSÄÄNTÖ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TUKI PARTNERIN VÄRISSÄ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60524" y="1842741"/>
            <a:ext cx="802907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avaajalla on tuki partnerin yhden tasolla tarjoamaan yläväriin, hän kertoo sen korottamalla vastaajan väriä: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Minimivoimalla 11-14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tarjoaa väriä kahden tasolla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Inviittivoimalla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15-17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hyppää värissä kolmen tasolle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Täyspelivoimalla 18+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hyppää täyspeliin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454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TUKI PARTNERIN VÄRISSÄ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568464"/>
              </p:ext>
            </p:extLst>
          </p:nvPr>
        </p:nvGraphicFramePr>
        <p:xfrm>
          <a:off x="1242577" y="2348880"/>
          <a:ext cx="6930771" cy="1585595"/>
        </p:xfrm>
        <a:graphic>
          <a:graphicData uri="http://schemas.openxmlformats.org/drawingml/2006/table">
            <a:tbl>
              <a:tblPr/>
              <a:tblGrid>
                <a:gridCol w="2456526"/>
                <a:gridCol w="2664296"/>
                <a:gridCol w="1809949"/>
              </a:tblGrid>
              <a:tr h="3962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755576" y="1628800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</a:rPr>
              <a:t> ja partneri vastannut 1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1242577" y="5458471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2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6416328" y="5448649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4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3851920" y="5438827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3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6. oppitunti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540499" y="4187830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minimi avauskäsi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3149842" y="4145590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hyvä avauskäsi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5714250" y="4187830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20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maksimi avauskäsi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045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7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PITKÄ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40498" y="1556792"/>
            <a:ext cx="802907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Avausvärin tarjoaminen uudelleen lupaa vähintään </a:t>
            </a:r>
            <a:b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kuuden kortin värin: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Minimivoimalla 11-14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tarjoaa väriään kahden tasolla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Inviittivoimalla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15-17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hyppää värissään kolmen tasolle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Täyspelivoimalla 18+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avaaja hyppää täyspeliin: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4 yläväriin, jos väri on yläväri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3NT, jos väri on alaväri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29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PITKÄ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092924"/>
              </p:ext>
            </p:extLst>
          </p:nvPr>
        </p:nvGraphicFramePr>
        <p:xfrm>
          <a:off x="896702" y="2526135"/>
          <a:ext cx="7632846" cy="1585595"/>
        </p:xfrm>
        <a:graphic>
          <a:graphicData uri="http://schemas.openxmlformats.org/drawingml/2006/table">
            <a:tbl>
              <a:tblPr/>
              <a:tblGrid>
                <a:gridCol w="1845471"/>
                <a:gridCol w="1899328"/>
                <a:gridCol w="1958922"/>
                <a:gridCol w="1929125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KQJ843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KQJ752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647401" y="1749452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</a:rPr>
              <a:t> ja partneri vastannut 1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346737" y="1572374"/>
            <a:ext cx="2657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  <a:br>
              <a:rPr lang="fi-FI" sz="2400" dirty="0" smtClean="0">
                <a:latin typeface="Calibri" pitchFamily="34" charset="0"/>
              </a:rPr>
            </a:br>
            <a:r>
              <a:rPr lang="fi-FI" sz="2400" dirty="0" smtClean="0">
                <a:latin typeface="Calibri" pitchFamily="34" charset="0"/>
              </a:rPr>
              <a:t>partneri tarjosi 1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968709" y="5661248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6600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4689981" y="5661248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66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2771800" y="5661248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6600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6811606" y="5661248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3NT</a:t>
            </a:r>
            <a:endParaRPr lang="fi-FI" dirty="0">
              <a:solidFill>
                <a:schemeClr val="tx1"/>
              </a:solidFill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6225293" y="1778540"/>
            <a:ext cx="0" cy="27203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530967" y="4220883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minimi </a:t>
            </a:r>
            <a:br>
              <a:rPr lang="fi-FI" dirty="0" smtClean="0"/>
            </a:br>
            <a:r>
              <a:rPr lang="fi-FI" dirty="0" smtClean="0"/>
              <a:t>avauskäsi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2449209" y="4220885"/>
            <a:ext cx="150927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hyvä </a:t>
            </a:r>
            <a:br>
              <a:rPr lang="fi-FI" dirty="0" smtClean="0"/>
            </a:br>
            <a:r>
              <a:rPr lang="fi-FI" dirty="0" smtClean="0"/>
              <a:t>avauskäsi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4283968" y="4204357"/>
            <a:ext cx="1529404" cy="123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20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maksimi </a:t>
            </a:r>
            <a:br>
              <a:rPr lang="fi-FI" dirty="0" smtClean="0"/>
            </a:br>
            <a:r>
              <a:rPr lang="fi-FI" dirty="0" smtClean="0"/>
              <a:t>avauskäsi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6478952" y="4241032"/>
            <a:ext cx="1529404" cy="123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eli </a:t>
            </a:r>
            <a:br>
              <a:rPr lang="fi-FI" dirty="0" smtClean="0"/>
            </a:br>
            <a:r>
              <a:rPr lang="fi-FI" dirty="0" smtClean="0"/>
              <a:t>maksimi </a:t>
            </a:r>
            <a:br>
              <a:rPr lang="fi-FI" dirty="0" smtClean="0"/>
            </a:br>
            <a:r>
              <a:rPr lang="fi-FI" dirty="0" smtClean="0"/>
              <a:t>avauskäsi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181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TOINEN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88751" y="1723144"/>
            <a:ext cx="8029079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Uusi väri yhden tasolla lupaa 11-17ap ja vähintään neljä korttia</a:t>
            </a:r>
          </a:p>
          <a:p>
            <a:pPr>
              <a:buFont typeface="Arial" pitchFamily="34" charset="0"/>
              <a:buChar char="•"/>
            </a:pP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Uusi väri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kahden </a:t>
            </a: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tasolla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laskevana </a:t>
            </a: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tarjouksena - eli tarjottu väri on avausväriä alempi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– lupaa 11-17ap. Tarjous kertoo, että tarjottu väri on vähintään </a:t>
            </a: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neljä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korttia ja avausväri viisi korttia  </a:t>
            </a:r>
          </a:p>
          <a:p>
            <a:pPr>
              <a:buFont typeface="Arial" pitchFamily="34" charset="0"/>
              <a:buChar char="•"/>
            </a:pP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Uusi väri hyppäävänä tarjouksena on täyspelivaatimus ja kertoo</a:t>
            </a:r>
          </a:p>
          <a:p>
            <a:pPr lvl="1">
              <a:buFont typeface="Courier New" pitchFamily="49" charset="0"/>
              <a:buChar char="o"/>
            </a:pP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18ap ja 5+ korttia avausväriä ja 4 korttia tarjottua väriä</a:t>
            </a:r>
          </a:p>
          <a:p>
            <a:pPr lvl="1">
              <a:buFont typeface="Courier New" pitchFamily="49" charset="0"/>
              <a:buChar char="o"/>
            </a:pP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16ap ja 5+ korttia avausväriä ja 5+ </a:t>
            </a: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korttia tarjottua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väriä</a:t>
            </a:r>
          </a:p>
          <a:p>
            <a:pPr>
              <a:buFont typeface="Arial" pitchFamily="34" charset="0"/>
              <a:buChar char="•"/>
            </a:pP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Nouseva, hyppäämätön tarjous kahden tasolla eli </a:t>
            </a:r>
            <a:r>
              <a:rPr lang="fi-FI" sz="2200" b="1" i="1" dirty="0" err="1" smtClean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lisävoima, vähintään 16 ap. Näistä tarkemmin ensi tunnilla.</a:t>
            </a:r>
            <a:endParaRPr lang="fi-FI" sz="2200" b="1" i="1" dirty="0" smtClean="0">
              <a:solidFill>
                <a:srgbClr val="009900"/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16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TOINEN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3990"/>
              </p:ext>
            </p:extLst>
          </p:nvPr>
        </p:nvGraphicFramePr>
        <p:xfrm>
          <a:off x="753939" y="2629934"/>
          <a:ext cx="7632845" cy="1585595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893444" y="1621822"/>
            <a:ext cx="3817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</a:p>
          <a:p>
            <a:pPr algn="ctr"/>
            <a:r>
              <a:rPr lang="fi-FI" sz="2400" dirty="0" smtClean="0">
                <a:latin typeface="Calibri" pitchFamily="34" charset="0"/>
              </a:rPr>
              <a:t>partneri vastasi 1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5521965" y="1593261"/>
            <a:ext cx="3094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  <a:br>
              <a:rPr lang="fi-FI" sz="2400" dirty="0" smtClean="0">
                <a:latin typeface="Calibri" pitchFamily="34" charset="0"/>
              </a:rPr>
            </a:br>
            <a:r>
              <a:rPr lang="fi-FI" sz="2400" dirty="0" smtClean="0">
                <a:latin typeface="Calibri" pitchFamily="34" charset="0"/>
              </a:rPr>
              <a:t>partneri vastasi 1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681181" y="552836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1</a:t>
            </a:r>
            <a:r>
              <a:rPr lang="fi-FI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5521965" y="5528154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92D050"/>
                </a:solidFill>
              </a:rPr>
              <a:t>3</a:t>
            </a:r>
            <a:r>
              <a:rPr lang="en-GB" dirty="0" smtClean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92D05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2337365" y="5528154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92D050"/>
                </a:solidFill>
              </a:rPr>
              <a:t>2</a:t>
            </a:r>
            <a:r>
              <a:rPr lang="en-GB" dirty="0" smtClean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dirty="0">
              <a:solidFill>
                <a:srgbClr val="92D050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7233909" y="5528154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6600"/>
              </a:solidFill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5138959" y="215492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iruutu 16"/>
          <p:cNvSpPr txBox="1"/>
          <p:nvPr/>
        </p:nvSpPr>
        <p:spPr>
          <a:xfrm>
            <a:off x="3921541" y="5528154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1</a:t>
            </a:r>
            <a:r>
              <a:rPr lang="fi-FI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>
              <a:solidFill>
                <a:srgbClr val="000099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463215" y="450214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 smtClean="0"/>
              <a:t>ap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ja</a:t>
            </a:r>
            <a:r>
              <a:rPr lang="en-US" dirty="0" smtClean="0">
                <a:ea typeface="Times New Roman" pitchFamily="18" charset="0"/>
                <a:cs typeface="Arial" charset="0"/>
              </a:rPr>
              <a:t> 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2047391" y="4502142"/>
            <a:ext cx="1509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/>
              <a:t>5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>
                <a:ea typeface="Times New Roman" pitchFamily="18" charset="0"/>
                <a:cs typeface="Arial" charset="0"/>
              </a:rPr>
              <a:t>ja</a:t>
            </a:r>
            <a:r>
              <a:rPr lang="en-US" dirty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4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3497640" y="4502142"/>
            <a:ext cx="1529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4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>
                <a:ea typeface="Times New Roman" pitchFamily="18" charset="0"/>
                <a:cs typeface="Arial" charset="0"/>
              </a:rPr>
              <a:t>ja</a:t>
            </a:r>
            <a:r>
              <a:rPr lang="en-US" dirty="0">
                <a:ea typeface="Times New Roman" pitchFamily="18" charset="0"/>
                <a:cs typeface="Arial" charset="0"/>
              </a:rPr>
              <a:t> 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5289693" y="4502142"/>
            <a:ext cx="1210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/>
              <a:t>5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>
                <a:ea typeface="Times New Roman" pitchFamily="18" charset="0"/>
                <a:cs typeface="Arial" charset="0"/>
              </a:rPr>
              <a:t>ja</a:t>
            </a:r>
            <a:r>
              <a:rPr lang="en-US" dirty="0">
                <a:ea typeface="Times New Roman" pitchFamily="18" charset="0"/>
                <a:cs typeface="Arial" charset="0"/>
              </a:rPr>
              <a:t> 4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7060752" y="4502140"/>
            <a:ext cx="1210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/>
              <a:t>5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>
                <a:ea typeface="Times New Roman" pitchFamily="18" charset="0"/>
                <a:cs typeface="Arial" charset="0"/>
              </a:rPr>
              <a:t>ja</a:t>
            </a:r>
            <a:r>
              <a:rPr lang="en-US" dirty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4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588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7" grpId="0" animBg="1"/>
      <p:bldP spid="15" grpId="0"/>
      <p:bldP spid="16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50112" y="1484784"/>
            <a:ext cx="802907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1NT kertoo (11)12-14(15) arvopistettä ja tasaisen tai tasaisehkon käden. Tarjous kieltää neljän kortin ylävärin, jonka olisi voinut tarjota yhden tasolla.</a:t>
            </a:r>
          </a:p>
          <a:p>
            <a:pPr marL="0" indent="0"/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2NT kertoo 18-19 arvopistettä ja tasaisen käden. </a:t>
            </a:r>
            <a:b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3200" b="1" i="1" dirty="0" err="1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Hyppysangi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ei kiellä tarjoamatonta neljän kortin yläväriä. 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SANGI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6. oppitunti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47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557241" y="1340768"/>
            <a:ext cx="802907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 tarjoaa pisintä väriään alimmalla mahdollisella tasolla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Jos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vastaajan oma väri on ylempi kuin avausväri, hän voi </a:t>
            </a: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tarjota värinsä </a:t>
            </a:r>
            <a:r>
              <a:rPr lang="fi-FI" sz="3200" dirty="0">
                <a:latin typeface="Calibri" pitchFamily="34" charset="0"/>
                <a:cs typeface="Calibri" pitchFamily="34" charset="0"/>
              </a:rPr>
              <a:t>yhden tasolla (1 yli 1 vastaus). </a:t>
            </a:r>
            <a:endParaRPr lang="fi-FI" sz="32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Yhden tason väritarjous lupaa vähintään 6 pistettä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cs typeface="Calibri" pitchFamily="34" charset="0"/>
              </a:rPr>
              <a:t>Tarjous ei rajoita vastaajan pistevoimaa yläpäästä, se on siis kierrosvaatimus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21820" y="476672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VÄRITARJOUS 1 TASOLLA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54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1 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SANGI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273330"/>
              </p:ext>
            </p:extLst>
          </p:nvPr>
        </p:nvGraphicFramePr>
        <p:xfrm>
          <a:off x="846413" y="2636912"/>
          <a:ext cx="7632846" cy="1585595"/>
        </p:xfrm>
        <a:graphic>
          <a:graphicData uri="http://schemas.openxmlformats.org/drawingml/2006/table">
            <a:tbl>
              <a:tblPr/>
              <a:tblGrid>
                <a:gridCol w="1845471"/>
                <a:gridCol w="1899328"/>
                <a:gridCol w="1958922"/>
                <a:gridCol w="1929125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AJ5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968709" y="1416263"/>
            <a:ext cx="2704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  <a:br>
              <a:rPr lang="fi-FI" sz="2400" dirty="0" smtClean="0">
                <a:latin typeface="Calibri" pitchFamily="34" charset="0"/>
              </a:rPr>
            </a:br>
            <a:r>
              <a:rPr lang="fi-FI" sz="2400" dirty="0" smtClean="0">
                <a:latin typeface="Calibri" pitchFamily="34" charset="0"/>
              </a:rPr>
              <a:t>partneri tarjosi 1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3923928" y="1415306"/>
            <a:ext cx="2590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  <a:br>
              <a:rPr lang="fi-FI" sz="2400" dirty="0" smtClean="0">
                <a:latin typeface="Calibri" pitchFamily="34" charset="0"/>
              </a:rPr>
            </a:br>
            <a:r>
              <a:rPr lang="fi-FI" sz="2400" dirty="0" smtClean="0">
                <a:latin typeface="Calibri" pitchFamily="34" charset="0"/>
              </a:rPr>
              <a:t>partneri tarjosi 1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1023012" y="5813911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1NT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4787273" y="5813911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1NT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2771049" y="5813911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6811606" y="5813911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2NT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6379558" y="1407380"/>
            <a:ext cx="2764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</a:rPr>
              <a:t>Olet avannut 1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</a:rPr>
              <a:t> ja </a:t>
            </a:r>
            <a:br>
              <a:rPr lang="fi-FI" sz="2400" dirty="0" smtClean="0">
                <a:latin typeface="Calibri" pitchFamily="34" charset="0"/>
              </a:rPr>
            </a:br>
            <a:r>
              <a:rPr lang="fi-FI" sz="2400" dirty="0" smtClean="0">
                <a:latin typeface="Calibri" pitchFamily="34" charset="0"/>
              </a:rPr>
              <a:t>partneri tarjosi 1NT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Arial" charset="0"/>
              </a:rPr>
              <a:t>:</a:t>
            </a:r>
            <a:endParaRPr lang="fi-FI" sz="2400" dirty="0">
              <a:latin typeface="Calibri" pitchFamily="34" charset="0"/>
            </a:endParaRPr>
          </a:p>
        </p:txBody>
      </p:sp>
      <p:cxnSp>
        <p:nvCxnSpPr>
          <p:cNvPr id="4" name="Suora yhdysviiva 3"/>
          <p:cNvCxnSpPr/>
          <p:nvPr/>
        </p:nvCxnSpPr>
        <p:spPr>
          <a:xfrm>
            <a:off x="3923928" y="1556792"/>
            <a:ext cx="0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yhdysviiva 15"/>
          <p:cNvCxnSpPr/>
          <p:nvPr/>
        </p:nvCxnSpPr>
        <p:spPr>
          <a:xfrm>
            <a:off x="6372199" y="1556792"/>
            <a:ext cx="7359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20</a:t>
            </a:fld>
            <a:endParaRPr lang="fi-FI"/>
          </a:p>
        </p:txBody>
      </p:sp>
      <p:sp>
        <p:nvSpPr>
          <p:cNvPr id="22" name="Tekstiruutu 21"/>
          <p:cNvSpPr txBox="1"/>
          <p:nvPr/>
        </p:nvSpPr>
        <p:spPr>
          <a:xfrm>
            <a:off x="608669" y="4221088"/>
            <a:ext cx="1584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 smtClean="0"/>
              <a:t>ap</a:t>
            </a:r>
            <a:endParaRPr lang="fi-FI" dirty="0" smtClean="0"/>
          </a:p>
          <a:p>
            <a:pPr algn="ctr"/>
            <a:r>
              <a:rPr lang="fi-FI" dirty="0" smtClean="0"/>
              <a:t>tasainen,</a:t>
            </a:r>
            <a:br>
              <a:rPr lang="fi-FI" dirty="0" smtClean="0"/>
            </a:br>
            <a:r>
              <a:rPr lang="fi-FI" dirty="0" smtClean="0"/>
              <a:t>ei 4 kortin </a:t>
            </a:r>
            <a:br>
              <a:rPr lang="fi-FI" dirty="0" smtClean="0"/>
            </a:b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tukea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b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</a:br>
            <a:r>
              <a:rPr lang="en-US" dirty="0" err="1" smtClean="0">
                <a:ea typeface="Times New Roman" pitchFamily="18" charset="0"/>
                <a:cs typeface="Arial" charset="0"/>
              </a:rPr>
              <a:t>eikä</a:t>
            </a:r>
            <a:r>
              <a:rPr lang="en-US" dirty="0" smtClean="0">
                <a:ea typeface="Times New Roman" pitchFamily="18" charset="0"/>
                <a:cs typeface="Arial" charset="0"/>
              </a:rPr>
              <a:t> 4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23" name="Tekstiruutu 22"/>
          <p:cNvSpPr txBox="1"/>
          <p:nvPr/>
        </p:nvSpPr>
        <p:spPr>
          <a:xfrm>
            <a:off x="2414651" y="4498087"/>
            <a:ext cx="1509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 </a:t>
            </a:r>
            <a:r>
              <a:rPr lang="fi-FI" dirty="0" err="1"/>
              <a:t>ap</a:t>
            </a:r>
            <a:endParaRPr lang="fi-FI" dirty="0"/>
          </a:p>
          <a:p>
            <a:pPr algn="ctr"/>
            <a:r>
              <a:rPr lang="fi-FI" dirty="0"/>
              <a:t>tasainen,</a:t>
            </a:r>
            <a:br>
              <a:rPr lang="fi-FI" dirty="0"/>
            </a:br>
            <a:r>
              <a:rPr lang="fi-FI" dirty="0" smtClean="0"/>
              <a:t>4 kortin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24" name="Tekstiruutu 23"/>
          <p:cNvSpPr txBox="1"/>
          <p:nvPr/>
        </p:nvSpPr>
        <p:spPr>
          <a:xfrm>
            <a:off x="4384068" y="4636586"/>
            <a:ext cx="1529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14 </a:t>
            </a:r>
            <a:r>
              <a:rPr lang="fi-FI" dirty="0" err="1" smtClean="0"/>
              <a:t>ap</a:t>
            </a:r>
            <a:r>
              <a:rPr lang="fi-FI" dirty="0" smtClean="0"/>
              <a:t> </a:t>
            </a:r>
            <a:br>
              <a:rPr lang="fi-FI" dirty="0" smtClean="0"/>
            </a:br>
            <a:r>
              <a:rPr lang="fi-FI" dirty="0" smtClean="0"/>
              <a:t>5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err="1">
                <a:ea typeface="Times New Roman" pitchFamily="18" charset="0"/>
                <a:cs typeface="Arial" charset="0"/>
              </a:rPr>
              <a:t>ja</a:t>
            </a:r>
            <a:r>
              <a:rPr lang="en-US" dirty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4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29" name="Tekstiruutu 28"/>
          <p:cNvSpPr txBox="1"/>
          <p:nvPr/>
        </p:nvSpPr>
        <p:spPr>
          <a:xfrm>
            <a:off x="6514714" y="4498087"/>
            <a:ext cx="1509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 </a:t>
            </a:r>
            <a:r>
              <a:rPr lang="fi-FI" dirty="0" err="1"/>
              <a:t>ap</a:t>
            </a:r>
            <a:endParaRPr lang="fi-FI" dirty="0"/>
          </a:p>
          <a:p>
            <a:pPr algn="ctr"/>
            <a:r>
              <a:rPr lang="fi-FI" dirty="0"/>
              <a:t>tasainen,</a:t>
            </a:r>
            <a:br>
              <a:rPr lang="fi-FI" dirty="0"/>
            </a:br>
            <a:r>
              <a:rPr lang="fi-FI" dirty="0" smtClean="0"/>
              <a:t>4 kortin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82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22" grpId="0"/>
      <p:bldP spid="23" grpId="0"/>
      <p:bldP spid="24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45151" y="1628800"/>
            <a:ext cx="59055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  <a:endParaRPr lang="fi-FI" sz="4000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JATKOTARJOUKSET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1 yli 1 SARJASSA </a:t>
            </a:r>
            <a:endParaRPr lang="fi-FI" sz="4000" dirty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86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930793" y="1388969"/>
            <a:ext cx="761008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Avaaja on toisella tarjouksellaan rajoittanut voimaansa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minimivoimaan (12-15) 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inviittivoimaan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(15-18)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maksimivoimaan (18-21),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tpv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voimassa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pystyy nyt tarkemmin laskemaan yhteisen voiman ja tietää, että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Voima ei riitä täyspeliin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Voima voi riittää täyspeliin, jos avaajalla on maksimi tarjoukseensa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smtClean="0">
                <a:latin typeface="Calibri" pitchFamily="34" charset="0"/>
                <a:cs typeface="Calibri" pitchFamily="34" charset="0"/>
              </a:rPr>
              <a:t>Voima riittää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varmasti täyspeliin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23322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1 YLI 1 SARJASSA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YLEISSÄÄNTÖ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494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930793" y="1700808"/>
            <a:ext cx="761008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vastaaja tietää, ettei parin yhteinen voima voi riittää täyspeliin, niin vastaaja joko passaa avaajan toiseen tarjoukseen tai tekee itse tarjouksen, mikä ei ole vaatimus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pass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pass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pass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332656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1 YLI 1 SARJASSA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VOIMA EI RIITÄ TÄYSPELIIN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19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99855" y="1844824"/>
            <a:ext cx="761008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vastaaja tietää, että parin yhteinen voima voi riittää täyspeliin, mutta ei ole siitä varma, hän tekee </a:t>
            </a: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inviittitarjouksen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2NT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-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FF6600"/>
                </a:solidFill>
              </a:rPr>
              <a:t>♦ 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2NT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332656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1 YLI 1 SARJASSA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VOIMA VOI RIITTÄÄ TÄYSPELIIN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930792" y="1316961"/>
            <a:ext cx="761008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vastaaja tietää, että parin yhteinen voima riittää varmasti täyspeliin, hän huolehtii että pari tarjoaa täyspelin. </a:t>
            </a:r>
          </a:p>
          <a:p>
            <a:pPr marL="514350" indent="-514350">
              <a:buFont typeface="+mj-lt"/>
              <a:buAutoNum type="alphaLcParenR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tarjoaa täyspelin, jos tietää mikä oikea täyspeli on: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latin typeface="Calibri" pitchFamily="34" charset="0"/>
                <a:cs typeface="Calibri" pitchFamily="34" charset="0"/>
              </a:rPr>
              <a:t>3NT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sz="2800" dirty="0" smtClean="0">
                <a:solidFill>
                  <a:srgbClr val="FF0000"/>
                </a:solidFill>
              </a:rPr>
              <a:t>♥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–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fi-FI" sz="2800" dirty="0" smtClean="0">
                <a:solidFill>
                  <a:srgbClr val="000099"/>
                </a:solidFill>
              </a:rPr>
              <a:t>♠</a:t>
            </a:r>
          </a:p>
          <a:p>
            <a:pPr marL="514350" indent="-514350">
              <a:buClr>
                <a:schemeClr val="tx1"/>
              </a:buClr>
              <a:buFont typeface="+mj-lt"/>
              <a:buAutoNum type="alphaLcParenR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Vastaaja tekee tarjouksen, mikä on vaatimus: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6600"/>
                </a:solidFill>
              </a:rPr>
              <a:t>♦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>
                <a:latin typeface="Calibri" pitchFamily="34" charset="0"/>
                <a:cs typeface="Calibri" pitchFamily="34" charset="0"/>
              </a:rPr>
              <a:t>1NT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fi-FI" sz="2800" dirty="0" smtClean="0">
                <a:solidFill>
                  <a:srgbClr val="009900"/>
                </a:solidFill>
              </a:rPr>
              <a:t>♣ </a:t>
            </a:r>
            <a:r>
              <a:rPr lang="fi-FI" sz="2800" dirty="0" smtClean="0">
                <a:latin typeface="Calibri" pitchFamily="34" charset="0"/>
              </a:rPr>
              <a:t>(uusi väri 3 tasolla)</a:t>
            </a:r>
          </a:p>
          <a:p>
            <a:pPr marL="914400" lvl="1" indent="-457200">
              <a:buClr>
                <a:schemeClr val="tx1"/>
              </a:buClr>
              <a:buFont typeface="Courier New" pitchFamily="49" charset="0"/>
              <a:buChar char="o"/>
            </a:pP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FF0000"/>
                </a:solidFill>
              </a:rPr>
              <a:t>♥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;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FF6600"/>
                </a:solidFill>
              </a:rPr>
              <a:t>♦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000099"/>
                </a:solidFill>
              </a:rPr>
              <a:t>♠ </a:t>
            </a:r>
            <a:r>
              <a:rPr lang="fi-FI" sz="2800" dirty="0" smtClean="0">
                <a:latin typeface="Calibri" pitchFamily="34" charset="0"/>
              </a:rPr>
              <a:t>(</a:t>
            </a:r>
            <a:r>
              <a:rPr lang="fi-FI" sz="2800" dirty="0" err="1" smtClean="0">
                <a:latin typeface="Calibri" pitchFamily="34" charset="0"/>
              </a:rPr>
              <a:t>reverse</a:t>
            </a:r>
            <a:r>
              <a:rPr lang="fi-FI" sz="2800" dirty="0" smtClean="0">
                <a:latin typeface="Calibri" pitchFamily="34" charset="0"/>
              </a:rPr>
              <a:t>)</a:t>
            </a:r>
            <a:endParaRPr lang="fi-FI" sz="2800" dirty="0">
              <a:latin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76376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1 YLI 1 SARJASSA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VOIMA RIITTÄÄ TÄYSPELIIN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6. oppitunti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227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332656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VÄRITARJOUS 1 TASOLLA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338579"/>
              </p:ext>
            </p:extLst>
          </p:nvPr>
        </p:nvGraphicFramePr>
        <p:xfrm>
          <a:off x="876868" y="2132856"/>
          <a:ext cx="7632846" cy="1585595"/>
        </p:xfrm>
        <a:graphic>
          <a:graphicData uri="http://schemas.openxmlformats.org/drawingml/2006/table">
            <a:tbl>
              <a:tblPr/>
              <a:tblGrid>
                <a:gridCol w="1845471"/>
                <a:gridCol w="1899328"/>
                <a:gridCol w="1958922"/>
                <a:gridCol w="1929125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109872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849708" y="1392738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  <a:cs typeface="Calibri" pitchFamily="34" charset="0"/>
              </a:rPr>
              <a:t>Partneri avaa 1</a:t>
            </a:r>
            <a:r>
              <a:rPr lang="en-GB" sz="24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en-GB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</a:t>
            </a:r>
            <a:r>
              <a:rPr lang="en-GB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mitä</a:t>
            </a:r>
            <a:r>
              <a:rPr lang="en-GB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tarjoat</a:t>
            </a:r>
            <a:r>
              <a:rPr lang="en-GB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897254" y="501317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585886" y="501317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6600"/>
                </a:solidFill>
              </a:rPr>
              <a:t>1</a:t>
            </a:r>
            <a:r>
              <a:rPr lang="en-US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769462" y="501317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000099"/>
                </a:solidFill>
              </a:rPr>
              <a:t>1</a:t>
            </a:r>
            <a:r>
              <a:rPr lang="fi-FI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4735802" y="501317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err="1" smtClean="0"/>
              <a:t>pass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539750" y="399808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10ap, 11p</a:t>
            </a:r>
            <a:br>
              <a:rPr lang="fi-FI" dirty="0" smtClean="0"/>
            </a:br>
            <a:r>
              <a:rPr lang="fi-FI" dirty="0" smtClean="0"/>
              <a:t>5 kortin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väri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2411760" y="3998083"/>
            <a:ext cx="190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14ap, 17p</a:t>
            </a:r>
          </a:p>
          <a:p>
            <a:pPr algn="ctr"/>
            <a:r>
              <a:rPr lang="fi-FI" dirty="0" smtClean="0"/>
              <a:t>5 kortin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väri</a:t>
            </a:r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4485083" y="4014614"/>
            <a:ext cx="16710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 smtClean="0"/>
              <a:t>4ap, 5p</a:t>
            </a:r>
            <a:endParaRPr lang="fi-FI" dirty="0"/>
          </a:p>
          <a:p>
            <a:pPr algn="ctr"/>
            <a:r>
              <a:rPr lang="fi-FI" dirty="0"/>
              <a:t>5 kortin 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>
                <a:ea typeface="Times New Roman" pitchFamily="18" charset="0"/>
                <a:cs typeface="Arial" charset="0"/>
              </a:rPr>
              <a:t>väri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6300192" y="4014614"/>
            <a:ext cx="190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6ap, 7p</a:t>
            </a:r>
          </a:p>
          <a:p>
            <a:pPr algn="ctr"/>
            <a:r>
              <a:rPr lang="fi-FI" dirty="0" smtClean="0"/>
              <a:t>4 kortin 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väri</a:t>
            </a:r>
            <a:endParaRPr lang="fi-FI" dirty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368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3" grpId="0"/>
      <p:bldP spid="11" grpId="0"/>
      <p:bldP spid="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116632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VÄRITARJOUS 2 TASOLLA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683568" y="1268760"/>
            <a:ext cx="802907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Kun vastaaja tarjoaa pisintä väriään kahden tasolla (2 yli 1 sarja)  hän lupaa (10)11+ </a:t>
            </a:r>
            <a:r>
              <a:rPr lang="fi-FI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ja vähintään 4 kortin värin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Poikkeus: tarjous 2</a:t>
            </a: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avauksen 1</a:t>
            </a:r>
            <a:r>
              <a:rPr lang="fi-FI" sz="3200" dirty="0">
                <a:solidFill>
                  <a:srgbClr val="000099"/>
                </a:solidFill>
                <a:latin typeface="Calibri" panose="020F0502020204030204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jälkeen lupaa vähintään 5 kortin </a:t>
            </a:r>
            <a:r>
              <a:rPr lang="en-US" sz="32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itchFamily="18" charset="0"/>
                <a:cs typeface="Arial" charset="0"/>
              </a:rPr>
              <a:t>♥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-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värin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11+ 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en-US" sz="32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Huomioi, että tasaisella kädellä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tarjotaan </a:t>
            </a:r>
            <a:r>
              <a:rPr lang="fi-FI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sangia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11-12ap tarjotaan 2NT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13-15ap tarjotaan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3NT</a:t>
            </a:r>
            <a:endParaRPr lang="fi-FI" sz="32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43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116632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VÄRITARJOUS 2 TASOLLA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800534" y="1196752"/>
            <a:ext cx="754293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36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Koska </a:t>
            </a:r>
            <a:r>
              <a:rPr lang="fi-FI" sz="36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 yli 1 vastaus lupaa vähintään (10)11+ </a:t>
            </a:r>
            <a:r>
              <a:rPr lang="fi-FI" sz="36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36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, vastaaja joutuu tarjoamaan joskus 1NT (6-10ap</a:t>
            </a:r>
            <a:r>
              <a:rPr lang="fi-FI" sz="36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epätasaisella kädellä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i-FI" sz="36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Vastaajan väritarjous 2 tasolla </a:t>
            </a:r>
            <a:r>
              <a:rPr lang="fi-FI" sz="36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on rajoittamaton eli </a:t>
            </a:r>
            <a:r>
              <a:rPr lang="fi-FI" sz="36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kierrosvaatimus</a:t>
            </a:r>
            <a:endParaRPr lang="fi-FI" sz="36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94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53" name="Text Box 77"/>
          <p:cNvSpPr txBox="1">
            <a:spLocks noChangeArrowheads="1"/>
          </p:cNvSpPr>
          <p:nvPr/>
        </p:nvSpPr>
        <p:spPr bwMode="auto">
          <a:xfrm>
            <a:off x="799276" y="1051144"/>
            <a:ext cx="83534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2800" dirty="0" smtClean="0">
                <a:latin typeface="Calibri" pitchFamily="34" charset="0"/>
                <a:cs typeface="Calibri" pitchFamily="34" charset="0"/>
              </a:rPr>
              <a:t>Partneri on avannut 1</a:t>
            </a:r>
            <a:r>
              <a:rPr lang="fi-FI" sz="28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, mitä tarjoat:</a:t>
            </a: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251520" y="188640"/>
            <a:ext cx="83521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VÄRITARJOUS 2 TASOLLA</a:t>
            </a:r>
          </a:p>
        </p:txBody>
      </p:sp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162195"/>
              </p:ext>
            </p:extLst>
          </p:nvPr>
        </p:nvGraphicFramePr>
        <p:xfrm>
          <a:off x="987501" y="2721698"/>
          <a:ext cx="7632846" cy="1585595"/>
        </p:xfrm>
        <a:graphic>
          <a:graphicData uri="http://schemas.openxmlformats.org/drawingml/2006/table">
            <a:tbl>
              <a:tblPr/>
              <a:tblGrid>
                <a:gridCol w="1845471"/>
                <a:gridCol w="1899328"/>
                <a:gridCol w="1958922"/>
                <a:gridCol w="1929125"/>
              </a:tblGrid>
              <a:tr h="3962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KQ985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AQ98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9843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A109872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AQ98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Q72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53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597539" y="4533868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 </a:t>
            </a:r>
            <a:r>
              <a:rPr lang="fi-FI" dirty="0" err="1" smtClean="0"/>
              <a:t>ap</a:t>
            </a:r>
            <a:r>
              <a:rPr lang="fi-FI" dirty="0" smtClean="0"/>
              <a:t>, 13p</a:t>
            </a:r>
          </a:p>
          <a:p>
            <a:pPr algn="ctr"/>
            <a:r>
              <a:rPr lang="fi-FI" dirty="0" smtClean="0"/>
              <a:t>tasainen</a:t>
            </a:r>
          </a:p>
          <a:p>
            <a:pPr algn="ctr"/>
            <a:r>
              <a:rPr lang="fi-FI" dirty="0" smtClean="0"/>
              <a:t>4 kortin 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1085331" y="5616849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FF6600"/>
                </a:solidFill>
              </a:rPr>
              <a:t>2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>
              <a:solidFill>
                <a:srgbClr val="FF6600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2697168" y="4533868"/>
            <a:ext cx="1500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7 </a:t>
            </a:r>
            <a:r>
              <a:rPr lang="fi-FI" dirty="0" err="1" smtClean="0"/>
              <a:t>ap</a:t>
            </a:r>
            <a:r>
              <a:rPr lang="fi-FI" dirty="0" smtClean="0"/>
              <a:t>, 7p</a:t>
            </a:r>
            <a:br>
              <a:rPr lang="fi-FI" dirty="0" smtClean="0"/>
            </a:br>
            <a:r>
              <a:rPr lang="fi-FI" dirty="0" smtClean="0"/>
              <a:t>epätasainen</a:t>
            </a:r>
            <a:br>
              <a:rPr lang="fi-FI" dirty="0" smtClean="0"/>
            </a:br>
            <a:r>
              <a:rPr lang="fi-FI" dirty="0" smtClean="0"/>
              <a:t>5 kortin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3015505" y="5610472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1NT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4716324" y="4672367"/>
            <a:ext cx="135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10 </a:t>
            </a:r>
            <a:r>
              <a:rPr lang="fi-FI" dirty="0" err="1" smtClean="0"/>
              <a:t>ap</a:t>
            </a:r>
            <a:r>
              <a:rPr lang="fi-FI" dirty="0" smtClean="0"/>
              <a:t>, 12p</a:t>
            </a:r>
          </a:p>
          <a:p>
            <a:pPr algn="ctr"/>
            <a:r>
              <a:rPr lang="fi-FI" dirty="0" smtClean="0"/>
              <a:t>6 kortin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4961187" y="5610472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rgbClr val="FF6600"/>
                </a:solidFill>
              </a:rPr>
              <a:t>2</a:t>
            </a:r>
            <a:r>
              <a:rPr lang="en-US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>
              <a:solidFill>
                <a:srgbClr val="FF6600"/>
              </a:solidFill>
            </a:endParaRPr>
          </a:p>
        </p:txBody>
      </p:sp>
      <p:grpSp>
        <p:nvGrpSpPr>
          <p:cNvPr id="4" name="Ryhmä 3"/>
          <p:cNvGrpSpPr/>
          <p:nvPr/>
        </p:nvGrpSpPr>
        <p:grpSpPr>
          <a:xfrm>
            <a:off x="1085331" y="1672709"/>
            <a:ext cx="6473231" cy="933450"/>
            <a:chOff x="917640" y="2348880"/>
            <a:chExt cx="6473231" cy="933450"/>
          </a:xfrm>
        </p:grpSpPr>
        <p:pic>
          <p:nvPicPr>
            <p:cNvPr id="5" name="Picture 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640" y="234888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553" y="234888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608" y="234888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5996" y="2348880"/>
              <a:ext cx="904875" cy="933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Tekstiruutu 19"/>
          <p:cNvSpPr txBox="1"/>
          <p:nvPr/>
        </p:nvSpPr>
        <p:spPr>
          <a:xfrm>
            <a:off x="6746823" y="4533868"/>
            <a:ext cx="1420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13 </a:t>
            </a:r>
            <a:r>
              <a:rPr lang="fi-FI" dirty="0" err="1"/>
              <a:t>ap</a:t>
            </a:r>
            <a:r>
              <a:rPr lang="fi-FI" dirty="0"/>
              <a:t>, </a:t>
            </a:r>
            <a:r>
              <a:rPr lang="fi-FI" dirty="0" smtClean="0"/>
              <a:t>13p</a:t>
            </a:r>
            <a:endParaRPr lang="fi-FI" dirty="0"/>
          </a:p>
          <a:p>
            <a:pPr algn="ctr"/>
            <a:r>
              <a:rPr lang="fi-FI" dirty="0"/>
              <a:t>tasainen</a:t>
            </a:r>
          </a:p>
          <a:p>
            <a:pPr algn="ctr"/>
            <a:r>
              <a:rPr lang="fi-FI" dirty="0" smtClean="0"/>
              <a:t>ei 4 </a:t>
            </a:r>
            <a:r>
              <a:rPr lang="fi-FI" dirty="0" err="1" smtClean="0"/>
              <a:t>yv</a:t>
            </a:r>
            <a:endParaRPr lang="fi-FI" dirty="0"/>
          </a:p>
        </p:txBody>
      </p:sp>
      <p:sp>
        <p:nvSpPr>
          <p:cNvPr id="21" name="Tekstiruutu 20"/>
          <p:cNvSpPr txBox="1"/>
          <p:nvPr/>
        </p:nvSpPr>
        <p:spPr>
          <a:xfrm>
            <a:off x="7021097" y="5628722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>NT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226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4" grpId="0"/>
      <p:bldP spid="15" grpId="0" animBg="1"/>
      <p:bldP spid="17" grpId="0"/>
      <p:bldP spid="18" grpId="0" animBg="1"/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79200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AVAUKSEEN 1</a:t>
            </a:r>
            <a:r>
              <a:rPr lang="fi-FI" sz="36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endParaRPr lang="fi-FI" sz="3600" b="1" dirty="0">
              <a:solidFill>
                <a:srgbClr val="FF66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80645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000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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4+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ruutua,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fi-FI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=  	6+ p, 4+ herttaa,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4+ pataa,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1NT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tasainen, ei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yläväriä, </a:t>
            </a:r>
            <a:b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esim.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tai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6-10 p,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5+ ristiä,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ei 4+ kortin yläväriä</a:t>
            </a:r>
          </a:p>
          <a:p>
            <a:pPr>
              <a:spcBef>
                <a:spcPct val="50000"/>
              </a:spcBef>
            </a:pPr>
            <a:r>
              <a:rPr lang="fi-FI" sz="20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2NT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=  	11-12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4 kortin yläväriä,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fi-FI" sz="20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</a:t>
            </a:r>
            <a:r>
              <a:rPr lang="fi-FI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5+ ristiä,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ei 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yläväriä,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3NT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13-15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</a:t>
            </a:r>
            <a:endParaRPr lang="fi-FI" dirty="0">
              <a:solidFill>
                <a:srgbClr val="FF66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11188" y="5661025"/>
            <a:ext cx="7848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kv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 = kierrosvaatimus eli avaaja ei saa passata</a:t>
            </a:r>
          </a:p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inv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. = </a:t>
            </a:r>
            <a:r>
              <a:rPr lang="fi-FI" sz="1600" dirty="0" err="1">
                <a:latin typeface="Calibri" pitchFamily="34" charset="0"/>
                <a:cs typeface="Calibri" pitchFamily="34" charset="0"/>
              </a:rPr>
              <a:t>inviittitarjous</a:t>
            </a:r>
            <a:endParaRPr lang="fi-FI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17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79200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AVAUKSEEN </a:t>
            </a:r>
            <a:r>
              <a:rPr lang="fi-FI" sz="36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36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</a:t>
            </a:r>
            <a:endParaRPr lang="fi-FI" sz="3600" b="1" dirty="0">
              <a:solidFill>
                <a:srgbClr val="FF66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9750" y="1412875"/>
            <a:ext cx="80645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fi-FI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4+ herttaa,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+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4+ pataa,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1NT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ei 4+ kortin yläväriä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(10)11+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(4)5+ ristiä,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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4+ ruutua, ei 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</a:t>
            </a:r>
          </a:p>
          <a:p>
            <a:pPr>
              <a:spcBef>
                <a:spcPct val="50000"/>
              </a:spcBef>
            </a:pPr>
            <a:r>
              <a:rPr lang="fi-FI" sz="20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2NT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=  	11-12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4 kortin yläväriä,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fi-FI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</a:t>
            </a:r>
            <a:r>
              <a:rPr lang="fi-FI" dirty="0"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4+ ruutua, ei 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yläväriä,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3NT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13-15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4+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yläväriä</a:t>
            </a:r>
            <a:endParaRPr lang="fi-FI" dirty="0">
              <a:solidFill>
                <a:srgbClr val="FF66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11188" y="5661025"/>
            <a:ext cx="7848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kv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 = kierrosvaatimus eli avaaja ei saa passata</a:t>
            </a:r>
          </a:p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inv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. = </a:t>
            </a:r>
            <a:r>
              <a:rPr lang="fi-FI" sz="1600" dirty="0" err="1">
                <a:latin typeface="Calibri" pitchFamily="34" charset="0"/>
                <a:cs typeface="Calibri" pitchFamily="34" charset="0"/>
              </a:rPr>
              <a:t>inviittitarjous</a:t>
            </a:r>
            <a:endParaRPr lang="fi-FI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2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4213" y="167607"/>
            <a:ext cx="79200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 AVAUKSEEN </a:t>
            </a:r>
            <a:r>
              <a:rPr lang="fi-FI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fi-FI" sz="36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endParaRPr lang="fi-FI" sz="2800" dirty="0">
              <a:solidFill>
                <a:srgbClr val="000099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11981" y="980727"/>
            <a:ext cx="80645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fi-FI" sz="200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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	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6+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4+ pataa, </a:t>
            </a:r>
            <a:r>
              <a:rPr lang="fi-FI" sz="2000" dirty="0" err="1" smtClean="0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solidFill>
                <a:srgbClr val="FF0000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1NT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ei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 kortin herttatukea eikä 4 kortin pataa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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(10)11+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(4)5+ ristiä,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2</a:t>
            </a:r>
            <a:r>
              <a:rPr lang="fi-FI" sz="2000" dirty="0">
                <a:solidFill>
                  <a:srgbClr val="FF66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(10)11+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(4)5+ ruutua,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kv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2</a:t>
            </a:r>
            <a:r>
              <a:rPr lang="fi-FI" sz="2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  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6-10p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3+ herttatuki </a:t>
            </a:r>
          </a:p>
          <a:p>
            <a:pPr>
              <a:spcBef>
                <a:spcPct val="50000"/>
              </a:spcBef>
            </a:pPr>
            <a:r>
              <a:rPr lang="fi-FI" sz="2000" b="1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2NT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3 kortin herttatukea eikä 4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kortin pataa</a:t>
            </a:r>
            <a:b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	siis jaot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4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3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5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3</a:t>
            </a:r>
            <a:r>
              <a:rPr lang="fi-FI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</a:t>
            </a:r>
            <a:r>
              <a:rPr lang="fi-FI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11-12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p, 3+ herttatuki,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inv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fi-FI" sz="2000" b="1" dirty="0">
                <a:latin typeface="Calibri" pitchFamily="34" charset="0"/>
                <a:cs typeface="Calibri" pitchFamily="34" charset="0"/>
                <a:sym typeface="Symbol" pitchFamily="18" charset="2"/>
              </a:rPr>
              <a:t>3NT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  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13-15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tasainen, ei 3 kortin herttatukea eikä 4 kortin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pataa </a:t>
            </a:r>
            <a:b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</a:b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siis jaot 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4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3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 </a:t>
            </a:r>
            <a:r>
              <a:rPr lang="en-GB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</a:t>
            </a:r>
            <a:r>
              <a:rPr lang="en-GB" sz="20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000" dirty="0" smtClean="0">
                <a:latin typeface="Calibri" pitchFamily="34" charset="0"/>
                <a:cs typeface="Calibri" pitchFamily="34" charset="0"/>
              </a:rPr>
              <a:t>3</a:t>
            </a:r>
            <a:r>
              <a:rPr lang="fi-FI" sz="20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5</a:t>
            </a:r>
            <a:r>
              <a:rPr lang="en-GB" sz="20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endParaRPr lang="fi-FI" sz="2000" dirty="0">
              <a:latin typeface="Calibri" pitchFamily="34" charset="0"/>
              <a:cs typeface="Calibri" pitchFamily="34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fi-FI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4</a:t>
            </a:r>
            <a:r>
              <a:rPr lang="fi-FI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</a:t>
            </a:r>
            <a:r>
              <a:rPr lang="fi-FI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     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= </a:t>
            </a:r>
            <a:r>
              <a:rPr lang="fi-FI" sz="2000" dirty="0" smtClean="0">
                <a:latin typeface="Calibri" pitchFamily="34" charset="0"/>
                <a:cs typeface="Calibri" pitchFamily="34" charset="0"/>
                <a:sym typeface="Symbol" pitchFamily="18" charset="2"/>
              </a:rPr>
              <a:t>	13-16 </a:t>
            </a:r>
            <a:r>
              <a:rPr lang="fi-FI" sz="2000" dirty="0" err="1">
                <a:latin typeface="Calibri" pitchFamily="34" charset="0"/>
                <a:cs typeface="Calibri" pitchFamily="34" charset="0"/>
                <a:sym typeface="Symbol" pitchFamily="18" charset="2"/>
              </a:rPr>
              <a:t>ap</a:t>
            </a:r>
            <a:r>
              <a:rPr lang="fi-FI" sz="2000" dirty="0">
                <a:latin typeface="Calibri" pitchFamily="34" charset="0"/>
                <a:cs typeface="Calibri" pitchFamily="34" charset="0"/>
                <a:sym typeface="Symbol" pitchFamily="18" charset="2"/>
              </a:rPr>
              <a:t>, 3+ herttatuki</a:t>
            </a:r>
            <a:endParaRPr lang="fi-FI" dirty="0">
              <a:solidFill>
                <a:schemeClr val="accent2"/>
              </a:solidFill>
              <a:latin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69225" y="5805264"/>
            <a:ext cx="78486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kv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 = kierrosvaatimus eli avaaja ei saa passata</a:t>
            </a:r>
          </a:p>
          <a:p>
            <a:pPr>
              <a:spcBef>
                <a:spcPct val="50000"/>
              </a:spcBef>
            </a:pPr>
            <a:r>
              <a:rPr lang="fi-FI" sz="1600" dirty="0" err="1">
                <a:latin typeface="Calibri" pitchFamily="34" charset="0"/>
                <a:cs typeface="Calibri" pitchFamily="34" charset="0"/>
              </a:rPr>
              <a:t>inv</a:t>
            </a:r>
            <a:r>
              <a:rPr lang="fi-FI" sz="1600" dirty="0">
                <a:latin typeface="Calibri" pitchFamily="34" charset="0"/>
                <a:cs typeface="Calibri" pitchFamily="34" charset="0"/>
              </a:rPr>
              <a:t>. = </a:t>
            </a:r>
            <a:r>
              <a:rPr lang="fi-FI" sz="1600" dirty="0" err="1" smtClean="0">
                <a:latin typeface="Calibri" pitchFamily="34" charset="0"/>
                <a:cs typeface="Calibri" pitchFamily="34" charset="0"/>
              </a:rPr>
              <a:t>inviittitarjous</a:t>
            </a:r>
            <a:endParaRPr lang="fi-FI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6.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101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7187</TotalTime>
  <Words>1361</Words>
  <Application>Microsoft Office PowerPoint</Application>
  <PresentationFormat>Näytössä katseltava diaesitys (4:3)</PresentationFormat>
  <Paragraphs>359</Paragraphs>
  <Slides>25</Slides>
  <Notes>9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26" baseType="lpstr"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RIITTA-LIISA</dc:creator>
  <cp:lastModifiedBy>Raija</cp:lastModifiedBy>
  <cp:revision>368</cp:revision>
  <dcterms:created xsi:type="dcterms:W3CDTF">2011-06-15T13:32:59Z</dcterms:created>
  <dcterms:modified xsi:type="dcterms:W3CDTF">2013-10-28T15:41:06Z</dcterms:modified>
</cp:coreProperties>
</file>