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7" r:id="rId8"/>
    <p:sldId id="263" r:id="rId9"/>
    <p:sldId id="264" r:id="rId10"/>
    <p:sldId id="265" r:id="rId11"/>
    <p:sldId id="266" r:id="rId12"/>
    <p:sldId id="270" r:id="rId13"/>
    <p:sldId id="271" r:id="rId14"/>
    <p:sldId id="272" r:id="rId15"/>
    <p:sldId id="273" r:id="rId16"/>
    <p:sldId id="274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69DC-8BB7-40D7-9036-621BBA91C5E6}" type="datetimeFigureOut">
              <a:rPr lang="sv-FI" smtClean="0"/>
              <a:t>18.11.2012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E38A-D3ED-4DEF-BAB3-4952F5D9639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7603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69DC-8BB7-40D7-9036-621BBA91C5E6}" type="datetimeFigureOut">
              <a:rPr lang="sv-FI" smtClean="0"/>
              <a:t>18.11.2012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E38A-D3ED-4DEF-BAB3-4952F5D9639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5397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69DC-8BB7-40D7-9036-621BBA91C5E6}" type="datetimeFigureOut">
              <a:rPr lang="sv-FI" smtClean="0"/>
              <a:t>18.11.2012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E38A-D3ED-4DEF-BAB3-4952F5D9639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8468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69DC-8BB7-40D7-9036-621BBA91C5E6}" type="datetimeFigureOut">
              <a:rPr lang="sv-FI" smtClean="0"/>
              <a:t>18.11.2012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E38A-D3ED-4DEF-BAB3-4952F5D9639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677228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69DC-8BB7-40D7-9036-621BBA91C5E6}" type="datetimeFigureOut">
              <a:rPr lang="sv-FI" smtClean="0"/>
              <a:t>18.11.2012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E38A-D3ED-4DEF-BAB3-4952F5D9639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3210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69DC-8BB7-40D7-9036-621BBA91C5E6}" type="datetimeFigureOut">
              <a:rPr lang="sv-FI" smtClean="0"/>
              <a:t>18.11.2012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E38A-D3ED-4DEF-BAB3-4952F5D9639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1586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69DC-8BB7-40D7-9036-621BBA91C5E6}" type="datetimeFigureOut">
              <a:rPr lang="sv-FI" smtClean="0"/>
              <a:t>18.11.2012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E38A-D3ED-4DEF-BAB3-4952F5D9639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9426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69DC-8BB7-40D7-9036-621BBA91C5E6}" type="datetimeFigureOut">
              <a:rPr lang="sv-FI" smtClean="0"/>
              <a:t>18.11.2012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E38A-D3ED-4DEF-BAB3-4952F5D9639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79124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69DC-8BB7-40D7-9036-621BBA91C5E6}" type="datetimeFigureOut">
              <a:rPr lang="sv-FI" smtClean="0"/>
              <a:t>18.11.2012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E38A-D3ED-4DEF-BAB3-4952F5D9639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03083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69DC-8BB7-40D7-9036-621BBA91C5E6}" type="datetimeFigureOut">
              <a:rPr lang="sv-FI" smtClean="0"/>
              <a:t>18.11.2012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E38A-D3ED-4DEF-BAB3-4952F5D9639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958860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69DC-8BB7-40D7-9036-621BBA91C5E6}" type="datetimeFigureOut">
              <a:rPr lang="sv-FI" smtClean="0"/>
              <a:t>18.11.2012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E38A-D3ED-4DEF-BAB3-4952F5D9639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3389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A69DC-8BB7-40D7-9036-621BBA91C5E6}" type="datetimeFigureOut">
              <a:rPr lang="sv-FI" smtClean="0"/>
              <a:t>18.11.2012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8E38A-D3ED-4DEF-BAB3-4952F5D9639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69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2060"/>
                </a:solidFill>
              </a:rPr>
              <a:t>Grundkurs lektion 10</a:t>
            </a:r>
            <a:endParaRPr lang="sv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b="1" dirty="0" smtClean="0">
              <a:solidFill>
                <a:srgbClr val="006600"/>
              </a:solidFill>
            </a:endParaRPr>
          </a:p>
          <a:p>
            <a:r>
              <a:rPr lang="sv-FI" b="1" dirty="0" smtClean="0">
                <a:solidFill>
                  <a:srgbClr val="006600"/>
                </a:solidFill>
              </a:rPr>
              <a:t>ÖH fyra handtyper</a:t>
            </a:r>
          </a:p>
          <a:p>
            <a:r>
              <a:rPr lang="sv-FI" b="1" dirty="0" smtClean="0">
                <a:solidFill>
                  <a:schemeClr val="accent2">
                    <a:lumMod val="75000"/>
                  </a:schemeClr>
                </a:solidFill>
              </a:rPr>
              <a:t>ÖH har tvåfärgshand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72826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>
                <a:solidFill>
                  <a:srgbClr val="009900"/>
                </a:solidFill>
              </a:rPr>
              <a:t>Svarshandens andra bud</a:t>
            </a:r>
            <a:endParaRPr lang="sv-SE" b="1">
              <a:solidFill>
                <a:srgbClr val="0099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b="1"/>
              <a:t>1</a:t>
            </a: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- 1</a:t>
            </a:r>
            <a:r>
              <a:rPr lang="sv-FI" b="1">
                <a:solidFill>
                  <a:srgbClr val="000080"/>
                </a:solidFill>
              </a:rPr>
              <a:t>♠</a:t>
            </a:r>
            <a:endParaRPr lang="sv-SE" b="1"/>
          </a:p>
          <a:p>
            <a:pPr>
              <a:buFontTx/>
              <a:buNone/>
            </a:pPr>
            <a:r>
              <a:rPr lang="sv-FI" b="1"/>
              <a:t>2</a:t>
            </a:r>
            <a:r>
              <a:rPr lang="sv-FI" b="1">
                <a:solidFill>
                  <a:srgbClr val="FF6600"/>
                </a:solidFill>
              </a:rPr>
              <a:t>♦</a:t>
            </a:r>
            <a:endParaRPr lang="sv-FI" b="1"/>
          </a:p>
          <a:p>
            <a:pPr>
              <a:buFontTx/>
              <a:buNone/>
            </a:pPr>
            <a:endParaRPr lang="sv-FI" b="1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Q 10 7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9 7 6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7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Q 9 8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2 </a:t>
            </a:r>
            <a:r>
              <a:rPr lang="sv-FI" b="1">
                <a:solidFill>
                  <a:srgbClr val="FF0000"/>
                </a:solidFill>
              </a:rPr>
              <a:t>♥</a:t>
            </a:r>
            <a:endParaRPr lang="sv-SE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63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>
                <a:solidFill>
                  <a:srgbClr val="009900"/>
                </a:solidFill>
              </a:rPr>
              <a:t>Svarshandens andra bud</a:t>
            </a:r>
            <a:endParaRPr lang="sv-SE" b="1">
              <a:solidFill>
                <a:srgbClr val="0099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b="1"/>
              <a:t>1</a:t>
            </a: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- 1</a:t>
            </a:r>
            <a:r>
              <a:rPr lang="sv-FI" b="1">
                <a:solidFill>
                  <a:srgbClr val="000080"/>
                </a:solidFill>
              </a:rPr>
              <a:t>♠</a:t>
            </a:r>
            <a:endParaRPr lang="sv-SE" b="1"/>
          </a:p>
          <a:p>
            <a:pPr>
              <a:buFontTx/>
              <a:buNone/>
            </a:pPr>
            <a:r>
              <a:rPr lang="sv-FI" b="1"/>
              <a:t>2</a:t>
            </a:r>
            <a:r>
              <a:rPr lang="sv-FI" b="1">
                <a:solidFill>
                  <a:srgbClr val="FF6600"/>
                </a:solidFill>
              </a:rPr>
              <a:t>♦</a:t>
            </a:r>
            <a:endParaRPr lang="sv-FI" b="1"/>
          </a:p>
          <a:p>
            <a:pPr>
              <a:buFontTx/>
              <a:buNone/>
            </a:pPr>
            <a:endParaRPr lang="sv-FI" b="1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Q J 10 8 6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9 8 5 3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2 </a:t>
            </a:r>
            <a:r>
              <a:rPr lang="sv-FI" b="1">
                <a:solidFill>
                  <a:srgbClr val="000080"/>
                </a:solidFill>
              </a:rPr>
              <a:t>♠</a:t>
            </a:r>
            <a:r>
              <a:rPr lang="sv-FI" b="1"/>
              <a:t> </a:t>
            </a:r>
            <a:endParaRPr lang="sv-SE" b="1"/>
          </a:p>
        </p:txBody>
      </p:sp>
    </p:spTree>
    <p:extLst>
      <p:ext uri="{BB962C8B-B14F-4D97-AF65-F5344CB8AC3E}">
        <p14:creationId xmlns:p14="http://schemas.microsoft.com/office/powerpoint/2010/main" val="18648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b="1" dirty="0" smtClean="0"/>
          </a:p>
          <a:p>
            <a:pPr marL="0" indent="0">
              <a:buNone/>
            </a:pPr>
            <a:r>
              <a:rPr lang="sv-FI" b="1" dirty="0" smtClean="0"/>
              <a:t>Svarshanden </a:t>
            </a:r>
            <a:r>
              <a:rPr lang="sv-FI" b="1" dirty="0">
                <a:solidFill>
                  <a:srgbClr val="FF0000"/>
                </a:solidFill>
              </a:rPr>
              <a:t>har</a:t>
            </a:r>
            <a:r>
              <a:rPr lang="sv-FI" b="1" dirty="0"/>
              <a:t> styrka till utgång</a:t>
            </a:r>
          </a:p>
          <a:p>
            <a:pPr marL="0" indent="0">
              <a:buNone/>
            </a:pPr>
            <a:r>
              <a:rPr lang="sv-FI" b="1" dirty="0"/>
              <a:t>Svarshanden </a:t>
            </a:r>
            <a:r>
              <a:rPr lang="sv-FI" b="1" dirty="0">
                <a:solidFill>
                  <a:srgbClr val="FF0000"/>
                </a:solidFill>
              </a:rPr>
              <a:t>saknar</a:t>
            </a:r>
            <a:r>
              <a:rPr lang="sv-FI" b="1" dirty="0"/>
              <a:t> styrka till utgång</a:t>
            </a:r>
            <a:endParaRPr lang="sv-FI" dirty="0"/>
          </a:p>
          <a:p>
            <a:pPr marL="0" indent="0">
              <a:buNone/>
            </a:pPr>
            <a:r>
              <a:rPr lang="sv-FI" b="1" dirty="0"/>
              <a:t>Svarshanden </a:t>
            </a:r>
            <a:r>
              <a:rPr lang="sv-FI" b="1" dirty="0">
                <a:solidFill>
                  <a:srgbClr val="FF0000"/>
                </a:solidFill>
              </a:rPr>
              <a:t>har kanske </a:t>
            </a:r>
            <a:r>
              <a:rPr lang="sv-FI" b="1" dirty="0" smtClean="0"/>
              <a:t>styrka </a:t>
            </a:r>
            <a:r>
              <a:rPr lang="sv-FI" b="1" dirty="0"/>
              <a:t>för  utgång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62076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>
                <a:solidFill>
                  <a:srgbClr val="009900"/>
                </a:solidFill>
              </a:rPr>
              <a:t>Svarshanden har</a:t>
            </a:r>
            <a:r>
              <a:rPr lang="sv-FI" sz="3200" b="1">
                <a:solidFill>
                  <a:srgbClr val="003399"/>
                </a:solidFill>
              </a:rPr>
              <a:t> </a:t>
            </a:r>
            <a:r>
              <a:rPr lang="sv-FI" sz="3200" b="1">
                <a:solidFill>
                  <a:srgbClr val="FF0000"/>
                </a:solidFill>
              </a:rPr>
              <a:t>inte</a:t>
            </a:r>
            <a:r>
              <a:rPr lang="sv-FI" sz="3200" b="1">
                <a:solidFill>
                  <a:srgbClr val="003399"/>
                </a:solidFill>
              </a:rPr>
              <a:t> </a:t>
            </a:r>
            <a:r>
              <a:rPr lang="sv-FI" sz="3200" b="1">
                <a:solidFill>
                  <a:srgbClr val="009900"/>
                </a:solidFill>
              </a:rPr>
              <a:t>styrka till utgång</a:t>
            </a:r>
            <a:endParaRPr lang="sv-SE" sz="3200" b="1">
              <a:solidFill>
                <a:srgbClr val="0099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b="1"/>
              <a:t>1</a:t>
            </a: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- 1</a:t>
            </a:r>
            <a:r>
              <a:rPr lang="sv-FI" b="1">
                <a:solidFill>
                  <a:srgbClr val="000080"/>
                </a:solidFill>
              </a:rPr>
              <a:t>♠</a:t>
            </a:r>
            <a:endParaRPr lang="sv-SE" b="1"/>
          </a:p>
          <a:p>
            <a:pPr>
              <a:buFontTx/>
              <a:buNone/>
            </a:pPr>
            <a:r>
              <a:rPr lang="sv-FI" b="1"/>
              <a:t>2</a:t>
            </a:r>
            <a:r>
              <a:rPr lang="sv-FI" b="1">
                <a:solidFill>
                  <a:srgbClr val="FF6600"/>
                </a:solidFill>
              </a:rPr>
              <a:t>♦</a:t>
            </a:r>
            <a:endParaRPr lang="sv-FI" b="1"/>
          </a:p>
          <a:p>
            <a:pPr>
              <a:buFontTx/>
              <a:buNone/>
            </a:pPr>
            <a:endParaRPr lang="sv-FI" b="1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Q J 5 3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7 4 3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3 2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K J 3</a:t>
            </a:r>
            <a:endParaRPr lang="sv-SE" b="1"/>
          </a:p>
          <a:p>
            <a:endParaRPr lang="sv-SE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2 </a:t>
            </a:r>
            <a:r>
              <a:rPr lang="sv-FI" b="1">
                <a:solidFill>
                  <a:srgbClr val="FF0000"/>
                </a:solidFill>
              </a:rPr>
              <a:t>♥</a:t>
            </a:r>
            <a:endParaRPr lang="sv-SE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3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>
                <a:solidFill>
                  <a:srgbClr val="009900"/>
                </a:solidFill>
              </a:rPr>
              <a:t>Svarshanden har</a:t>
            </a:r>
            <a:r>
              <a:rPr lang="sv-FI" sz="3200" b="1">
                <a:solidFill>
                  <a:srgbClr val="003399"/>
                </a:solidFill>
              </a:rPr>
              <a:t> </a:t>
            </a:r>
            <a:r>
              <a:rPr lang="sv-FI" sz="3200" b="1">
                <a:solidFill>
                  <a:srgbClr val="FF0000"/>
                </a:solidFill>
              </a:rPr>
              <a:t>inte</a:t>
            </a:r>
            <a:r>
              <a:rPr lang="sv-FI" sz="3200" b="1">
                <a:solidFill>
                  <a:srgbClr val="003399"/>
                </a:solidFill>
              </a:rPr>
              <a:t> </a:t>
            </a:r>
            <a:r>
              <a:rPr lang="sv-FI" sz="3200" b="1">
                <a:solidFill>
                  <a:srgbClr val="009900"/>
                </a:solidFill>
              </a:rPr>
              <a:t>styrka till utgång</a:t>
            </a:r>
            <a:endParaRPr lang="sv-SE" sz="3200" b="1">
              <a:solidFill>
                <a:srgbClr val="0099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b="1"/>
              <a:t>1</a:t>
            </a: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- 1</a:t>
            </a:r>
            <a:r>
              <a:rPr lang="sv-FI" b="1">
                <a:solidFill>
                  <a:srgbClr val="000080"/>
                </a:solidFill>
              </a:rPr>
              <a:t>♠</a:t>
            </a:r>
            <a:endParaRPr lang="sv-SE" b="1"/>
          </a:p>
          <a:p>
            <a:pPr>
              <a:buFontTx/>
              <a:buNone/>
            </a:pPr>
            <a:r>
              <a:rPr lang="sv-FI" b="1"/>
              <a:t>2</a:t>
            </a:r>
            <a:r>
              <a:rPr lang="sv-FI" b="1">
                <a:solidFill>
                  <a:srgbClr val="FF6600"/>
                </a:solidFill>
              </a:rPr>
              <a:t>♦</a:t>
            </a:r>
            <a:endParaRPr lang="sv-FI" b="1"/>
          </a:p>
          <a:p>
            <a:pPr>
              <a:buFontTx/>
              <a:buNone/>
            </a:pPr>
            <a:endParaRPr lang="sv-FI" b="1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Q J 5 3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7 4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K 9 5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J 9</a:t>
            </a:r>
            <a:endParaRPr lang="sv-SE" b="1"/>
          </a:p>
          <a:p>
            <a:endParaRPr lang="sv-SE"/>
          </a:p>
          <a:p>
            <a:endParaRPr lang="sv-SE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pass</a:t>
            </a:r>
            <a:endParaRPr lang="sv-SE" b="1"/>
          </a:p>
        </p:txBody>
      </p:sp>
    </p:spTree>
    <p:extLst>
      <p:ext uri="{BB962C8B-B14F-4D97-AF65-F5344CB8AC3E}">
        <p14:creationId xmlns:p14="http://schemas.microsoft.com/office/powerpoint/2010/main" val="418404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>
                <a:solidFill>
                  <a:srgbClr val="009900"/>
                </a:solidFill>
              </a:rPr>
              <a:t>Svarshanden har</a:t>
            </a:r>
            <a:r>
              <a:rPr lang="sv-FI" sz="3200" b="1">
                <a:solidFill>
                  <a:srgbClr val="003399"/>
                </a:solidFill>
              </a:rPr>
              <a:t> </a:t>
            </a:r>
            <a:r>
              <a:rPr lang="sv-FI" sz="3200" b="1">
                <a:solidFill>
                  <a:srgbClr val="FF0000"/>
                </a:solidFill>
              </a:rPr>
              <a:t>inte</a:t>
            </a:r>
            <a:r>
              <a:rPr lang="sv-FI" sz="3200" b="1">
                <a:solidFill>
                  <a:srgbClr val="003399"/>
                </a:solidFill>
              </a:rPr>
              <a:t> </a:t>
            </a:r>
            <a:r>
              <a:rPr lang="sv-FI" sz="3200" b="1">
                <a:solidFill>
                  <a:srgbClr val="009900"/>
                </a:solidFill>
              </a:rPr>
              <a:t>styrka till utgång</a:t>
            </a:r>
            <a:endParaRPr lang="sv-SE" sz="3200" b="1">
              <a:solidFill>
                <a:srgbClr val="0099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b="1"/>
              <a:t>1</a:t>
            </a: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- 1</a:t>
            </a:r>
            <a:r>
              <a:rPr lang="sv-FI" b="1">
                <a:solidFill>
                  <a:srgbClr val="000080"/>
                </a:solidFill>
              </a:rPr>
              <a:t>♠</a:t>
            </a:r>
            <a:endParaRPr lang="sv-SE" b="1"/>
          </a:p>
          <a:p>
            <a:pPr>
              <a:buFontTx/>
              <a:buNone/>
            </a:pPr>
            <a:r>
              <a:rPr lang="sv-FI" b="1"/>
              <a:t>2</a:t>
            </a:r>
            <a:r>
              <a:rPr lang="sv-FI" b="1">
                <a:solidFill>
                  <a:srgbClr val="FF6600"/>
                </a:solidFill>
              </a:rPr>
              <a:t>♦</a:t>
            </a:r>
            <a:endParaRPr lang="sv-FI" b="1"/>
          </a:p>
          <a:p>
            <a:pPr>
              <a:buFontTx/>
              <a:buNone/>
            </a:pPr>
            <a:endParaRPr lang="sv-FI" b="1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Q J 5 3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3 2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3 2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K J 3 2</a:t>
            </a:r>
            <a:endParaRPr lang="sv-SE" b="1"/>
          </a:p>
          <a:p>
            <a:endParaRPr lang="sv-SE"/>
          </a:p>
          <a:p>
            <a:endParaRPr lang="sv-SE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2 </a:t>
            </a:r>
            <a:r>
              <a:rPr lang="sv-FI" b="1">
                <a:solidFill>
                  <a:srgbClr val="FF0000"/>
                </a:solidFill>
              </a:rPr>
              <a:t>♥</a:t>
            </a:r>
            <a:endParaRPr lang="sv-SE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62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 dirty="0">
                <a:solidFill>
                  <a:srgbClr val="009900"/>
                </a:solidFill>
              </a:rPr>
              <a:t>Svarshanden har</a:t>
            </a:r>
            <a:r>
              <a:rPr lang="sv-FI" sz="3200" b="1" dirty="0">
                <a:solidFill>
                  <a:srgbClr val="003399"/>
                </a:solidFill>
              </a:rPr>
              <a:t> </a:t>
            </a:r>
            <a:r>
              <a:rPr lang="sv-FI" sz="3200" b="1" dirty="0">
                <a:solidFill>
                  <a:srgbClr val="FF0000"/>
                </a:solidFill>
              </a:rPr>
              <a:t>inte</a:t>
            </a:r>
            <a:r>
              <a:rPr lang="sv-FI" sz="3200" b="1" dirty="0">
                <a:solidFill>
                  <a:srgbClr val="003399"/>
                </a:solidFill>
              </a:rPr>
              <a:t> </a:t>
            </a:r>
            <a:r>
              <a:rPr lang="sv-FI" sz="3200" b="1" dirty="0">
                <a:solidFill>
                  <a:srgbClr val="009900"/>
                </a:solidFill>
              </a:rPr>
              <a:t>styrka till utgång</a:t>
            </a:r>
            <a:endParaRPr lang="sv-SE" sz="3200" b="1" dirty="0">
              <a:solidFill>
                <a:srgbClr val="00990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b="1"/>
              <a:t>1</a:t>
            </a: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- 1</a:t>
            </a:r>
            <a:r>
              <a:rPr lang="sv-FI" b="1">
                <a:solidFill>
                  <a:srgbClr val="000080"/>
                </a:solidFill>
              </a:rPr>
              <a:t>♠</a:t>
            </a:r>
            <a:endParaRPr lang="sv-SE" b="1"/>
          </a:p>
          <a:p>
            <a:pPr>
              <a:buFontTx/>
              <a:buNone/>
            </a:pPr>
            <a:r>
              <a:rPr lang="sv-FI" b="1"/>
              <a:t>2</a:t>
            </a:r>
            <a:r>
              <a:rPr lang="sv-FI" b="1">
                <a:solidFill>
                  <a:srgbClr val="FF6600"/>
                </a:solidFill>
              </a:rPr>
              <a:t>♦</a:t>
            </a:r>
            <a:endParaRPr lang="sv-FI" b="1"/>
          </a:p>
          <a:p>
            <a:pPr>
              <a:buFontTx/>
              <a:buNone/>
            </a:pPr>
            <a:endParaRPr lang="sv-FI" b="1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K Q J 8 7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5 4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7 6 5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J 8</a:t>
            </a:r>
            <a:endParaRPr lang="sv-SE" b="1"/>
          </a:p>
          <a:p>
            <a:endParaRPr lang="sv-SE"/>
          </a:p>
          <a:p>
            <a:endParaRPr lang="sv-SE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2 </a:t>
            </a:r>
            <a:r>
              <a:rPr lang="sv-FI" b="1">
                <a:solidFill>
                  <a:srgbClr val="000080"/>
                </a:solidFill>
              </a:rPr>
              <a:t>♠</a:t>
            </a:r>
            <a:endParaRPr lang="sv-SE" b="1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22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9900"/>
                </a:solidFill>
              </a:rPr>
              <a:t>Svarshanden har</a:t>
            </a:r>
            <a:r>
              <a:rPr lang="sv-FI" sz="3200" b="1" dirty="0" smtClean="0">
                <a:solidFill>
                  <a:srgbClr val="003399"/>
                </a:solidFill>
              </a:rPr>
              <a:t> </a:t>
            </a:r>
            <a:r>
              <a:rPr lang="sv-FI" sz="3200" b="1" dirty="0" smtClean="0">
                <a:solidFill>
                  <a:srgbClr val="FF0000"/>
                </a:solidFill>
              </a:rPr>
              <a:t>kanske </a:t>
            </a:r>
            <a:r>
              <a:rPr lang="sv-FI" sz="3200" b="1" dirty="0" smtClean="0">
                <a:solidFill>
                  <a:srgbClr val="009900"/>
                </a:solidFill>
              </a:rPr>
              <a:t>styrka till utgång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/>
              <a:t>När svarshanden vet att det kan finnas utgång </a:t>
            </a:r>
            <a:r>
              <a:rPr lang="sv-FI" b="1" dirty="0">
                <a:solidFill>
                  <a:srgbClr val="FF0000"/>
                </a:solidFill>
              </a:rPr>
              <a:t>inviterar</a:t>
            </a:r>
            <a:r>
              <a:rPr lang="sv-FI" b="1" dirty="0"/>
              <a:t> svarshanden till utgång. </a:t>
            </a:r>
            <a:endParaRPr lang="sv-FI" b="1" dirty="0" smtClean="0"/>
          </a:p>
          <a:p>
            <a:pPr marL="0" indent="0">
              <a:buNone/>
            </a:pPr>
            <a:endParaRPr lang="sv-FI" b="1" dirty="0" smtClean="0"/>
          </a:p>
          <a:p>
            <a:pPr marL="0" indent="0">
              <a:buNone/>
            </a:pPr>
            <a:r>
              <a:rPr lang="sv-FI" b="1" dirty="0" smtClean="0"/>
              <a:t>Öppningshanden </a:t>
            </a:r>
            <a:r>
              <a:rPr lang="sv-FI" b="1" dirty="0"/>
              <a:t>accepterar med </a:t>
            </a:r>
            <a:r>
              <a:rPr lang="sv-FI" b="1" dirty="0" smtClean="0">
                <a:solidFill>
                  <a:srgbClr val="FF6600"/>
                </a:solidFill>
              </a:rPr>
              <a:t>maximum </a:t>
            </a:r>
            <a:r>
              <a:rPr lang="sv-FI" b="1" dirty="0">
                <a:solidFill>
                  <a:srgbClr val="FF6600"/>
                </a:solidFill>
              </a:rPr>
              <a:t>och passar med minimum för sina tidigare bud.</a:t>
            </a:r>
          </a:p>
          <a:p>
            <a:pPr marL="0" indent="0">
              <a:buNone/>
            </a:pP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26627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9900"/>
                </a:solidFill>
              </a:rPr>
              <a:t>Svarshanden har</a:t>
            </a:r>
            <a:r>
              <a:rPr lang="sv-FI" sz="3200" b="1" dirty="0" smtClean="0">
                <a:solidFill>
                  <a:srgbClr val="003399"/>
                </a:solidFill>
              </a:rPr>
              <a:t> </a:t>
            </a:r>
            <a:r>
              <a:rPr lang="sv-FI" sz="3200" b="1" dirty="0" smtClean="0">
                <a:solidFill>
                  <a:srgbClr val="FF0000"/>
                </a:solidFill>
              </a:rPr>
              <a:t>kanske </a:t>
            </a:r>
            <a:r>
              <a:rPr lang="sv-FI" sz="3200" b="1" dirty="0" smtClean="0">
                <a:solidFill>
                  <a:srgbClr val="009900"/>
                </a:solidFill>
              </a:rPr>
              <a:t>styrka till utgång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	1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r>
              <a:rPr lang="sv-FI" dirty="0" smtClean="0"/>
              <a:t> </a:t>
            </a:r>
          </a:p>
          <a:p>
            <a:pPr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	-	3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  </a:t>
            </a:r>
            <a:r>
              <a:rPr lang="sv-FI" sz="2800" b="1" dirty="0" smtClean="0"/>
              <a:t>SH har 10-12 </a:t>
            </a:r>
            <a:r>
              <a:rPr lang="sv-FI" sz="2800" b="1" dirty="0" err="1" smtClean="0"/>
              <a:t>hfp</a:t>
            </a:r>
            <a:r>
              <a:rPr lang="sv-FI" sz="2800" b="1" dirty="0" smtClean="0"/>
              <a:t> och tre korts hjärter</a:t>
            </a:r>
          </a:p>
          <a:p>
            <a:pPr>
              <a:buNone/>
            </a:pPr>
            <a:r>
              <a:rPr lang="sv-FI" b="1" dirty="0" smtClean="0"/>
              <a:t>	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24681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9900"/>
                </a:solidFill>
              </a:rPr>
              <a:t>Svarshanden har</a:t>
            </a:r>
            <a:r>
              <a:rPr lang="sv-FI" sz="3200" b="1" dirty="0" smtClean="0">
                <a:solidFill>
                  <a:srgbClr val="003399"/>
                </a:solidFill>
              </a:rPr>
              <a:t> </a:t>
            </a:r>
            <a:r>
              <a:rPr lang="sv-FI" sz="3200" b="1" dirty="0" smtClean="0">
                <a:solidFill>
                  <a:srgbClr val="FF0000"/>
                </a:solidFill>
              </a:rPr>
              <a:t>kanske </a:t>
            </a:r>
            <a:r>
              <a:rPr lang="sv-FI" sz="3200" b="1" dirty="0" smtClean="0">
                <a:solidFill>
                  <a:srgbClr val="009900"/>
                </a:solidFill>
              </a:rPr>
              <a:t>styrka till utgång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 smtClean="0"/>
              <a:t>ÖH	      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    1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r>
              <a:rPr lang="sv-FI" dirty="0" smtClean="0"/>
              <a:t> </a:t>
            </a:r>
          </a:p>
          <a:p>
            <a:pPr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	-     2 NT  </a:t>
            </a:r>
            <a:r>
              <a:rPr lang="sv-FI" sz="2400" b="1" dirty="0" smtClean="0"/>
              <a:t>SH har 10-12 </a:t>
            </a:r>
            <a:r>
              <a:rPr lang="sv-FI" sz="2400" b="1" dirty="0" err="1" smtClean="0"/>
              <a:t>hp</a:t>
            </a:r>
            <a:r>
              <a:rPr lang="sv-FI" sz="2400" b="1" dirty="0" smtClean="0"/>
              <a:t>, men inte tre korts hjärter</a:t>
            </a: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173344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b="1" dirty="0" smtClean="0"/>
              <a:t/>
            </a:r>
            <a:br>
              <a:rPr lang="sv-FI" b="1" dirty="0" smtClean="0"/>
            </a:br>
            <a:r>
              <a:rPr lang="sv-FI" b="1" dirty="0" smtClean="0"/>
              <a:t>Exempel på en tvåfärgshand</a:t>
            </a:r>
            <a:r>
              <a:rPr lang="sv-FI" dirty="0" smtClean="0"/>
              <a:t/>
            </a:r>
            <a:br>
              <a:rPr lang="sv-FI" dirty="0" smtClean="0"/>
            </a:b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chemeClr val="tx2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8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A J 9 7 3		</a:t>
            </a:r>
          </a:p>
          <a:p>
            <a:pPr marL="0" indent="0">
              <a:buNone/>
            </a:pPr>
            <a:r>
              <a:rPr lang="sv-FI" b="1" dirty="0">
                <a:solidFill>
                  <a:srgbClr val="FF6600"/>
                </a:solidFill>
              </a:rPr>
              <a:t>♦</a:t>
            </a:r>
            <a:r>
              <a:rPr lang="sv-FI" b="1" dirty="0"/>
              <a:t>  A 8 3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K Q 6 4 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66033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u="sng" dirty="0" smtClean="0"/>
              <a:t>SH har bjudit 1-över-1 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	1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r>
              <a:rPr lang="sv-FI" dirty="0" smtClean="0"/>
              <a:t> </a:t>
            </a:r>
          </a:p>
          <a:p>
            <a:pPr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		13 – 18 </a:t>
            </a:r>
            <a:r>
              <a:rPr lang="sv-FI" b="1" dirty="0" err="1" smtClean="0"/>
              <a:t>hfp</a:t>
            </a:r>
            <a:endParaRPr lang="sv-FI" b="1" dirty="0" smtClean="0"/>
          </a:p>
          <a:p>
            <a:pPr>
              <a:buNone/>
            </a:pPr>
            <a:r>
              <a:rPr lang="sv-FI" b="1" dirty="0" smtClean="0"/>
              <a:t>3</a:t>
            </a:r>
            <a:r>
              <a:rPr lang="sv-FI" b="1" dirty="0" smtClean="0">
                <a:solidFill>
                  <a:srgbClr val="008000"/>
                </a:solidFill>
              </a:rPr>
              <a:t> ♣</a:t>
            </a:r>
            <a:r>
              <a:rPr lang="sv-FI" b="1" dirty="0" smtClean="0"/>
              <a:t> 		19 – 21 </a:t>
            </a:r>
            <a:r>
              <a:rPr lang="sv-FI" b="1" dirty="0" err="1" smtClean="0"/>
              <a:t>hfp</a:t>
            </a:r>
            <a:endParaRPr lang="sv-SE" b="1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54231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70C0"/>
                </a:solidFill>
              </a:rPr>
              <a:t>Regler</a:t>
            </a:r>
            <a:endParaRPr lang="sv-FI" b="1" dirty="0">
              <a:solidFill>
                <a:srgbClr val="0070C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Man </a:t>
            </a:r>
            <a:r>
              <a:rPr lang="sv-FI" b="1" dirty="0">
                <a:solidFill>
                  <a:srgbClr val="008000"/>
                </a:solidFill>
              </a:rPr>
              <a:t>får inte passa på ”nya” färger, </a:t>
            </a:r>
            <a:endParaRPr lang="sv-FI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bara </a:t>
            </a:r>
            <a:r>
              <a:rPr lang="sv-FI" b="1" dirty="0">
                <a:solidFill>
                  <a:srgbClr val="008000"/>
                </a:solidFill>
              </a:rPr>
              <a:t>på ”gamla</a:t>
            </a:r>
            <a:r>
              <a:rPr lang="sv-FI" b="1" dirty="0" smtClean="0">
                <a:solidFill>
                  <a:srgbClr val="008000"/>
                </a:solidFill>
              </a:rPr>
              <a:t>”.</a:t>
            </a:r>
          </a:p>
          <a:p>
            <a:pPr marL="0" indent="0">
              <a:buNone/>
            </a:pPr>
            <a:endParaRPr lang="sv-FI" b="1" dirty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sv-FI" b="1" dirty="0">
                <a:solidFill>
                  <a:srgbClr val="FF0000"/>
                </a:solidFill>
              </a:rPr>
              <a:t>Ny färg på tretricksnivån är utgångskrav</a:t>
            </a:r>
            <a:r>
              <a:rPr lang="sv-FI" b="1" dirty="0"/>
              <a:t>. </a:t>
            </a:r>
            <a:endParaRPr lang="sv-FI" dirty="0"/>
          </a:p>
          <a:p>
            <a:pPr marL="0" indent="0">
              <a:buNone/>
            </a:pPr>
            <a:endParaRPr lang="sv-FI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7630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u="sng" dirty="0" smtClean="0"/>
              <a:t>SH har bjudit 2-över-1 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>
              <a:buFontTx/>
              <a:buNone/>
            </a:pPr>
            <a:endParaRPr lang="sv-FI" b="1" dirty="0" smtClean="0"/>
          </a:p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	 2</a:t>
            </a:r>
            <a:r>
              <a:rPr lang="sv-FI" b="1" dirty="0" smtClean="0">
                <a:solidFill>
                  <a:srgbClr val="008000"/>
                </a:solidFill>
              </a:rPr>
              <a:t>♣ </a:t>
            </a:r>
            <a:endParaRPr lang="sv-FI" dirty="0" smtClean="0"/>
          </a:p>
          <a:p>
            <a:pPr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sv-FI" b="1" dirty="0" smtClean="0"/>
              <a:t>	          13 –  21 </a:t>
            </a:r>
            <a:r>
              <a:rPr lang="sv-FI" b="1" dirty="0" err="1" smtClean="0"/>
              <a:t>hfp</a:t>
            </a:r>
            <a:endParaRPr lang="sv-FI" b="1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20585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u="sng" dirty="0" smtClean="0"/>
              <a:t>SH har bjudit 1NT-över-1 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	 1 NT</a:t>
            </a:r>
            <a:r>
              <a:rPr lang="sv-FI" b="1" dirty="0" smtClean="0">
                <a:solidFill>
                  <a:srgbClr val="008000"/>
                </a:solidFill>
              </a:rPr>
              <a:t> </a:t>
            </a:r>
            <a:endParaRPr lang="sv-FI" dirty="0" smtClean="0"/>
          </a:p>
          <a:p>
            <a:pPr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sv-FI" b="1" dirty="0" smtClean="0"/>
              <a:t>	          13 –  18 </a:t>
            </a:r>
            <a:r>
              <a:rPr lang="sv-FI" b="1" dirty="0" err="1" smtClean="0"/>
              <a:t>hfp</a:t>
            </a:r>
            <a:r>
              <a:rPr lang="sv-FI" b="1" dirty="0" smtClean="0"/>
              <a:t>, inte krav</a:t>
            </a:r>
          </a:p>
          <a:p>
            <a:pPr>
              <a:buNone/>
            </a:pPr>
            <a:r>
              <a:rPr lang="sv-FI" b="1" dirty="0"/>
              <a:t>3</a:t>
            </a:r>
            <a:r>
              <a:rPr lang="sv-FI" b="1" dirty="0" smtClean="0">
                <a:solidFill>
                  <a:srgbClr val="FF6600"/>
                </a:solidFill>
              </a:rPr>
              <a:t>♦		</a:t>
            </a:r>
            <a:r>
              <a:rPr lang="sv-FI" b="1" dirty="0" smtClean="0"/>
              <a:t>19 – 21 </a:t>
            </a:r>
            <a:r>
              <a:rPr lang="sv-FI" b="1" dirty="0" err="1" smtClean="0"/>
              <a:t>hfp</a:t>
            </a:r>
            <a:r>
              <a:rPr lang="sv-FI" b="1" dirty="0" smtClean="0"/>
              <a:t>, krav</a:t>
            </a:r>
            <a:endParaRPr lang="sv-SE" b="1" dirty="0" smtClean="0"/>
          </a:p>
          <a:p>
            <a:pPr>
              <a:buNone/>
            </a:pPr>
            <a:endParaRPr lang="sv-FI" b="1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74600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9900"/>
                </a:solidFill>
              </a:rPr>
              <a:t>Svarshandens andra bud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/>
              <a:t>När öppningshanden genom sitt andra bud ytterligare beskrivit sin hand, till både fördelning och styrka, kan svarshanden oftast </a:t>
            </a:r>
            <a:r>
              <a:rPr lang="sv-FI" b="1" dirty="0">
                <a:solidFill>
                  <a:srgbClr val="FF0000"/>
                </a:solidFill>
              </a:rPr>
              <a:t>fastställa slutbudet direkt.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93224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>
                <a:solidFill>
                  <a:srgbClr val="009900"/>
                </a:solidFill>
              </a:rPr>
              <a:t>Svarshandens andra bud</a:t>
            </a:r>
            <a:endParaRPr lang="sv-SE" b="1" dirty="0">
              <a:solidFill>
                <a:srgbClr val="0099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b="1"/>
              <a:t>1</a:t>
            </a: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- 1</a:t>
            </a:r>
            <a:r>
              <a:rPr lang="sv-FI" b="1">
                <a:solidFill>
                  <a:srgbClr val="000080"/>
                </a:solidFill>
              </a:rPr>
              <a:t>♠</a:t>
            </a:r>
            <a:endParaRPr lang="sv-SE" b="1"/>
          </a:p>
          <a:p>
            <a:pPr>
              <a:buFontTx/>
              <a:buNone/>
            </a:pPr>
            <a:r>
              <a:rPr lang="sv-FI" b="1"/>
              <a:t>2</a:t>
            </a:r>
            <a:r>
              <a:rPr lang="sv-FI" b="1">
                <a:solidFill>
                  <a:srgbClr val="FF6600"/>
                </a:solidFill>
              </a:rPr>
              <a:t>♦</a:t>
            </a:r>
            <a:endParaRPr lang="sv-FI" b="1"/>
          </a:p>
          <a:p>
            <a:pPr>
              <a:buFontTx/>
              <a:buNone/>
            </a:pPr>
            <a:endParaRPr lang="sv-FI" b="1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>
                <a:solidFill>
                  <a:srgbClr val="000080"/>
                </a:solidFill>
              </a:rPr>
              <a:t>♠ </a:t>
            </a:r>
            <a:r>
              <a:rPr lang="sv-FI" b="1"/>
              <a:t>Q 10 7 6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8 7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7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Q J 7</a:t>
            </a:r>
            <a:endParaRPr lang="sv-SE" b="1"/>
          </a:p>
          <a:p>
            <a:endParaRPr lang="sv-SE" b="1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4 </a:t>
            </a:r>
            <a:r>
              <a:rPr lang="sv-FI" b="1">
                <a:solidFill>
                  <a:srgbClr val="FF0000"/>
                </a:solidFill>
              </a:rPr>
              <a:t>♥</a:t>
            </a:r>
            <a:endParaRPr lang="sv-SE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12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>
                <a:solidFill>
                  <a:srgbClr val="009900"/>
                </a:solidFill>
              </a:rPr>
              <a:t>Svarshandens andra bud</a:t>
            </a:r>
            <a:endParaRPr lang="sv-SE" b="1">
              <a:solidFill>
                <a:srgbClr val="0099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b="1"/>
              <a:t>1</a:t>
            </a: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- 1</a:t>
            </a:r>
            <a:r>
              <a:rPr lang="sv-FI" b="1">
                <a:solidFill>
                  <a:srgbClr val="000080"/>
                </a:solidFill>
              </a:rPr>
              <a:t>♠</a:t>
            </a:r>
            <a:endParaRPr lang="sv-SE" b="1"/>
          </a:p>
          <a:p>
            <a:pPr>
              <a:buFontTx/>
              <a:buNone/>
            </a:pPr>
            <a:r>
              <a:rPr lang="sv-FI" b="1"/>
              <a:t>2</a:t>
            </a:r>
            <a:r>
              <a:rPr lang="sv-FI" b="1">
                <a:solidFill>
                  <a:srgbClr val="FF6600"/>
                </a:solidFill>
              </a:rPr>
              <a:t>♦</a:t>
            </a:r>
            <a:endParaRPr lang="sv-FI" b="1"/>
          </a:p>
          <a:p>
            <a:pPr>
              <a:buFontTx/>
              <a:buNone/>
            </a:pPr>
            <a:endParaRPr lang="sv-FI" b="1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Q 10 7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7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8 7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K J 7 4</a:t>
            </a:r>
            <a:endParaRPr lang="sv-SE" b="1"/>
          </a:p>
          <a:p>
            <a:endParaRPr lang="sv-SE" b="1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3 NT</a:t>
            </a:r>
            <a:endParaRPr lang="sv-SE" b="1"/>
          </a:p>
        </p:txBody>
      </p:sp>
    </p:spTree>
    <p:extLst>
      <p:ext uri="{BB962C8B-B14F-4D97-AF65-F5344CB8AC3E}">
        <p14:creationId xmlns:p14="http://schemas.microsoft.com/office/powerpoint/2010/main" val="39708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utoUpdateAnimBg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387</Words>
  <Application>Microsoft Office PowerPoint</Application>
  <PresentationFormat>Bildspel på skärmen (4:3)</PresentationFormat>
  <Paragraphs>157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0" baseType="lpstr">
      <vt:lpstr>Office-tema</vt:lpstr>
      <vt:lpstr>Grundkurs lektion 10</vt:lpstr>
      <vt:lpstr> Exempel på en tvåfärgshand </vt:lpstr>
      <vt:lpstr>SH har bjudit 1-över-1 </vt:lpstr>
      <vt:lpstr>Regler</vt:lpstr>
      <vt:lpstr>SH har bjudit 2-över-1 </vt:lpstr>
      <vt:lpstr>SH har bjudit 1NT-över-1 </vt:lpstr>
      <vt:lpstr>Svarshandens andra bud</vt:lpstr>
      <vt:lpstr>Svarshandens andra bud</vt:lpstr>
      <vt:lpstr>Svarshandens andra bud</vt:lpstr>
      <vt:lpstr>Svarshandens andra bud</vt:lpstr>
      <vt:lpstr>Svarshandens andra bud</vt:lpstr>
      <vt:lpstr>PowerPoint-presentation</vt:lpstr>
      <vt:lpstr>Svarshanden har inte styrka till utgång</vt:lpstr>
      <vt:lpstr>Svarshanden har inte styrka till utgång</vt:lpstr>
      <vt:lpstr>Svarshanden har inte styrka till utgång</vt:lpstr>
      <vt:lpstr>Svarshanden har inte styrka till utgång</vt:lpstr>
      <vt:lpstr>Svarshanden har kanske styrka till utgång</vt:lpstr>
      <vt:lpstr>Svarshanden har kanske styrka till utgång</vt:lpstr>
      <vt:lpstr>Svarshanden har kanske styrka till utgång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Grundkurs lektion 10</dc:title>
  <dc:creator>Teta</dc:creator>
  <cp:lastModifiedBy>Teta</cp:lastModifiedBy>
  <cp:revision>16</cp:revision>
  <dcterms:created xsi:type="dcterms:W3CDTF">2012-11-18T09:53:41Z</dcterms:created>
  <dcterms:modified xsi:type="dcterms:W3CDTF">2012-11-18T10:24:09Z</dcterms:modified>
</cp:coreProperties>
</file>