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8" r:id="rId3"/>
    <p:sldId id="258" r:id="rId4"/>
    <p:sldId id="264" r:id="rId5"/>
    <p:sldId id="267" r:id="rId6"/>
    <p:sldId id="266" r:id="rId7"/>
    <p:sldId id="268" r:id="rId8"/>
    <p:sldId id="269" r:id="rId9"/>
    <p:sldId id="274" r:id="rId10"/>
    <p:sldId id="270" r:id="rId11"/>
    <p:sldId id="273" r:id="rId12"/>
    <p:sldId id="275" r:id="rId13"/>
    <p:sldId id="276" r:id="rId14"/>
    <p:sldId id="271" r:id="rId15"/>
    <p:sldId id="277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585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41BD6-CCD5-4956-AFAA-4D43C7DB5AFA}" type="datetimeFigureOut">
              <a:rPr lang="fi-FI" smtClean="0"/>
              <a:t>3.11.2014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BE048-4511-4304-AEB2-8A660385D3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526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3083-C48F-4FA9-B0B8-51A183AB205B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388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6327-84DE-4695-9B86-E74D737B2233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433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F67-CAAB-4F06-B7BC-2D817D354BDC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852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69B8-3477-4897-A36D-5BB8C6F8EDDB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848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8C0A-B7E1-4D53-9736-5752D38FBD1B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20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1D2F-7F88-43C0-9AEF-FB9164445D7F}" type="datetime1">
              <a:rPr lang="fi-FI" smtClean="0"/>
              <a:t>3.11.2014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52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4BFD-B8A4-4544-91F3-F90939BE9F7E}" type="datetime1">
              <a:rPr lang="fi-FI" smtClean="0"/>
              <a:t>3.11.2014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043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E6C6-E419-4FC4-901B-FFF1916A5263}" type="datetime1">
              <a:rPr lang="fi-FI" smtClean="0"/>
              <a:t>3.11.2014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02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6E9E-6ADD-4AFF-A935-A44E21C8A9D9}" type="datetime1">
              <a:rPr lang="fi-FI" smtClean="0"/>
              <a:t>3.11.2014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899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7118-92BE-4DDE-8735-0805B1B28B04}" type="datetime1">
              <a:rPr lang="fi-FI" smtClean="0"/>
              <a:t>3.11.2014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396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B6109-5913-424D-8619-86DA07DCF3D7}" type="datetime1">
              <a:rPr lang="fi-FI" smtClean="0"/>
              <a:t>3.11.2014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864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E75D1-B1B9-4952-8822-5F2E61D2CB42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915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33160" y="980728"/>
            <a:ext cx="59055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4000" b="1" dirty="0" smtClean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KILPAILEVAT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TARJOUSSARJAT</a:t>
            </a:r>
          </a:p>
          <a:p>
            <a:pPr algn="ctr">
              <a:spcBef>
                <a:spcPct val="50000"/>
              </a:spcBef>
            </a:pPr>
            <a:endParaRPr lang="fi-FI" sz="4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10. oppitunti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37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83036" y="240042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VÄLITARJOUKSEN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JÄLKEEN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3226"/>
              </p:ext>
            </p:extLst>
          </p:nvPr>
        </p:nvGraphicFramePr>
        <p:xfrm>
          <a:off x="611560" y="2636912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KJ9832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KJ9832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KQ983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18934" y="4680000"/>
            <a:ext cx="1216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 smtClean="0"/>
              <a:t>ap</a:t>
            </a:r>
            <a:r>
              <a:rPr lang="fi-FI" dirty="0" smtClean="0"/>
              <a:t>, 10p</a:t>
            </a:r>
          </a:p>
          <a:p>
            <a:pPr algn="ctr"/>
            <a:r>
              <a:rPr lang="fi-FI" dirty="0"/>
              <a:t>t</a:t>
            </a:r>
            <a:r>
              <a:rPr lang="fi-FI" dirty="0" smtClean="0"/>
              <a:t>asainen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4k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203111" y="468000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5k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 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651655" y="4680000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5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7p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6k </a:t>
            </a:r>
            <a:r>
              <a:rPr lang="en-US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511791" y="4697465"/>
            <a:ext cx="1566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11p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6k </a:t>
            </a:r>
            <a:r>
              <a:rPr lang="en-US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  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270052" y="4680000"/>
            <a:ext cx="1504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12p</a:t>
            </a:r>
            <a:br>
              <a:rPr lang="fi-FI" dirty="0" smtClean="0"/>
            </a:br>
            <a:r>
              <a:rPr lang="fi-FI" dirty="0" smtClean="0"/>
              <a:t>5</a:t>
            </a:r>
            <a:r>
              <a:rPr lang="fi-FI" dirty="0" smtClean="0">
                <a:ea typeface="Times New Roman" pitchFamily="18" charset="0"/>
                <a:cs typeface="Arial" charset="0"/>
              </a:rPr>
              <a:t>k </a:t>
            </a:r>
            <a:r>
              <a:rPr lang="en-GB" dirty="0" smtClean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en-GB" dirty="0" smtClean="0">
                <a:latin typeface="Arial" charset="0"/>
                <a:ea typeface="Times New Roman" pitchFamily="18" charset="0"/>
                <a:cs typeface="Arial" charset="0"/>
              </a:rPr>
              <a:t>-</a:t>
            </a:r>
            <a:r>
              <a:rPr lang="en-GB" dirty="0" err="1" smtClean="0">
                <a:latin typeface="Arial" charset="0"/>
                <a:ea typeface="Times New Roman" pitchFamily="18" charset="0"/>
                <a:cs typeface="Arial" charset="0"/>
              </a:rPr>
              <a:t>tuki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11560" y="1556792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Partneri pohjoisen kädestä on avannut </a:t>
            </a:r>
            <a:r>
              <a:rPr lang="fi-FI" sz="24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24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johon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tarjosi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.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?</a:t>
            </a:r>
            <a:endParaRPr lang="fi-FI" sz="24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67274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DBL</a:t>
            </a:r>
            <a:endParaRPr lang="fi-FI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422822" y="5868000"/>
            <a:ext cx="856721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i-FI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4043506" y="5868000"/>
            <a:ext cx="816525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935206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FF99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668582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dirty="0" smtClean="0">
                <a:solidFill>
                  <a:srgbClr val="92D05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83036" y="240042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VÄLITARJOUKSEN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JÄLKEEN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133524"/>
              </p:ext>
            </p:extLst>
          </p:nvPr>
        </p:nvGraphicFramePr>
        <p:xfrm>
          <a:off x="611560" y="2636912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Q1052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J873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QJ832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18934" y="4680000"/>
            <a:ext cx="1216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 smtClean="0"/>
              <a:t>ap</a:t>
            </a:r>
            <a:r>
              <a:rPr lang="fi-FI" dirty="0" smtClean="0"/>
              <a:t>, 11p</a:t>
            </a:r>
          </a:p>
          <a:p>
            <a:pPr algn="ctr"/>
            <a:r>
              <a:rPr lang="fi-FI" dirty="0"/>
              <a:t>t</a:t>
            </a:r>
            <a:r>
              <a:rPr lang="fi-FI" dirty="0" smtClean="0"/>
              <a:t>asainen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3k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 -tuki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203111" y="4680000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9 </a:t>
            </a:r>
            <a:r>
              <a:rPr lang="fi-FI" dirty="0" err="1"/>
              <a:t>ap</a:t>
            </a:r>
            <a:r>
              <a:rPr lang="fi-FI" dirty="0"/>
              <a:t>, 9</a:t>
            </a:r>
            <a:r>
              <a:rPr lang="fi-FI" dirty="0" smtClean="0"/>
              <a:t>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ei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 </a:t>
            </a:r>
            <a:r>
              <a:rPr lang="fi-FI" dirty="0" smtClean="0"/>
              <a:t>-tukea</a:t>
            </a:r>
            <a:br>
              <a:rPr lang="fi-FI" dirty="0" smtClean="0"/>
            </a:br>
            <a:r>
              <a:rPr lang="fi-FI" dirty="0" smtClean="0"/>
              <a:t>4k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651655" y="4680000"/>
            <a:ext cx="1503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11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11p</a:t>
            </a:r>
            <a:br>
              <a:rPr lang="fi-FI" dirty="0" smtClean="0"/>
            </a:br>
            <a:r>
              <a:rPr lang="fi-FI" dirty="0" smtClean="0"/>
              <a:t>tasainen</a:t>
            </a:r>
            <a:endParaRPr lang="fi-FI" dirty="0"/>
          </a:p>
          <a:p>
            <a:pPr algn="ctr"/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ea typeface="Times New Roman" pitchFamily="18" charset="0"/>
                <a:cs typeface="Arial" charset="0"/>
              </a:rPr>
              <a:t> 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pito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511791" y="4697465"/>
            <a:ext cx="1566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14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14p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tasainen</a:t>
            </a:r>
          </a:p>
          <a:p>
            <a:pPr algn="ctr"/>
            <a:r>
              <a:rPr lang="en-US" dirty="0" err="1" smtClean="0">
                <a:ea typeface="Times New Roman" pitchFamily="18" charset="0"/>
                <a:cs typeface="Arial" charset="0"/>
              </a:rPr>
              <a:t>hyvä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>
                <a:ea typeface="Times New Roman" pitchFamily="18" charset="0"/>
                <a:cs typeface="Arial" charset="0"/>
              </a:rPr>
              <a:t>-</a:t>
            </a:r>
            <a:r>
              <a:rPr lang="en-US" dirty="0" err="1">
                <a:ea typeface="Times New Roman" pitchFamily="18" charset="0"/>
                <a:cs typeface="Arial" charset="0"/>
              </a:rPr>
              <a:t>pito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270052" y="4680000"/>
            <a:ext cx="162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14ap</a:t>
            </a:r>
            <a:r>
              <a:rPr lang="fi-FI" dirty="0"/>
              <a:t>, </a:t>
            </a:r>
            <a:r>
              <a:rPr lang="fi-FI" dirty="0" smtClean="0"/>
              <a:t>14p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tasainen</a:t>
            </a:r>
          </a:p>
          <a:p>
            <a:pPr algn="ctr"/>
            <a:r>
              <a:rPr lang="en-US" dirty="0" err="1" smtClean="0">
                <a:ea typeface="Times New Roman" pitchFamily="18" charset="0"/>
                <a:cs typeface="Arial" charset="0"/>
              </a:rPr>
              <a:t>huono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>
                <a:ea typeface="Times New Roman" pitchFamily="18" charset="0"/>
                <a:cs typeface="Arial" charset="0"/>
              </a:rPr>
              <a:t> -</a:t>
            </a:r>
            <a:r>
              <a:rPr lang="en-US" dirty="0" err="1">
                <a:ea typeface="Times New Roman" pitchFamily="18" charset="0"/>
                <a:cs typeface="Arial" charset="0"/>
              </a:rPr>
              <a:t>pito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11560" y="1556792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Partneri pohjoisen kädestä on avannut </a:t>
            </a:r>
            <a:r>
              <a:rPr lang="fi-FI" sz="24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400" dirty="0" smtClean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johon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tarjosi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2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.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?</a:t>
            </a:r>
            <a:endParaRPr lang="fi-FI" sz="24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67274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i-FI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422822" y="5868000"/>
            <a:ext cx="856721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DBL</a:t>
            </a:r>
            <a:endParaRPr lang="fi-FI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4043506" y="5868000"/>
            <a:ext cx="816525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2NT</a:t>
            </a:r>
            <a:endParaRPr lang="fi-FI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935206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3NT</a:t>
            </a:r>
            <a:endParaRPr lang="fi-FI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668582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99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3♦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7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98" y="92238"/>
            <a:ext cx="712891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VÄLITARJOUKSEN 1NT JÄLKEEN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52081"/>
              </p:ext>
            </p:extLst>
          </p:nvPr>
        </p:nvGraphicFramePr>
        <p:xfrm>
          <a:off x="650621" y="3529165"/>
          <a:ext cx="8045757" cy="1585595"/>
        </p:xfrm>
        <a:graphic>
          <a:graphicData uri="http://schemas.openxmlformats.org/drawingml/2006/table">
            <a:tbl>
              <a:tblPr/>
              <a:tblGrid>
                <a:gridCol w="1890855"/>
                <a:gridCol w="1946036"/>
                <a:gridCol w="2143869"/>
                <a:gridCol w="2064997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J8732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KJ9732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Q753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62034" y="5141665"/>
            <a:ext cx="1216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 </a:t>
            </a:r>
            <a:r>
              <a:rPr lang="fi-FI" dirty="0" err="1" smtClean="0"/>
              <a:t>ap</a:t>
            </a:r>
            <a:r>
              <a:rPr lang="fi-FI" dirty="0" smtClean="0"/>
              <a:t>, 9p</a:t>
            </a:r>
          </a:p>
          <a:p>
            <a:pPr algn="ctr"/>
            <a:r>
              <a:rPr lang="fi-FI" dirty="0"/>
              <a:t>t</a:t>
            </a:r>
            <a:r>
              <a:rPr lang="fi-FI" dirty="0" smtClean="0"/>
              <a:t>asainen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3k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 -tuki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595109" y="5297629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5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7p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6k 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4k 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4451768" y="5280164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7p</a:t>
            </a:r>
            <a:br>
              <a:rPr lang="fi-FI" dirty="0" smtClean="0"/>
            </a:br>
            <a:r>
              <a:rPr lang="fi-FI" dirty="0" smtClean="0"/>
              <a:t>tasainen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6444208" y="5280164"/>
            <a:ext cx="1566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tasainen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31481" y="2492895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Partneri pohjoisen kädestä on avannut </a:t>
            </a:r>
            <a:r>
              <a:rPr lang="fi-FI" sz="24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400" dirty="0" smtClean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johon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tarjosi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b="1" dirty="0" smtClean="0">
                <a:ea typeface="Times New Roman" pitchFamily="18" charset="0"/>
                <a:cs typeface="Arial" charset="0"/>
              </a:rPr>
              <a:t>1NT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.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?</a:t>
            </a:r>
            <a:endParaRPr lang="fi-FI" sz="24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67274" y="6237332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i-FI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738683" y="6262505"/>
            <a:ext cx="856721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99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2♦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4795398" y="6254797"/>
            <a:ext cx="816525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6824523" y="6237332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DBL</a:t>
            </a:r>
            <a:endParaRPr lang="fi-FI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514070" y="1292567"/>
            <a:ext cx="81369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Vastaajan kahdennus lupa voimaa 9+ pistettä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Väritarjous 2 tasolla lupaa voimaa 6-8(9) pistettä ja (5)6+ kortin värin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29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83036" y="240042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KILPAILEVAT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TARJOUSSARJAT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JATKAJAN TARJOUKSET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554721" y="1772816"/>
            <a:ext cx="813690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400" dirty="0" smtClean="0">
                <a:latin typeface="Calibri" pitchFamily="34" charset="0"/>
                <a:cs typeface="Calibri" pitchFamily="34" charset="0"/>
              </a:rPr>
              <a:t>Kun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p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artneri on kahdentanut avauksen ja vastaaja tarjonnut jotain väriä, esim. (</a:t>
            </a:r>
            <a:r>
              <a:rPr lang="fi-FI" sz="24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) – 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DBL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– (</a:t>
            </a: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Ei ole enää pakko tarjota mitään: ei ole pelkoa, että vastustajat jäävät pelaamaan </a:t>
            </a:r>
            <a:r>
              <a:rPr lang="fi-FI" sz="2400" b="1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latin typeface="+mn-lt"/>
                <a:ea typeface="Times New Roman" pitchFamily="18" charset="0"/>
                <a:cs typeface="Arial" charset="0"/>
              </a:rPr>
              <a:t>kahdennettuna</a:t>
            </a:r>
            <a:r>
              <a:rPr lang="en-US" sz="24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latin typeface="+mn-lt"/>
                <a:ea typeface="Times New Roman" pitchFamily="18" charset="0"/>
                <a:cs typeface="Arial" charset="0"/>
              </a:rPr>
              <a:t>ja</a:t>
            </a:r>
            <a:r>
              <a:rPr lang="en-US" sz="24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partnerilla </a:t>
            </a:r>
            <a:r>
              <a:rPr lang="fi-FI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on vielä tarjousvuoro, </a:t>
            </a:r>
            <a:endParaRPr lang="fi-FI" sz="2400" dirty="0" smtClean="0">
              <a:latin typeface="+mn-lt"/>
              <a:cs typeface="Calibri" pitchFamily="34" charset="0"/>
              <a:sym typeface="Symbol" pitchFamily="18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Jos halua tarjota, lupaa voimaa 7+ pistettä</a:t>
            </a:r>
          </a:p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Yläväritarjous (tässä esimerkissä </a:t>
            </a:r>
            <a:r>
              <a:rPr lang="fi-FI" sz="24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fi-FI" sz="2400" dirty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lupaa 4 kortin värin</a:t>
            </a:r>
          </a:p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Alaväritarjoukseen (</a:t>
            </a:r>
            <a:r>
              <a:rPr lang="fi-FI" sz="24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GB" sz="2400" dirty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vaaditaan vähintään 5 korttia</a:t>
            </a:r>
          </a:p>
          <a:p>
            <a:pPr lvl="1">
              <a:buFont typeface="Arial" pitchFamily="34" charset="0"/>
              <a:buChar char="•"/>
            </a:pPr>
            <a:r>
              <a:rPr lang="fi-FI" sz="24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Sangitarjous</a:t>
            </a: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fi-FI" sz="2400" b="1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1NT</a:t>
            </a: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lupaa tasaisen käden, voimaa 8-11 pistettä ja pidot </a:t>
            </a:r>
            <a:r>
              <a:rPr lang="fi-FI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molemmissa </a:t>
            </a:r>
            <a:r>
              <a:rPr lang="fi-FI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vastustajien tarjoamissa </a:t>
            </a:r>
            <a:r>
              <a:rPr lang="fi-FI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värissä</a:t>
            </a:r>
            <a:endParaRPr lang="fi-FI" sz="24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60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83036" y="240042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KILPAILEVAT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TARJOUSSARJAT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JATKAJAN TARJOUKSET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539552" y="1436924"/>
            <a:ext cx="813690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800" dirty="0" smtClean="0">
                <a:latin typeface="Calibri" pitchFamily="34" charset="0"/>
                <a:cs typeface="Calibri" pitchFamily="34" charset="0"/>
              </a:rPr>
              <a:t>Kun partneri on kahdentanut avauksen ja vastaaja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vastakahdentaa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(</a:t>
            </a:r>
            <a:r>
              <a:rPr lang="fi-FI" sz="2800" b="1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) – </a:t>
            </a:r>
            <a:r>
              <a:rPr lang="fi-FI" sz="2800" b="1" dirty="0">
                <a:latin typeface="Calibri" pitchFamily="34" charset="0"/>
                <a:cs typeface="Calibri" pitchFamily="34" charset="0"/>
              </a:rPr>
              <a:t>DBL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RD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Jatkajalla voi olla korkeintaan 7 pistettä 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: avaajalla 11+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, kahdentajalla 12+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ja vastakahdentajalla 10+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= 33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endParaRPr lang="fi-FI" sz="28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Jatkajan kannattaa tarjota 4 kortin ylävärinsä ja 5 kortin alavärinsä. Voimaa tarjoukset eivät lupaa eli myös 0 pisteellä voi tarjota</a:t>
            </a: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Jos jatkaja passaa, on kahdentajan syytä tarjota jotain, ettei avauspuoli jää pelaamaan peliään vastakahdennettuna.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27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83036" y="240042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KILPAILEVAT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TARJOUSSARJAT</a:t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JATKAJAN TARJOUKSET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12414"/>
              </p:ext>
            </p:extLst>
          </p:nvPr>
        </p:nvGraphicFramePr>
        <p:xfrm>
          <a:off x="683568" y="3068960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18934" y="5020630"/>
            <a:ext cx="1216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 smtClean="0"/>
              <a:t>ap</a:t>
            </a:r>
            <a:r>
              <a:rPr lang="fi-FI" dirty="0" smtClean="0"/>
              <a:t>, 10p</a:t>
            </a:r>
          </a:p>
          <a:p>
            <a:pPr algn="ctr"/>
            <a:r>
              <a:rPr lang="fi-FI" dirty="0"/>
              <a:t>t</a:t>
            </a:r>
            <a:r>
              <a:rPr lang="fi-FI" dirty="0" smtClean="0"/>
              <a:t>asainen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4k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203111" y="502063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5k </a:t>
            </a:r>
            <a:r>
              <a:rPr lang="en-GB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/>
              <a:t>   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651655" y="5020630"/>
            <a:ext cx="1503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11 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tasainen</a:t>
            </a:r>
            <a:br>
              <a:rPr lang="fi-FI" dirty="0" smtClean="0">
                <a:ea typeface="Times New Roman" pitchFamily="18" charset="0"/>
                <a:cs typeface="Arial" charset="0"/>
              </a:rPr>
            </a:br>
            <a:r>
              <a:rPr lang="en-US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 </a:t>
            </a:r>
            <a:r>
              <a:rPr lang="fi-FI" dirty="0" smtClean="0">
                <a:ea typeface="Times New Roman" pitchFamily="18" charset="0"/>
                <a:cs typeface="Arial" charset="0"/>
              </a:rPr>
              <a:t>&amp;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>
                <a:ea typeface="Times New Roman" pitchFamily="18" charset="0"/>
                <a:cs typeface="Arial" charset="0"/>
              </a:rPr>
              <a:t>-pidot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511791" y="5038095"/>
            <a:ext cx="1566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3p</a:t>
            </a:r>
            <a:endParaRPr lang="fi-FI" dirty="0"/>
          </a:p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5</a:t>
            </a:r>
            <a:r>
              <a:rPr lang="fi-FI" dirty="0" smtClean="0">
                <a:ea typeface="Times New Roman" pitchFamily="18" charset="0"/>
                <a:cs typeface="Arial" charset="0"/>
              </a:rPr>
              <a:t>k </a:t>
            </a:r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  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270052" y="5020630"/>
            <a:ext cx="1504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2p</a:t>
            </a:r>
            <a:br>
              <a:rPr lang="fi-FI" dirty="0" smtClean="0"/>
            </a:br>
            <a:r>
              <a:rPr lang="fi-FI" dirty="0" smtClean="0"/>
              <a:t>tasainen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18934" y="1545413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Länsi avannut </a:t>
            </a:r>
            <a:r>
              <a:rPr lang="fi-FI" sz="2400" b="1" dirty="0" smtClean="0">
                <a:solidFill>
                  <a:srgbClr val="FF9900"/>
                </a:solidFill>
              </a:rPr>
              <a:t>1</a:t>
            </a:r>
            <a:r>
              <a:rPr lang="en-US" sz="2400" dirty="0">
                <a:solidFill>
                  <a:srgbClr val="FF99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/>
              <a:t>, jonka pohjoisena istuva partneri kahdensi. </a:t>
            </a:r>
            <a:endParaRPr lang="fi-FI" sz="24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67274" y="620863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i-FI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422822" y="6208630"/>
            <a:ext cx="856721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GB" dirty="0" smtClean="0">
                <a:solidFill>
                  <a:srgbClr val="92D05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4043506" y="6208630"/>
            <a:ext cx="816525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1NT</a:t>
            </a:r>
            <a:endParaRPr lang="fi-FI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935206" y="620863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1</a:t>
            </a:r>
            <a:r>
              <a:rPr lang="fi-FI" dirty="0" smtClean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668582" y="620863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1462280" y="2132856"/>
            <a:ext cx="2581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Itä tarjoaa </a:t>
            </a:r>
            <a:r>
              <a:rPr lang="fi-FI" sz="2400" b="1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, </a:t>
            </a:r>
            <a:br>
              <a:rPr lang="en-US" sz="2400" dirty="0" smtClean="0">
                <a:ea typeface="Times New Roman" pitchFamily="18" charset="0"/>
                <a:cs typeface="Arial" charset="0"/>
              </a:rPr>
            </a:br>
            <a:r>
              <a:rPr lang="en-US" sz="2400" dirty="0" err="1" smtClean="0">
                <a:ea typeface="Times New Roman" pitchFamily="18" charset="0"/>
                <a:cs typeface="Arial" charset="0"/>
              </a:rPr>
              <a:t>sinun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vuorosi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.</a:t>
            </a:r>
            <a:endParaRPr lang="fi-FI" sz="2400" dirty="0"/>
          </a:p>
        </p:txBody>
      </p:sp>
      <p:sp>
        <p:nvSpPr>
          <p:cNvPr id="17" name="Tekstiruutu 16"/>
          <p:cNvSpPr txBox="1"/>
          <p:nvPr/>
        </p:nvSpPr>
        <p:spPr>
          <a:xfrm>
            <a:off x="5868144" y="2132855"/>
            <a:ext cx="2815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Itä </a:t>
            </a:r>
            <a:r>
              <a:rPr lang="fi-FI" sz="2400" dirty="0" err="1" smtClean="0"/>
              <a:t>vastakahdentaa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, </a:t>
            </a:r>
            <a:br>
              <a:rPr lang="en-US" sz="2400" dirty="0" smtClean="0">
                <a:ea typeface="Times New Roman" pitchFamily="18" charset="0"/>
                <a:cs typeface="Arial" charset="0"/>
              </a:rPr>
            </a:br>
            <a:r>
              <a:rPr lang="en-US" sz="24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?</a:t>
            </a:r>
            <a:endParaRPr lang="fi-FI" sz="2400" dirty="0"/>
          </a:p>
        </p:txBody>
      </p:sp>
      <p:cxnSp>
        <p:nvCxnSpPr>
          <p:cNvPr id="18" name="Suora yhdysviiva 17"/>
          <p:cNvCxnSpPr/>
          <p:nvPr/>
        </p:nvCxnSpPr>
        <p:spPr>
          <a:xfrm>
            <a:off x="5364088" y="2548353"/>
            <a:ext cx="0" cy="33956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23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240042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KUN VÄRIAVAUS KAHDENNETAAN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92332" y="1556792"/>
            <a:ext cx="825563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Vastaajan tarjoukset kun partnerin yhden tason väriavaus (</a:t>
            </a: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28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) kahdennetaan: </a:t>
            </a:r>
            <a:endParaRPr lang="fi-FI" sz="28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Yhden tason tarjous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(</a:t>
            </a:r>
            <a:r>
              <a:rPr lang="fi-FI" sz="28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)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lupaa voimaa 6-9(10) p ja vähintään 4 kortin värin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esim. </a:t>
            </a: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28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- (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DBL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) -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.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Tarjous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ei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ole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vaatimus</a:t>
            </a:r>
            <a:endParaRPr lang="fi-FI" sz="2800" dirty="0" smtClean="0">
              <a:latin typeface="+mn-lt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2 tason väritarjous ilman hyppyä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(</a:t>
            </a: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GB" sz="28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)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lupaa voimaa 6-9(10) pistettä ja hyvän 5 kortin tai 6+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värin, ei vaatimus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1NT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sama kuin ilman kahdennusta eli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6-9(10)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pistettä ja tasainen käsi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454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240042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KUN VÄRIAVAUS KAHDENNETAAN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95536" y="1700808"/>
            <a:ext cx="825563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Vastaajan tarjoukset kun partnerin yhden tason väriavaus (</a:t>
            </a: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28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8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)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kahdennetaan, jatkuu: </a:t>
            </a:r>
          </a:p>
          <a:p>
            <a:pPr lvl="1">
              <a:buFont typeface="Courier New" pitchFamily="49" charset="0"/>
              <a:buChar char="o"/>
            </a:pPr>
            <a:r>
              <a:rPr lang="fi-FI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2NT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kertoo 10+ voimaa ja  tuen avausväriin, tarjous on kierrosvaatimus</a:t>
            </a: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Vastakahdennus (</a:t>
            </a:r>
            <a:r>
              <a:rPr lang="fi-FI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RD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 lupaa 10+ pistettä </a:t>
            </a: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Hyppäävät korotukset ovat estotarjouksia: pitkä valttituki, epätasainen käsi ja 0-9 ap. Tarkoitus on estää vastustajaa löytämästä heidän peliään.</a:t>
            </a:r>
            <a:b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Estotarjoukset käydään läpi seuraavalla oppitunnilla. 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9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67274" y="240042"/>
            <a:ext cx="701709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KUN VÄRIAVAUS KAHDENNETAAN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94957"/>
              </p:ext>
            </p:extLst>
          </p:nvPr>
        </p:nvGraphicFramePr>
        <p:xfrm>
          <a:off x="611560" y="2636912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J7532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J9832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KJ9832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KJ832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18934" y="4680000"/>
            <a:ext cx="1216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 </a:t>
            </a:r>
            <a:r>
              <a:rPr lang="fi-FI" dirty="0" err="1" smtClean="0"/>
              <a:t>ap</a:t>
            </a:r>
            <a:r>
              <a:rPr lang="fi-FI" dirty="0" smtClean="0"/>
              <a:t>, 8p</a:t>
            </a:r>
          </a:p>
          <a:p>
            <a:pPr algn="ctr"/>
            <a:r>
              <a:rPr lang="fi-FI" dirty="0"/>
              <a:t>t</a:t>
            </a:r>
            <a:r>
              <a:rPr lang="fi-FI" dirty="0" smtClean="0"/>
              <a:t>asainen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4k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203111" y="4680000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7p</a:t>
            </a:r>
            <a:endParaRPr lang="fi-FI" dirty="0"/>
          </a:p>
          <a:p>
            <a:pPr algn="ctr"/>
            <a:r>
              <a:rPr lang="fi-FI" dirty="0" smtClean="0"/>
              <a:t>tasainen</a:t>
            </a:r>
            <a:endParaRPr lang="fi-FI" dirty="0"/>
          </a:p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h</a:t>
            </a:r>
            <a:r>
              <a:rPr lang="fi-FI" dirty="0" smtClean="0">
                <a:ea typeface="Times New Roman" pitchFamily="18" charset="0"/>
                <a:cs typeface="Arial" charset="0"/>
              </a:rPr>
              <a:t>uono 5k </a:t>
            </a:r>
            <a:r>
              <a:rPr lang="en-US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651655" y="4680000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7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8p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6k </a:t>
            </a:r>
            <a:r>
              <a:rPr lang="en-US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299455" y="4680000"/>
            <a:ext cx="1991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12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12p</a:t>
            </a:r>
            <a:endParaRPr lang="fi-FI" dirty="0"/>
          </a:p>
          <a:p>
            <a:pPr algn="ctr"/>
            <a:r>
              <a:rPr lang="fi-FI" dirty="0" smtClean="0"/>
              <a:t>tasainen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270052" y="4680000"/>
            <a:ext cx="1504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3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4p</a:t>
            </a:r>
            <a:br>
              <a:rPr lang="fi-FI" dirty="0" smtClean="0"/>
            </a:br>
            <a:r>
              <a:rPr lang="fi-FI" dirty="0" smtClean="0"/>
              <a:t>5</a:t>
            </a:r>
            <a:r>
              <a:rPr lang="fi-FI" dirty="0" smtClean="0">
                <a:ea typeface="Times New Roman" pitchFamily="18" charset="0"/>
                <a:cs typeface="Arial" charset="0"/>
              </a:rPr>
              <a:t>k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 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611560" y="1556792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Partneri pohjoisen kädestä on avannut </a:t>
            </a:r>
            <a:r>
              <a:rPr lang="fi-FI" sz="2400" b="1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jonka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kahdensi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.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?</a:t>
            </a:r>
            <a:endParaRPr lang="fi-FI" sz="24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67274" y="5868000"/>
            <a:ext cx="720080" cy="396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i-FI" sz="20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endParaRPr lang="fi-FI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491143" y="5868000"/>
            <a:ext cx="720080" cy="396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i-FI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NT</a:t>
            </a:r>
            <a:endParaRPr lang="fi-FI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4043507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FF99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935206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RD</a:t>
            </a:r>
            <a:endParaRPr lang="fi-FI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668582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722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43608" y="240042"/>
            <a:ext cx="68407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KUN VÄRIAVAUS KAHDENNETAAN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326748"/>
              </p:ext>
            </p:extLst>
          </p:nvPr>
        </p:nvGraphicFramePr>
        <p:xfrm>
          <a:off x="611560" y="2636912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J9852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Q9732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Q9732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18934" y="4680000"/>
            <a:ext cx="1216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 smtClean="0"/>
              <a:t>ap</a:t>
            </a:r>
            <a:r>
              <a:rPr lang="fi-FI" dirty="0" smtClean="0"/>
              <a:t>, 7p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3k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tuki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203111" y="468000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8p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4k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en-US" dirty="0">
                <a:ea typeface="Times New Roman" pitchFamily="18" charset="0"/>
                <a:cs typeface="Arial" charset="0"/>
              </a:rPr>
              <a:t>-</a:t>
            </a:r>
            <a:r>
              <a:rPr lang="en-US" dirty="0" err="1">
                <a:ea typeface="Times New Roman" pitchFamily="18" charset="0"/>
                <a:cs typeface="Arial" charset="0"/>
              </a:rPr>
              <a:t>tuki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651655" y="4680000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8p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5k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en-US" dirty="0">
                <a:ea typeface="Times New Roman" pitchFamily="18" charset="0"/>
                <a:cs typeface="Arial" charset="0"/>
              </a:rPr>
              <a:t>-</a:t>
            </a:r>
            <a:r>
              <a:rPr lang="en-US" dirty="0" err="1">
                <a:ea typeface="Times New Roman" pitchFamily="18" charset="0"/>
                <a:cs typeface="Arial" charset="0"/>
              </a:rPr>
              <a:t>tuki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617330" y="4680000"/>
            <a:ext cx="1355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11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11p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3k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en-US" dirty="0">
                <a:ea typeface="Times New Roman" pitchFamily="18" charset="0"/>
                <a:cs typeface="Arial" charset="0"/>
              </a:rPr>
              <a:t>-</a:t>
            </a:r>
            <a:r>
              <a:rPr lang="en-US" dirty="0" err="1">
                <a:ea typeface="Times New Roman" pitchFamily="18" charset="0"/>
                <a:cs typeface="Arial" charset="0"/>
              </a:rPr>
              <a:t>tuki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270052" y="4680000"/>
            <a:ext cx="1504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13p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4k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en-US" dirty="0">
                <a:ea typeface="Times New Roman" pitchFamily="18" charset="0"/>
                <a:cs typeface="Arial" charset="0"/>
              </a:rPr>
              <a:t>-</a:t>
            </a:r>
            <a:r>
              <a:rPr lang="en-US" dirty="0" err="1">
                <a:ea typeface="Times New Roman" pitchFamily="18" charset="0"/>
                <a:cs typeface="Arial" charset="0"/>
              </a:rPr>
              <a:t>tuki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11560" y="1556792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Partneri pohjoisen kädestä on avannut </a:t>
            </a:r>
            <a:r>
              <a:rPr lang="fi-FI" sz="2400" b="1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jonka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kahdensi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.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?</a:t>
            </a:r>
            <a:endParaRPr lang="fi-FI" sz="24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67274" y="5868000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4043507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935206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2NT</a:t>
            </a:r>
            <a:endParaRPr lang="fi-FI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2491143" y="5868000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7662408" y="5883389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2NT</a:t>
            </a:r>
            <a:endParaRPr lang="fi-FI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033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240042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KUN AVAUS 1NT KAHDENNETAAN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492833" y="1628800"/>
            <a:ext cx="802907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Jos kahdennus lupaa voimaa suurin piirtein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sangiavauksen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verran eli on rankaisukahdennusehdotus:</a:t>
            </a:r>
          </a:p>
          <a:p>
            <a:pPr lvl="1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Vastakahdennus lupaa vähintään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inviittivoiman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eli 7+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ap</a:t>
            </a:r>
            <a:endParaRPr lang="fi-FI" sz="2400" dirty="0" smtClean="0">
              <a:latin typeface="Calibri" pitchFamily="34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Kaikki kahden tason väritarjoukset (</a:t>
            </a:r>
            <a:r>
              <a:rPr lang="fi-FI" sz="24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GB" sz="24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4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4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400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) ovat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luonnollisia ja haluaa pelata eli 0-8 pistettä ja 5+ väri 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Jos kahdennus on keinotekoinen (esim. lupaa yksivärikäden), niin tarjotaan samalla tavalla kun vastustaja olisi passannut. </a:t>
            </a:r>
            <a:r>
              <a:rPr lang="fi-FI" sz="2400" i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Huom. Tämä sopimus kannattaa varmistaa partnerilta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b="1" dirty="0" smtClean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24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on ylävärikysely ja voimaa 9+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endParaRPr lang="fi-FI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b="1" dirty="0" smtClean="0">
                <a:solidFill>
                  <a:srgbClr val="FF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ovat siirtoja luvaten 5+ </a:t>
            </a:r>
            <a:r>
              <a:rPr lang="en-US" sz="24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/</a:t>
            </a:r>
            <a:r>
              <a:rPr lang="fi-FI" sz="2400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2NT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tasainen ja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9-10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endParaRPr lang="fi-FI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3NT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tasainen ja voima 11-15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endParaRPr lang="fi-FI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2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31004" y="240042"/>
            <a:ext cx="69450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KUN AVAUS 1NT KAHDENNETAAN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815908"/>
              </p:ext>
            </p:extLst>
          </p:nvPr>
        </p:nvGraphicFramePr>
        <p:xfrm>
          <a:off x="611560" y="2636912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J7532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Q9842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KJ9832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18934" y="4680000"/>
            <a:ext cx="1216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 smtClean="0"/>
              <a:t>ap</a:t>
            </a:r>
            <a:r>
              <a:rPr lang="fi-FI" dirty="0" smtClean="0"/>
              <a:t>, 10p</a:t>
            </a:r>
          </a:p>
          <a:p>
            <a:pPr algn="ctr"/>
            <a:r>
              <a:rPr lang="fi-FI" dirty="0"/>
              <a:t>t</a:t>
            </a:r>
            <a:r>
              <a:rPr lang="fi-FI" dirty="0" smtClean="0"/>
              <a:t>asainen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4k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203111" y="4680000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4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5p</a:t>
            </a:r>
            <a:endParaRPr lang="fi-FI" dirty="0"/>
          </a:p>
          <a:p>
            <a:pPr algn="ctr"/>
            <a:r>
              <a:rPr lang="fi-FI" dirty="0"/>
              <a:t>tasainen</a:t>
            </a:r>
          </a:p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4k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 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651655" y="4680000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5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7p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6k </a:t>
            </a:r>
            <a:r>
              <a:rPr lang="en-US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511791" y="4697465"/>
            <a:ext cx="1566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6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8p</a:t>
            </a:r>
            <a:endParaRPr lang="fi-FI" dirty="0"/>
          </a:p>
          <a:p>
            <a:pPr algn="ctr"/>
            <a:r>
              <a:rPr lang="fi-FI" dirty="0" smtClean="0"/>
              <a:t>5k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ja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fi-FI" dirty="0" smtClean="0">
                <a:ea typeface="Times New Roman" pitchFamily="18" charset="0"/>
                <a:cs typeface="Arial" charset="0"/>
              </a:rPr>
              <a:t>4k </a:t>
            </a:r>
            <a:r>
              <a:rPr lang="en-US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  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270052" y="4680000"/>
            <a:ext cx="1504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3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4p</a:t>
            </a:r>
            <a:br>
              <a:rPr lang="fi-FI" dirty="0" smtClean="0"/>
            </a:br>
            <a:r>
              <a:rPr lang="fi-FI" dirty="0" smtClean="0"/>
              <a:t>5</a:t>
            </a:r>
            <a:r>
              <a:rPr lang="fi-FI" dirty="0" smtClean="0">
                <a:ea typeface="Times New Roman" pitchFamily="18" charset="0"/>
                <a:cs typeface="Arial" charset="0"/>
              </a:rPr>
              <a:t>k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 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611560" y="1556792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Partneri pohjoisen kädestä on avannut </a:t>
            </a:r>
            <a:r>
              <a:rPr lang="fi-FI" sz="2400" b="1" dirty="0" smtClean="0"/>
              <a:t>1</a:t>
            </a:r>
            <a:r>
              <a:rPr lang="en-US" sz="2400" b="1" dirty="0" smtClean="0">
                <a:ea typeface="Times New Roman" pitchFamily="18" charset="0"/>
                <a:cs typeface="Arial" charset="0"/>
              </a:rPr>
              <a:t>NT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jonka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kahdensi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luvaten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voimaa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vähintään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15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pistettä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.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?</a:t>
            </a:r>
            <a:endParaRPr lang="fi-FI" sz="24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67274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RD</a:t>
            </a:r>
            <a:endParaRPr lang="fi-FI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422822" y="5868000"/>
            <a:ext cx="856721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4043507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FF99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935206" y="5868000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668582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i-FI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787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83036" y="240042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VÄLITARJOUKSEN JÄLKEEN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518087" y="1772816"/>
            <a:ext cx="8136904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Vastaajan tarjoukset kun vastustaja tekee välitarjouksen:</a:t>
            </a:r>
          </a:p>
          <a:p>
            <a:pPr lvl="1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Avausvärin korotukset pysyvät ennallaan</a:t>
            </a:r>
            <a:endParaRPr lang="fi-FI" sz="2800" dirty="0"/>
          </a:p>
          <a:p>
            <a:pPr lvl="1">
              <a:buFont typeface="Arial" pitchFamily="34" charset="0"/>
              <a:buChar char="•"/>
            </a:pPr>
            <a:r>
              <a:rPr lang="fi-FI" sz="28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Sangitarjoukset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 lupaavat aina pidon vastustajan tarjoamassa värissä. Voimavaatimukset ennallaan </a:t>
            </a:r>
            <a:endParaRPr lang="fi-FI" sz="28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Tarjous yhden tasolla uudessa värissä lupaa 6+ pistettä ja (4)5+ värin,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8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Uuden värin tarjoaminen kahden tasolla lupaa 10+ pistettä ja 5 kortin värin,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8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marL="457200" lvl="1" indent="0"/>
            <a:endParaRPr lang="fi-FI" sz="24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9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83036" y="240042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HÄIRITYT SARJAT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VÄLITARJOUKSEN JÄLKEEN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179512" y="1438708"/>
            <a:ext cx="878497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Kahdennus lupaa tasaisehkon käden ja 4 kortin tarjoamattoman ylävärin, ns. Sputnik kahdennus. Tarjoukset lupaavat voimaa: </a:t>
            </a:r>
          </a:p>
          <a:p>
            <a:pPr lvl="2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1 tasolla 6+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fi-FI" sz="28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esim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fi-FI" sz="28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sz="2800" dirty="0">
                <a:ea typeface="Times New Roman" pitchFamily="18" charset="0"/>
                <a:cs typeface="Arial" charset="0"/>
              </a:rPr>
              <a:t>- 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-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DBL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</a:p>
          <a:p>
            <a:pPr lvl="2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2 tasolla 8+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, esim.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- 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fi-FI" sz="28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-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DBL</a:t>
            </a: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Poikkeus tarjoussarjassa </a:t>
            </a: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GB" sz="28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– (</a:t>
            </a:r>
            <a:r>
              <a:rPr lang="fi-FI" sz="28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800" dirty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):</a:t>
            </a:r>
          </a:p>
          <a:p>
            <a:pPr lvl="2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Kahdennus lupaa molemmat 4 kortin ylävärit</a:t>
            </a:r>
          </a:p>
          <a:p>
            <a:pPr lvl="2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Tarjouksiin 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/</a:t>
            </a:r>
            <a:r>
              <a:rPr lang="fi-FI" sz="28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fi-FI" sz="2800" dirty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riittää 4 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kortin 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väri: </a:t>
            </a:r>
            <a:b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GB" sz="2800" dirty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 – (</a:t>
            </a:r>
            <a:r>
              <a:rPr lang="fi-FI" sz="2800" b="1" dirty="0">
                <a:solidFill>
                  <a:srgbClr val="FF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800" dirty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- </a:t>
            </a:r>
            <a:r>
              <a:rPr lang="fi-FI" sz="28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fi-FI" sz="2800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♠</a:t>
            </a:r>
            <a:endParaRPr lang="fi-FI" sz="2800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Vastustajan värin tarjoaminen kertoo tasaisen käden ja on täyspelivaatimus. Tarjous kysyy pitoa vastustajan värissä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sangipeliä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varten.</a:t>
            </a:r>
            <a:endParaRPr lang="fi-FI" sz="2000" dirty="0"/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006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1251</Words>
  <Application>Microsoft Office PowerPoint</Application>
  <PresentationFormat>Näytössä katseltava diaesitys (4:3)</PresentationFormat>
  <Paragraphs>324</Paragraphs>
  <Slides>15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6" baseType="lpstr"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Raija</dc:creator>
  <cp:lastModifiedBy>Ext-Tuomi Raija</cp:lastModifiedBy>
  <cp:revision>158</cp:revision>
  <dcterms:created xsi:type="dcterms:W3CDTF">2012-10-20T18:21:54Z</dcterms:created>
  <dcterms:modified xsi:type="dcterms:W3CDTF">2014-11-03T12:06:37Z</dcterms:modified>
</cp:coreProperties>
</file>