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1A626-15FC-4ADE-9E34-7E333E01EAA5}" type="datetimeFigureOut">
              <a:rPr lang="sv-FI" smtClean="0"/>
              <a:t>03-07-2016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46FA0-AE58-44FC-8ECD-9C3BD950101E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240699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1A626-15FC-4ADE-9E34-7E333E01EAA5}" type="datetimeFigureOut">
              <a:rPr lang="sv-FI" smtClean="0"/>
              <a:t>03-07-2016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46FA0-AE58-44FC-8ECD-9C3BD950101E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3326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1A626-15FC-4ADE-9E34-7E333E01EAA5}" type="datetimeFigureOut">
              <a:rPr lang="sv-FI" smtClean="0"/>
              <a:t>03-07-2016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46FA0-AE58-44FC-8ECD-9C3BD950101E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567517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1A626-15FC-4ADE-9E34-7E333E01EAA5}" type="datetimeFigureOut">
              <a:rPr lang="sv-FI" smtClean="0"/>
              <a:t>03-07-2016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46FA0-AE58-44FC-8ECD-9C3BD950101E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776867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1A626-15FC-4ADE-9E34-7E333E01EAA5}" type="datetimeFigureOut">
              <a:rPr lang="sv-FI" smtClean="0"/>
              <a:t>03-07-2016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46FA0-AE58-44FC-8ECD-9C3BD950101E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97963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1A626-15FC-4ADE-9E34-7E333E01EAA5}" type="datetimeFigureOut">
              <a:rPr lang="sv-FI" smtClean="0"/>
              <a:t>03-07-2016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46FA0-AE58-44FC-8ECD-9C3BD950101E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36955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1A626-15FC-4ADE-9E34-7E333E01EAA5}" type="datetimeFigureOut">
              <a:rPr lang="sv-FI" smtClean="0"/>
              <a:t>03-07-2016</a:t>
            </a:fld>
            <a:endParaRPr lang="sv-FI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46FA0-AE58-44FC-8ECD-9C3BD950101E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223511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1A626-15FC-4ADE-9E34-7E333E01EAA5}" type="datetimeFigureOut">
              <a:rPr lang="sv-FI" smtClean="0"/>
              <a:t>03-07-2016</a:t>
            </a:fld>
            <a:endParaRPr lang="sv-FI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46FA0-AE58-44FC-8ECD-9C3BD950101E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805345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1A626-15FC-4ADE-9E34-7E333E01EAA5}" type="datetimeFigureOut">
              <a:rPr lang="sv-FI" smtClean="0"/>
              <a:t>03-07-2016</a:t>
            </a:fld>
            <a:endParaRPr lang="sv-FI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46FA0-AE58-44FC-8ECD-9C3BD950101E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589290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1A626-15FC-4ADE-9E34-7E333E01EAA5}" type="datetimeFigureOut">
              <a:rPr lang="sv-FI" smtClean="0"/>
              <a:t>03-07-2016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46FA0-AE58-44FC-8ECD-9C3BD950101E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115787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1A626-15FC-4ADE-9E34-7E333E01EAA5}" type="datetimeFigureOut">
              <a:rPr lang="sv-FI" smtClean="0"/>
              <a:t>03-07-2016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46FA0-AE58-44FC-8ECD-9C3BD950101E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167491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1A626-15FC-4ADE-9E34-7E333E01EAA5}" type="datetimeFigureOut">
              <a:rPr lang="sv-FI" smtClean="0"/>
              <a:t>03-07-2016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46FA0-AE58-44FC-8ECD-9C3BD950101E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228140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631065"/>
            <a:ext cx="9144000" cy="2807594"/>
          </a:xfrm>
        </p:spPr>
        <p:txBody>
          <a:bodyPr>
            <a:normAutofit fontScale="90000"/>
          </a:bodyPr>
          <a:lstStyle/>
          <a:p>
            <a:r>
              <a:rPr lang="sv-FI" sz="3600" b="1" dirty="0" smtClean="0"/>
              <a:t/>
            </a:r>
            <a:br>
              <a:rPr lang="sv-FI" sz="3600" b="1" dirty="0" smtClean="0"/>
            </a:br>
            <a:r>
              <a:rPr lang="sv-FI" sz="3600" b="1" dirty="0"/>
              <a:t/>
            </a:r>
            <a:br>
              <a:rPr lang="sv-FI" sz="3600" b="1" dirty="0"/>
            </a:br>
            <a:r>
              <a:rPr lang="sv-FI" sz="3600" b="1" dirty="0" smtClean="0"/>
              <a:t/>
            </a:r>
            <a:br>
              <a:rPr lang="sv-FI" sz="3600" b="1" dirty="0" smtClean="0"/>
            </a:br>
            <a:r>
              <a:rPr lang="sv-FI" sz="3600" b="1" dirty="0" smtClean="0">
                <a:solidFill>
                  <a:schemeClr val="accent6"/>
                </a:solidFill>
                <a:latin typeface="+mn-lt"/>
              </a:rPr>
              <a:t>Öppningsbudet </a:t>
            </a:r>
            <a:r>
              <a:rPr lang="sv-FI" sz="3600" b="1" dirty="0">
                <a:solidFill>
                  <a:schemeClr val="accent6"/>
                </a:solidFill>
                <a:latin typeface="+mn-lt"/>
              </a:rPr>
              <a:t>1 NT.</a:t>
            </a:r>
            <a:r>
              <a:rPr lang="sv-FI" sz="2400" b="1" dirty="0">
                <a:latin typeface="+mn-lt"/>
              </a:rPr>
              <a:t/>
            </a:r>
            <a:br>
              <a:rPr lang="sv-FI" sz="2400" b="1" dirty="0">
                <a:latin typeface="+mn-lt"/>
              </a:rPr>
            </a:br>
            <a:r>
              <a:rPr lang="sv-FI" sz="2800" dirty="0" smtClean="0"/>
              <a:t/>
            </a:r>
            <a:br>
              <a:rPr lang="sv-FI" sz="2800" dirty="0" smtClean="0"/>
            </a:br>
            <a:r>
              <a:rPr lang="sv-FI" sz="2800" b="1" dirty="0">
                <a:latin typeface="+mn-lt"/>
              </a:rPr>
              <a:t>Öppningsbudet 1 NT lovar 15-17 hp och jämn hand.</a:t>
            </a:r>
            <a:r>
              <a:rPr lang="sv-FI" sz="2800" dirty="0">
                <a:latin typeface="+mn-lt"/>
              </a:rPr>
              <a:t/>
            </a:r>
            <a:br>
              <a:rPr lang="sv-FI" sz="2800" dirty="0">
                <a:latin typeface="+mn-lt"/>
              </a:rPr>
            </a:br>
            <a:r>
              <a:rPr lang="sv-FI" sz="2800" b="1" dirty="0">
                <a:latin typeface="+mn-lt"/>
              </a:rPr>
              <a:t> </a:t>
            </a:r>
            <a:r>
              <a:rPr lang="sv-FI" sz="2800" dirty="0">
                <a:latin typeface="+mn-lt"/>
              </a:rPr>
              <a:t/>
            </a:r>
            <a:br>
              <a:rPr lang="sv-FI" sz="2800" dirty="0">
                <a:latin typeface="+mn-lt"/>
              </a:rPr>
            </a:br>
            <a:r>
              <a:rPr lang="sv-FI" sz="2800" b="1" dirty="0">
                <a:latin typeface="+mn-lt"/>
              </a:rPr>
              <a:t>Fördelningarna 4-3-3-3, 4-4-3-2 och 5-3-3-2 är jämna.</a:t>
            </a:r>
            <a:r>
              <a:rPr lang="sv-FI" sz="2800" dirty="0">
                <a:latin typeface="+mn-lt"/>
              </a:rPr>
              <a:t/>
            </a:r>
            <a:br>
              <a:rPr lang="sv-FI" sz="2800" dirty="0">
                <a:latin typeface="+mn-lt"/>
              </a:rPr>
            </a:br>
            <a:r>
              <a:rPr lang="sv-FI" sz="2800" b="1" dirty="0"/>
              <a:t> </a:t>
            </a:r>
            <a:r>
              <a:rPr lang="sv-FI" sz="2800" dirty="0"/>
              <a:t/>
            </a:r>
            <a:br>
              <a:rPr lang="sv-FI" sz="2800" dirty="0"/>
            </a:br>
            <a:endParaRPr lang="sv-FI" sz="280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FI" b="1" dirty="0">
                <a:solidFill>
                  <a:srgbClr val="C00000"/>
                </a:solidFill>
              </a:rPr>
              <a:t>Svarshanden är jämn eller innehåller en lång lågfärg.</a:t>
            </a:r>
            <a:r>
              <a:rPr lang="sv-FI" dirty="0">
                <a:solidFill>
                  <a:srgbClr val="C00000"/>
                </a:solidFill>
              </a:rPr>
              <a:t/>
            </a:r>
            <a:br>
              <a:rPr lang="sv-FI" dirty="0">
                <a:solidFill>
                  <a:srgbClr val="C00000"/>
                </a:solidFill>
              </a:rPr>
            </a:br>
            <a:r>
              <a:rPr lang="sv-FI" b="1" dirty="0">
                <a:solidFill>
                  <a:srgbClr val="C00000"/>
                </a:solidFill>
              </a:rPr>
              <a:t> </a:t>
            </a:r>
            <a:r>
              <a:rPr lang="sv-FI" dirty="0">
                <a:solidFill>
                  <a:srgbClr val="C00000"/>
                </a:solidFill>
              </a:rPr>
              <a:t/>
            </a:r>
            <a:br>
              <a:rPr lang="sv-FI" dirty="0">
                <a:solidFill>
                  <a:srgbClr val="C00000"/>
                </a:solidFill>
              </a:rPr>
            </a:br>
            <a:r>
              <a:rPr lang="sv-FI" b="1" dirty="0">
                <a:solidFill>
                  <a:srgbClr val="C00000"/>
                </a:solidFill>
              </a:rPr>
              <a:t>Svarshanden är inte intresserad av högfärgskontrakt.</a:t>
            </a:r>
            <a:r>
              <a:rPr lang="sv-FI" dirty="0">
                <a:solidFill>
                  <a:srgbClr val="C00000"/>
                </a:solidFill>
              </a:rPr>
              <a:t/>
            </a:r>
            <a:br>
              <a:rPr lang="sv-FI" dirty="0">
                <a:solidFill>
                  <a:srgbClr val="C00000"/>
                </a:solidFill>
              </a:rPr>
            </a:br>
            <a:endParaRPr lang="sv-FI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157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20486"/>
          </a:xfrm>
        </p:spPr>
        <p:txBody>
          <a:bodyPr>
            <a:normAutofit fontScale="90000"/>
          </a:bodyPr>
          <a:lstStyle/>
          <a:p>
            <a:endParaRPr lang="sv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/>
          <a:lstStyle/>
          <a:p>
            <a:pPr marL="0" indent="0">
              <a:buNone/>
            </a:pPr>
            <a:r>
              <a:rPr lang="sv-FI" b="1" dirty="0" smtClean="0">
                <a:solidFill>
                  <a:schemeClr val="tx2"/>
                </a:solidFill>
              </a:rPr>
              <a:t>ÖH</a:t>
            </a:r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smtClean="0">
                <a:solidFill>
                  <a:srgbClr val="006600"/>
                </a:solidFill>
              </a:rPr>
              <a:t>SH</a:t>
            </a:r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chemeClr val="tx2"/>
                </a:solidFill>
              </a:rPr>
              <a:t>ÖH</a:t>
            </a:r>
            <a:endParaRPr lang="sv-FI" b="1" dirty="0">
              <a:solidFill>
                <a:schemeClr val="tx2"/>
              </a:solidFill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2343954" y="2897746"/>
            <a:ext cx="914400" cy="914400"/>
          </a:xfrm>
          <a:prstGeom prst="rect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dirty="0" smtClean="0"/>
              <a:t>Pass</a:t>
            </a:r>
          </a:p>
          <a:p>
            <a:pPr algn="ctr"/>
            <a:r>
              <a:rPr lang="sv-FI" sz="1400" dirty="0" smtClean="0"/>
              <a:t>(0-8 </a:t>
            </a:r>
            <a:r>
              <a:rPr lang="sv-FI" sz="1400" dirty="0" err="1" smtClean="0"/>
              <a:t>hp</a:t>
            </a:r>
            <a:r>
              <a:rPr lang="sv-FI" sz="1400" dirty="0" smtClean="0"/>
              <a:t>)</a:t>
            </a:r>
            <a:endParaRPr lang="sv-FI" sz="1400" dirty="0"/>
          </a:p>
        </p:txBody>
      </p:sp>
      <p:sp>
        <p:nvSpPr>
          <p:cNvPr id="5" name="Rektangel 4"/>
          <p:cNvSpPr/>
          <p:nvPr/>
        </p:nvSpPr>
        <p:spPr>
          <a:xfrm>
            <a:off x="4764110" y="2878428"/>
            <a:ext cx="914400" cy="914400"/>
          </a:xfrm>
          <a:prstGeom prst="rect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dirty="0" smtClean="0"/>
              <a:t>2 NT</a:t>
            </a:r>
          </a:p>
          <a:p>
            <a:pPr algn="ctr"/>
            <a:r>
              <a:rPr lang="sv-FI" sz="1400" dirty="0" smtClean="0"/>
              <a:t>(9-10 </a:t>
            </a:r>
            <a:r>
              <a:rPr lang="sv-FI" sz="1400" dirty="0" err="1" smtClean="0"/>
              <a:t>hp</a:t>
            </a:r>
            <a:r>
              <a:rPr lang="sv-FI" sz="1400" dirty="0" smtClean="0"/>
              <a:t>)</a:t>
            </a:r>
            <a:endParaRPr lang="sv-FI" sz="1400" dirty="0"/>
          </a:p>
        </p:txBody>
      </p:sp>
      <p:sp>
        <p:nvSpPr>
          <p:cNvPr id="6" name="Rektangel 5"/>
          <p:cNvSpPr/>
          <p:nvPr/>
        </p:nvSpPr>
        <p:spPr>
          <a:xfrm>
            <a:off x="6848877" y="2878428"/>
            <a:ext cx="914400" cy="914400"/>
          </a:xfrm>
          <a:prstGeom prst="rect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dirty="0" smtClean="0"/>
              <a:t>3 NT</a:t>
            </a:r>
          </a:p>
          <a:p>
            <a:pPr algn="ctr"/>
            <a:r>
              <a:rPr lang="sv-FI" sz="1400" dirty="0" smtClean="0"/>
              <a:t>(11 + </a:t>
            </a:r>
            <a:r>
              <a:rPr lang="sv-FI" sz="1400" dirty="0" err="1" smtClean="0"/>
              <a:t>hp</a:t>
            </a:r>
            <a:r>
              <a:rPr lang="sv-FI" sz="1400" dirty="0" smtClean="0"/>
              <a:t>)</a:t>
            </a:r>
            <a:endParaRPr lang="sv-FI" sz="1400" dirty="0"/>
          </a:p>
        </p:txBody>
      </p:sp>
      <p:sp>
        <p:nvSpPr>
          <p:cNvPr id="7" name="Rektangel 6"/>
          <p:cNvSpPr/>
          <p:nvPr/>
        </p:nvSpPr>
        <p:spPr>
          <a:xfrm>
            <a:off x="4597758" y="1210615"/>
            <a:ext cx="1236372" cy="9144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dirty="0" smtClean="0"/>
              <a:t>1 NT</a:t>
            </a:r>
          </a:p>
          <a:p>
            <a:pPr algn="ctr"/>
            <a:r>
              <a:rPr lang="sv-FI" sz="1400" dirty="0" smtClean="0"/>
              <a:t>(15–17 </a:t>
            </a:r>
            <a:r>
              <a:rPr lang="sv-FI" sz="1400" dirty="0" err="1" smtClean="0"/>
              <a:t>hp</a:t>
            </a:r>
            <a:r>
              <a:rPr lang="sv-FI" sz="1200" dirty="0" smtClean="0"/>
              <a:t>)</a:t>
            </a:r>
            <a:endParaRPr lang="sv-FI" sz="1200" dirty="0"/>
          </a:p>
        </p:txBody>
      </p:sp>
      <p:cxnSp>
        <p:nvCxnSpPr>
          <p:cNvPr id="9" name="Rak 8"/>
          <p:cNvCxnSpPr/>
          <p:nvPr/>
        </p:nvCxnSpPr>
        <p:spPr>
          <a:xfrm flipH="1">
            <a:off x="2908209" y="2134674"/>
            <a:ext cx="2306660" cy="753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5221310" y="2125015"/>
            <a:ext cx="2209800" cy="753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>
            <a:endCxn id="5" idx="0"/>
          </p:cNvCxnSpPr>
          <p:nvPr/>
        </p:nvCxnSpPr>
        <p:spPr>
          <a:xfrm>
            <a:off x="5221310" y="2125015"/>
            <a:ext cx="0" cy="753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ktangel 15"/>
          <p:cNvSpPr/>
          <p:nvPr/>
        </p:nvSpPr>
        <p:spPr>
          <a:xfrm>
            <a:off x="3849710" y="4359498"/>
            <a:ext cx="914400" cy="9144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dirty="0" smtClean="0"/>
              <a:t>Pass</a:t>
            </a:r>
          </a:p>
          <a:p>
            <a:pPr algn="ctr"/>
            <a:r>
              <a:rPr lang="sv-FI" sz="1400" dirty="0" smtClean="0"/>
              <a:t>(15 </a:t>
            </a:r>
            <a:r>
              <a:rPr lang="sv-FI" sz="1400" dirty="0" err="1" smtClean="0"/>
              <a:t>hp</a:t>
            </a:r>
            <a:r>
              <a:rPr lang="sv-FI" sz="1400" dirty="0" smtClean="0"/>
              <a:t>)</a:t>
            </a:r>
            <a:endParaRPr lang="sv-FI" sz="1400" dirty="0"/>
          </a:p>
        </p:txBody>
      </p:sp>
      <p:sp>
        <p:nvSpPr>
          <p:cNvPr id="17" name="Rektangel 16"/>
          <p:cNvSpPr/>
          <p:nvPr/>
        </p:nvSpPr>
        <p:spPr>
          <a:xfrm>
            <a:off x="5563673" y="4340180"/>
            <a:ext cx="1081825" cy="9144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dirty="0" smtClean="0"/>
              <a:t>3 NT</a:t>
            </a:r>
          </a:p>
          <a:p>
            <a:pPr algn="ctr"/>
            <a:r>
              <a:rPr lang="sv-FI" sz="1400" dirty="0" smtClean="0"/>
              <a:t>(16-17 </a:t>
            </a:r>
            <a:r>
              <a:rPr lang="sv-FI" sz="1400" dirty="0" err="1" smtClean="0"/>
              <a:t>hp</a:t>
            </a:r>
            <a:r>
              <a:rPr lang="sv-FI" sz="1400" dirty="0" smtClean="0"/>
              <a:t>)</a:t>
            </a:r>
            <a:endParaRPr lang="sv-FI" sz="1400" dirty="0"/>
          </a:p>
        </p:txBody>
      </p:sp>
      <p:cxnSp>
        <p:nvCxnSpPr>
          <p:cNvPr id="19" name="Rak 18"/>
          <p:cNvCxnSpPr>
            <a:endCxn id="16" idx="0"/>
          </p:cNvCxnSpPr>
          <p:nvPr/>
        </p:nvCxnSpPr>
        <p:spPr>
          <a:xfrm flipH="1">
            <a:off x="4306910" y="3812146"/>
            <a:ext cx="914400" cy="5473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>
            <a:off x="5221310" y="3812146"/>
            <a:ext cx="914400" cy="5280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k 24"/>
          <p:cNvCxnSpPr/>
          <p:nvPr/>
        </p:nvCxnSpPr>
        <p:spPr>
          <a:xfrm>
            <a:off x="5107814" y="2144333"/>
            <a:ext cx="113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897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47</Words>
  <Application>Microsoft Office PowerPoint</Application>
  <PresentationFormat>Bredbild</PresentationFormat>
  <Paragraphs>22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   Öppningsbudet 1 NT.  Öppningsbudet 1 NT lovar 15-17 hp och jämn hand.   Fördelningarna 4-3-3-3, 4-4-3-2 och 5-3-3-2 är jämna.   </vt:lpstr>
      <vt:lpstr>PowerPoint-presentation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Agneta Berglund</dc:creator>
  <cp:lastModifiedBy>Agneta Berglund</cp:lastModifiedBy>
  <cp:revision>4</cp:revision>
  <dcterms:created xsi:type="dcterms:W3CDTF">2015-05-15T15:19:54Z</dcterms:created>
  <dcterms:modified xsi:type="dcterms:W3CDTF">2016-07-03T08:12:47Z</dcterms:modified>
</cp:coreProperties>
</file>