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8" r:id="rId3"/>
    <p:sldId id="257" r:id="rId4"/>
    <p:sldId id="258" r:id="rId5"/>
    <p:sldId id="302" r:id="rId6"/>
    <p:sldId id="289" r:id="rId7"/>
    <p:sldId id="290" r:id="rId8"/>
    <p:sldId id="291" r:id="rId9"/>
    <p:sldId id="292" r:id="rId10"/>
    <p:sldId id="304" r:id="rId11"/>
    <p:sldId id="263" r:id="rId12"/>
    <p:sldId id="264" r:id="rId13"/>
    <p:sldId id="265" r:id="rId14"/>
    <p:sldId id="266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  <p:sldId id="273" r:id="rId26"/>
    <p:sldId id="285" r:id="rId27"/>
    <p:sldId id="286" r:id="rId28"/>
    <p:sldId id="281" r:id="rId29"/>
    <p:sldId id="283" r:id="rId30"/>
    <p:sldId id="287" r:id="rId31"/>
    <p:sldId id="294" r:id="rId32"/>
    <p:sldId id="296" r:id="rId33"/>
    <p:sldId id="295" r:id="rId34"/>
    <p:sldId id="297" r:id="rId35"/>
    <p:sldId id="298" r:id="rId36"/>
    <p:sldId id="299" r:id="rId37"/>
    <p:sldId id="300" r:id="rId38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5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996633"/>
    <a:srgbClr val="FF6600"/>
    <a:srgbClr val="FF3300"/>
    <a:srgbClr val="003399"/>
    <a:srgbClr val="CC0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99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76FCAF-7E7D-43EF-B916-B4D982E9A0C3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96208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1CAFC38-04AB-4508-82C8-0DFA66BCB3FB}" type="slidenum">
              <a:rPr lang="sv-SE" altLang="sv-FI" sz="1200"/>
              <a:pPr eaLnBrk="1" hangingPunct="1"/>
              <a:t>26</a:t>
            </a:fld>
            <a:endParaRPr lang="sv-SE" altLang="sv-FI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FI" altLang="sv-FI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sv-SE" altLang="sv-FI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18AA8-CC09-4436-81F8-47D998250C4F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84646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B1166-46C2-4C18-992C-9E3F1F02D6E0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18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A1002-70DF-4CF6-BD4C-1912AAE20673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758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CDA39-F09E-48F3-98AC-8F3792AECA07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10239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B3245-7E4D-472E-9BE9-50931DFA2783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94017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E22BF-E4BA-4C46-B2F1-CDB2A7938EDA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59447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E0F76-A534-44E2-8600-4304B24E37D3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39452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0DB6F-4644-4D7A-8983-4F409B1BC03F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26231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0D6E7-9F00-48E1-BCFF-86316807936E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80183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A6093-0322-4DBD-95B1-6999B62E30FC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23623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FI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534B4-1D22-40F1-8594-6DD52E6C693A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44338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FI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FI" smtClean="0"/>
              <a:t>Klicka här för att ändra format på bakgrundstexten</a:t>
            </a:r>
          </a:p>
          <a:p>
            <a:pPr lvl="1"/>
            <a:r>
              <a:rPr lang="sv-SE" altLang="sv-FI" smtClean="0"/>
              <a:t>Nivå två</a:t>
            </a:r>
          </a:p>
          <a:p>
            <a:pPr lvl="2"/>
            <a:r>
              <a:rPr lang="sv-SE" altLang="sv-FI" smtClean="0"/>
              <a:t>Nivå tre</a:t>
            </a:r>
          </a:p>
          <a:p>
            <a:pPr lvl="3"/>
            <a:r>
              <a:rPr lang="sv-SE" altLang="sv-FI" smtClean="0"/>
              <a:t>Nivå fyra</a:t>
            </a:r>
          </a:p>
          <a:p>
            <a:pPr lvl="4"/>
            <a:r>
              <a:rPr lang="sv-SE" altLang="sv-FI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81EAD-E517-4683-B4F2-D868F613B3DD}" type="slidenum">
              <a:rPr lang="sv-SE" altLang="sv-FI"/>
              <a:pPr/>
              <a:t>‹#›</a:t>
            </a:fld>
            <a:endParaRPr lang="sv-SE" alt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sv-FI" altLang="sv-FI" b="1" smtClean="0">
                <a:solidFill>
                  <a:schemeClr val="accent2"/>
                </a:solidFill>
              </a:rPr>
              <a:t>Lektion 4</a:t>
            </a:r>
            <a:endParaRPr lang="sv-SE" altLang="sv-FI" b="1" smtClean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v-FI" altLang="sv-FI" sz="3600" b="1" smtClean="0">
                <a:solidFill>
                  <a:srgbClr val="339933"/>
                </a:solidFill>
              </a:rPr>
              <a:t>Grundkurs</a:t>
            </a:r>
            <a:endParaRPr lang="sv-SE" altLang="sv-FI" sz="3600" b="1" smtClean="0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pPr eaLnBrk="1" hangingPunct="1"/>
            <a:r>
              <a:rPr lang="sv-SE" altLang="sv-FI" sz="3200" b="1" smtClean="0">
                <a:solidFill>
                  <a:schemeClr val="tx1"/>
                </a:solidFill>
                <a:latin typeface="Calibri" panose="020F0502020204030204" pitchFamily="34" charset="0"/>
              </a:rPr>
              <a:t>Din partner har öppnat med 1 NT. Vad bjuder du med?</a:t>
            </a:r>
            <a:br>
              <a:rPr lang="sv-SE" altLang="sv-FI" sz="3200" b="1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sv-SE" altLang="sv-FI" sz="3200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sv-FI" altLang="sv-FI" sz="3200" smtClean="0">
              <a:solidFill>
                <a:srgbClr val="003399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FI" sz="32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en-GB" altLang="sv-FI" sz="3200" b="1" smtClean="0">
                <a:latin typeface="Calibri" panose="020F0502020204030204" pitchFamily="34" charset="0"/>
              </a:rPr>
              <a:t> 9 8 </a:t>
            </a:r>
            <a:r>
              <a:rPr lang="en-GB" altLang="sv-FI" sz="3200" b="1" smtClean="0">
                <a:latin typeface="Calibri" panose="020F0502020204030204" pitchFamily="34" charset="0"/>
                <a:sym typeface="Symbol" panose="05050102010706020507" pitchFamily="18" charset="2"/>
              </a:rPr>
              <a:t>		</a:t>
            </a:r>
            <a:endParaRPr lang="sv-SE" altLang="sv-FI" sz="3200" b="1" smtClean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FI" sz="3200" b="1" smtClean="0">
                <a:solidFill>
                  <a:srgbClr val="FF33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</a:t>
            </a:r>
            <a:r>
              <a:rPr lang="en-GB" altLang="sv-FI" sz="3200" b="1" smtClean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en-GB" altLang="sv-FI" sz="3200" b="1" smtClean="0">
                <a:latin typeface="Calibri" panose="020F0502020204030204" pitchFamily="34" charset="0"/>
              </a:rPr>
              <a:t>J 9 2</a:t>
            </a:r>
            <a:r>
              <a:rPr lang="en-GB" altLang="sv-FI" sz="3200" b="1" smtClean="0">
                <a:latin typeface="Calibri" panose="020F0502020204030204" pitchFamily="34" charset="0"/>
                <a:sym typeface="Symbol" panose="05050102010706020507" pitchFamily="18" charset="2"/>
              </a:rPr>
              <a:t>		</a:t>
            </a:r>
            <a:endParaRPr lang="sv-SE" altLang="sv-FI" sz="3200" b="1" smtClean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FI" sz="3200" b="1" smtClean="0">
                <a:solidFill>
                  <a:srgbClr val="FF66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</a:t>
            </a:r>
            <a:r>
              <a:rPr lang="en-GB" altLang="sv-FI" sz="3200" b="1" smtClean="0">
                <a:latin typeface="Calibri" panose="020F0502020204030204" pitchFamily="34" charset="0"/>
              </a:rPr>
              <a:t> Q J 9 8 6 2</a:t>
            </a:r>
            <a:endParaRPr lang="sv-SE" altLang="sv-FI" sz="3200" b="1" smtClean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FI" sz="3200" b="1" smtClean="0">
                <a:solidFill>
                  <a:srgbClr val="339933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</a:t>
            </a:r>
            <a:r>
              <a:rPr lang="sv-SE" altLang="sv-FI" sz="3200" b="1" smtClean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sv-SE" altLang="sv-FI" sz="3200" b="1" smtClean="0">
                <a:latin typeface="Calibri" panose="020F0502020204030204" pitchFamily="34" charset="0"/>
              </a:rPr>
              <a:t>5 2</a:t>
            </a:r>
            <a:r>
              <a:rPr lang="sv-SE" altLang="sv-FI" sz="3200" b="1" smtClean="0">
                <a:latin typeface="Calibri" panose="020F0502020204030204" pitchFamily="34" charset="0"/>
                <a:sym typeface="Symbol" panose="05050102010706020507" pitchFamily="18" charset="2"/>
              </a:rPr>
              <a:t>	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057400"/>
            <a:ext cx="3810000" cy="4114800"/>
          </a:xfrm>
        </p:spPr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600" b="1" smtClean="0">
                <a:latin typeface="Calibri" panose="020F0502020204030204" pitchFamily="34" charset="0"/>
              </a:rPr>
              <a:t>2</a:t>
            </a:r>
            <a:r>
              <a:rPr lang="sv-SE" altLang="sv-FI" sz="3600" b="1" smtClean="0">
                <a:solidFill>
                  <a:srgbClr val="FF66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FI" sz="3200" b="1" smtClean="0">
                <a:solidFill>
                  <a:schemeClr val="tx1"/>
                </a:solidFill>
                <a:latin typeface="Calibri" panose="020F0502020204030204" pitchFamily="34" charset="0"/>
              </a:rPr>
              <a:t>Din partner har öppnat med 1 NT. Vad bjuder du med?</a:t>
            </a:r>
            <a:br>
              <a:rPr lang="sv-SE" altLang="sv-FI" sz="3200" b="1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sv-SE" altLang="sv-FI" sz="3200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  </a:t>
            </a:r>
            <a:r>
              <a:rPr lang="sv-FI" altLang="sv-FI" sz="3200" b="1" smtClean="0">
                <a:latin typeface="Calibri" panose="020F0502020204030204" pitchFamily="34" charset="0"/>
              </a:rPr>
              <a:t>K Q 8 7 6 2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  </a:t>
            </a:r>
            <a:r>
              <a:rPr lang="sv-FI" altLang="sv-FI" sz="3200" b="1" smtClean="0">
                <a:latin typeface="Calibri" panose="020F0502020204030204" pitchFamily="34" charset="0"/>
              </a:rPr>
              <a:t>A 8 5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  </a:t>
            </a:r>
            <a:r>
              <a:rPr lang="sv-FI" altLang="sv-FI" sz="3200" b="1" smtClean="0">
                <a:latin typeface="Calibri" panose="020F0502020204030204" pitchFamily="34" charset="0"/>
              </a:rPr>
              <a:t>7 2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 </a:t>
            </a:r>
            <a:r>
              <a:rPr lang="sv-FI" altLang="sv-FI" sz="3200" b="1" smtClean="0">
                <a:latin typeface="Calibri" panose="020F0502020204030204" pitchFamily="34" charset="0"/>
              </a:rPr>
              <a:t>9 7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/>
            <a:endParaRPr lang="sv-SE" altLang="sv-FI" sz="320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600" smtClean="0"/>
              <a:t>4 </a:t>
            </a:r>
            <a:r>
              <a:rPr lang="sv-FI" altLang="sv-FI" sz="3600" smtClean="0">
                <a:solidFill>
                  <a:srgbClr val="000080"/>
                </a:solidFill>
              </a:rPr>
              <a:t>♠</a:t>
            </a:r>
            <a:endParaRPr lang="sv-SE" altLang="sv-FI" sz="3600" smtClean="0"/>
          </a:p>
          <a:p>
            <a:pPr eaLnBrk="1" hangingPunct="1">
              <a:buFontTx/>
              <a:buNone/>
            </a:pPr>
            <a:endParaRPr lang="sv-SE" altLang="sv-FI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FI" sz="3200" b="1" smtClean="0">
                <a:solidFill>
                  <a:schemeClr val="tx1"/>
                </a:solidFill>
                <a:latin typeface="Calibri" panose="020F0502020204030204" pitchFamily="34" charset="0"/>
              </a:rPr>
              <a:t>Din partner har öppnat med 1 NT. Vad bjuder du med?</a:t>
            </a:r>
            <a:br>
              <a:rPr lang="sv-SE" altLang="sv-FI" sz="3200" b="1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sv-SE" altLang="sv-FI" sz="3200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000080"/>
                </a:solidFill>
              </a:rPr>
              <a:t>♠  </a:t>
            </a:r>
            <a:r>
              <a:rPr lang="sv-FI" altLang="sv-FI" sz="3200" b="1" smtClean="0">
                <a:latin typeface="Calibri" panose="020F0502020204030204" pitchFamily="34" charset="0"/>
              </a:rPr>
              <a:t>A 7 6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 </a:t>
            </a:r>
            <a:r>
              <a:rPr lang="sv-FI" altLang="sv-FI" sz="3200" b="1" smtClean="0">
                <a:latin typeface="Calibri" panose="020F0502020204030204" pitchFamily="34" charset="0"/>
              </a:rPr>
              <a:t>Q J 7 6 3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 </a:t>
            </a:r>
            <a:r>
              <a:rPr lang="sv-FI" altLang="sv-FI" sz="3200" b="1" smtClean="0">
                <a:latin typeface="Calibri" panose="020F0502020204030204" pitchFamily="34" charset="0"/>
              </a:rPr>
              <a:t>K J 6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SE" altLang="sv-FI" sz="3200" b="1" smtClean="0">
                <a:latin typeface="Calibri" panose="020F0502020204030204" pitchFamily="34" charset="0"/>
              </a:rPr>
              <a:t> </a:t>
            </a:r>
            <a:r>
              <a:rPr lang="sv-FI" altLang="sv-FI" sz="3200" b="1" smtClean="0">
                <a:latin typeface="Calibri" panose="020F0502020204030204" pitchFamily="34" charset="0"/>
              </a:rPr>
              <a:t>5 3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600" b="1" smtClean="0"/>
              <a:t>3 </a:t>
            </a:r>
            <a:r>
              <a:rPr lang="sv-FI" altLang="sv-FI" sz="3600" b="1" smtClean="0">
                <a:solidFill>
                  <a:srgbClr val="FF0000"/>
                </a:solidFill>
              </a:rPr>
              <a:t>♥ </a:t>
            </a:r>
            <a:endParaRPr lang="sv-FI" altLang="sv-FI" sz="3600" b="1" smtClean="0"/>
          </a:p>
          <a:p>
            <a:pPr eaLnBrk="1" hangingPunct="1"/>
            <a:endParaRPr lang="sv-FI" altLang="sv-FI" sz="3600" b="1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FI" sz="3200" b="1" smtClean="0">
                <a:solidFill>
                  <a:schemeClr val="tx1"/>
                </a:solidFill>
                <a:latin typeface="Calibri" panose="020F0502020204030204" pitchFamily="34" charset="0"/>
              </a:rPr>
              <a:t>Din partner har öppnat med 1 NT. Vad bjuder du med?</a:t>
            </a:r>
            <a:br>
              <a:rPr lang="sv-SE" altLang="sv-FI" sz="3200" b="1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sv-SE" altLang="sv-FI" sz="3200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000080"/>
                </a:solidFill>
              </a:rPr>
              <a:t>♠ </a:t>
            </a:r>
            <a:r>
              <a:rPr lang="sv-FI" altLang="sv-FI" sz="3200" b="1" smtClean="0">
                <a:latin typeface="Calibri" panose="020F0502020204030204" pitchFamily="34" charset="0"/>
              </a:rPr>
              <a:t>Q 7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A 7 4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3200" b="1" smtClean="0">
                <a:latin typeface="Calibri" panose="020F0502020204030204" pitchFamily="34" charset="0"/>
              </a:rPr>
              <a:t>K Q 8 6 3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</a:t>
            </a:r>
            <a:r>
              <a:rPr lang="sv-SE" altLang="sv-FI" sz="3200" b="1" smtClean="0">
                <a:latin typeface="Calibri" panose="020F0502020204030204" pitchFamily="34" charset="0"/>
              </a:rPr>
              <a:t> </a:t>
            </a:r>
            <a:r>
              <a:rPr lang="sv-FI" altLang="sv-FI" sz="3200" b="1" smtClean="0">
                <a:latin typeface="Calibri" panose="020F0502020204030204" pitchFamily="34" charset="0"/>
              </a:rPr>
              <a:t>7 5 2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600" b="1" smtClean="0"/>
              <a:t>3 NT</a:t>
            </a:r>
            <a:endParaRPr lang="sv-SE" altLang="sv-FI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600" b="1" smtClean="0">
                <a:latin typeface="Calibri" panose="020F0502020204030204" pitchFamily="34" charset="0"/>
              </a:rPr>
              <a:t>Spela från svaghet till styrka </a:t>
            </a:r>
            <a:r>
              <a:rPr lang="sv-FI" altLang="sv-FI" sz="1600" b="1" smtClean="0">
                <a:latin typeface="Calibri" panose="020F0502020204030204" pitchFamily="34" charset="0"/>
              </a:rPr>
              <a:t>(spelföringsteknik)</a:t>
            </a:r>
            <a:endParaRPr lang="sv-SE" altLang="sv-FI" sz="3600" b="1" smtClean="0"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mtClean="0">
                <a:solidFill>
                  <a:srgbClr val="FF6600"/>
                </a:solidFill>
              </a:rPr>
              <a:t>				</a:t>
            </a: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K 4</a:t>
            </a:r>
          </a:p>
          <a:p>
            <a:pPr eaLnBrk="1" hangingPunct="1">
              <a:buFontTx/>
              <a:buNone/>
            </a:pPr>
            <a:r>
              <a:rPr lang="sv-FI" altLang="sv-FI" sz="1400" b="1" smtClean="0">
                <a:latin typeface="Calibri" panose="020F0502020204030204" pitchFamily="34" charset="0"/>
              </a:rPr>
              <a:t>				           N</a:t>
            </a:r>
          </a:p>
          <a:p>
            <a:pPr eaLnBrk="1" hangingPunct="1"/>
            <a:endParaRPr lang="sv-FI" altLang="sv-FI" sz="1400" b="1" smtClean="0">
              <a:latin typeface="Calibri" panose="020F0502020204030204" pitchFamily="34" charset="0"/>
            </a:endParaRPr>
          </a:p>
          <a:p>
            <a:pPr eaLnBrk="1" hangingPunct="1"/>
            <a:endParaRPr lang="sv-FI" altLang="sv-FI" sz="1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sv-FI" altLang="sv-FI" sz="1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1400" b="1" smtClean="0">
                <a:latin typeface="Calibri" panose="020F0502020204030204" pitchFamily="34" charset="0"/>
              </a:rPr>
              <a:t>		                                                     S</a:t>
            </a: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				♦ </a:t>
            </a:r>
            <a:r>
              <a:rPr lang="sv-FI" altLang="sv-FI" b="1" smtClean="0">
                <a:latin typeface="Calibri" panose="020F0502020204030204" pitchFamily="34" charset="0"/>
              </a:rPr>
              <a:t>7 2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/>
            <a:r>
              <a:rPr lang="sv-FI" altLang="sv-FI" sz="3600" b="1" smtClean="0">
                <a:latin typeface="Calibri" panose="020F0502020204030204" pitchFamily="34" charset="0"/>
              </a:rPr>
              <a:t>Spela från svaghet mot styrka </a:t>
            </a:r>
            <a:r>
              <a:rPr lang="sv-FI" altLang="sv-FI" sz="1600" b="1" smtClean="0">
                <a:latin typeface="Calibri" panose="020F0502020204030204" pitchFamily="34" charset="0"/>
              </a:rPr>
              <a:t>(spelföringsteknik)</a:t>
            </a:r>
            <a:endParaRPr lang="sv-SE" altLang="sv-FI" sz="1600" b="1" smtClean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mtClean="0">
                <a:solidFill>
                  <a:srgbClr val="FF6600"/>
                </a:solidFill>
              </a:rPr>
              <a:t>			</a:t>
            </a:r>
          </a:p>
          <a:p>
            <a:pPr eaLnBrk="1" hangingPunct="1">
              <a:buFontTx/>
              <a:buNone/>
            </a:pPr>
            <a:r>
              <a:rPr lang="sv-FI" altLang="sv-FI" smtClean="0">
                <a:solidFill>
                  <a:srgbClr val="FF6600"/>
                </a:solidFill>
              </a:rPr>
              <a:t>				</a:t>
            </a: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K 4</a:t>
            </a:r>
          </a:p>
          <a:p>
            <a:pPr eaLnBrk="1" hangingPunct="1">
              <a:buFontTx/>
              <a:buNone/>
            </a:pPr>
            <a:r>
              <a:rPr lang="sv-FI" altLang="sv-FI" sz="1400" b="1" smtClean="0">
                <a:latin typeface="Calibri" panose="020F0502020204030204" pitchFamily="34" charset="0"/>
              </a:rPr>
              <a:t>				           N</a:t>
            </a:r>
          </a:p>
          <a:p>
            <a:pPr eaLnBrk="1" hangingPunct="1"/>
            <a:endParaRPr lang="sv-FI" altLang="sv-FI" sz="1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		♦ </a:t>
            </a:r>
            <a:r>
              <a:rPr lang="sv-FI" altLang="sv-FI" b="1" smtClean="0">
                <a:latin typeface="Calibri" panose="020F0502020204030204" pitchFamily="34" charset="0"/>
              </a:rPr>
              <a:t>A 8 6 3	</a:t>
            </a: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		 ♦ </a:t>
            </a:r>
            <a:r>
              <a:rPr lang="sv-FI" altLang="sv-FI" b="1" smtClean="0">
                <a:latin typeface="Calibri" panose="020F0502020204030204" pitchFamily="34" charset="0"/>
              </a:rPr>
              <a:t>Q J 10 9 5</a:t>
            </a:r>
            <a:endParaRPr lang="sv-FI" altLang="sv-FI" sz="1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sv-FI" altLang="sv-FI" sz="1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1400" b="1" smtClean="0">
                <a:latin typeface="Calibri" panose="020F0502020204030204" pitchFamily="34" charset="0"/>
              </a:rPr>
              <a:t>		                                                     S</a:t>
            </a: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				♦ </a:t>
            </a:r>
            <a:r>
              <a:rPr lang="sv-FI" altLang="sv-FI" b="1" smtClean="0">
                <a:latin typeface="Calibri" panose="020F0502020204030204" pitchFamily="34" charset="0"/>
              </a:rPr>
              <a:t>7 2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600" b="1" smtClean="0">
                <a:latin typeface="Calibri" panose="020F0502020204030204" pitchFamily="34" charset="0"/>
              </a:rPr>
              <a:t>Spela från svaghet mot styrka </a:t>
            </a:r>
            <a:r>
              <a:rPr lang="sv-FI" altLang="sv-FI" sz="1600" b="1" smtClean="0">
                <a:latin typeface="Calibri" panose="020F0502020204030204" pitchFamily="34" charset="0"/>
              </a:rPr>
              <a:t>(spelföringsteknik)</a:t>
            </a:r>
            <a:endParaRPr lang="sv-SE" altLang="sv-FI" sz="1600" b="1" smtClean="0">
              <a:latin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FF0000"/>
                </a:solidFill>
              </a:rPr>
              <a:t>				</a:t>
            </a:r>
            <a:r>
              <a:rPr lang="sv-FI" altLang="sv-FI" sz="36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600" b="1" smtClean="0">
                <a:latin typeface="Calibri" panose="020F0502020204030204" pitchFamily="34" charset="0"/>
              </a:rPr>
              <a:t>K Q 6</a:t>
            </a:r>
          </a:p>
          <a:p>
            <a:pPr lvl="1"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</a:t>
            </a:r>
            <a:r>
              <a:rPr lang="sv-FI" altLang="sv-FI" sz="1400" b="1" smtClean="0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</a:p>
          <a:p>
            <a:pPr lvl="1" eaLnBrk="1" hangingPunct="1">
              <a:buFontTx/>
              <a:buNone/>
            </a:pPr>
            <a:endParaRPr lang="sv-FI" altLang="sv-FI" sz="3200" b="1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4" eaLnBrk="1" hangingPunct="1">
              <a:buFontTx/>
              <a:buNone/>
            </a:pPr>
            <a:r>
              <a:rPr lang="sv-FI" altLang="sv-FI" sz="2400" b="1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</a:t>
            </a:r>
            <a:r>
              <a:rPr lang="sv-FI" altLang="sv-FI" sz="1400" b="1" smtClean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endParaRPr lang="sv-FI" altLang="sv-FI" sz="2400" b="1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FF0000"/>
                </a:solidFill>
                <a:latin typeface="Calibri" panose="020F0502020204030204" pitchFamily="34" charset="0"/>
              </a:rPr>
              <a:t>				♥ </a:t>
            </a:r>
            <a:r>
              <a:rPr lang="sv-FI" altLang="sv-FI" sz="3600" b="1" smtClean="0">
                <a:latin typeface="Calibri" panose="020F0502020204030204" pitchFamily="34" charset="0"/>
              </a:rPr>
              <a:t>8 5 2</a:t>
            </a:r>
            <a:endParaRPr lang="sv-SE" altLang="sv-FI" sz="3600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600" b="1" smtClean="0">
                <a:latin typeface="Calibri" panose="020F0502020204030204" pitchFamily="34" charset="0"/>
              </a:rPr>
              <a:t>Spela från svaghet mot styrka </a:t>
            </a:r>
            <a:r>
              <a:rPr lang="sv-FI" altLang="sv-FI" sz="1600" b="1" smtClean="0">
                <a:latin typeface="Calibri" panose="020F0502020204030204" pitchFamily="34" charset="0"/>
              </a:rPr>
              <a:t>(spelföringsteknik)</a:t>
            </a:r>
            <a:endParaRPr lang="sv-SE" altLang="sv-FI" sz="1600" b="1" smtClean="0">
              <a:latin typeface="Calibri" panose="020F050202020403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FF0000"/>
                </a:solidFill>
              </a:rPr>
              <a:t>				</a:t>
            </a:r>
            <a:r>
              <a:rPr lang="sv-FI" altLang="sv-FI" sz="36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600" b="1" smtClean="0">
                <a:latin typeface="Calibri" panose="020F0502020204030204" pitchFamily="34" charset="0"/>
              </a:rPr>
              <a:t>K Q 6</a:t>
            </a:r>
          </a:p>
          <a:p>
            <a:pPr lvl="1"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</a:t>
            </a:r>
            <a:r>
              <a:rPr lang="sv-FI" altLang="sv-FI" sz="1400" b="1" smtClean="0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</a:p>
          <a:p>
            <a:pPr lvl="1"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A J 9 7			 </a:t>
            </a: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10 4 3</a:t>
            </a:r>
            <a:endParaRPr lang="sv-FI" altLang="sv-FI" sz="3200" b="1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4" eaLnBrk="1" hangingPunct="1">
              <a:buFontTx/>
              <a:buNone/>
            </a:pPr>
            <a:r>
              <a:rPr lang="sv-FI" altLang="sv-FI" sz="2400" b="1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</a:t>
            </a:r>
            <a:r>
              <a:rPr lang="sv-FI" altLang="sv-FI" sz="1400" b="1" smtClean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endParaRPr lang="sv-FI" altLang="sv-FI" sz="2400" b="1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FF0000"/>
                </a:solidFill>
                <a:latin typeface="Calibri" panose="020F0502020204030204" pitchFamily="34" charset="0"/>
              </a:rPr>
              <a:t>				♥ </a:t>
            </a:r>
            <a:r>
              <a:rPr lang="sv-FI" altLang="sv-FI" sz="3600" b="1" smtClean="0">
                <a:latin typeface="Calibri" panose="020F0502020204030204" pitchFamily="34" charset="0"/>
              </a:rPr>
              <a:t>8 5 2</a:t>
            </a:r>
            <a:endParaRPr lang="sv-SE" altLang="sv-FI" sz="3600" b="1" smtClean="0">
              <a:latin typeface="Calibri" panose="020F0502020204030204" pitchFamily="34" charset="0"/>
            </a:endParaRPr>
          </a:p>
          <a:p>
            <a:pPr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Hur spelar du?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mtClean="0">
                <a:solidFill>
                  <a:srgbClr val="FF6600"/>
                </a:solidFill>
              </a:rPr>
              <a:t>				</a:t>
            </a: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A Q 7</a:t>
            </a:r>
          </a:p>
          <a:p>
            <a:pPr eaLnBrk="1" hangingPunct="1"/>
            <a:endParaRPr lang="sv-FI" altLang="sv-FI" b="1" smtClean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sv-FI" altLang="sv-FI" b="1" smtClean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				♦ </a:t>
            </a:r>
            <a:r>
              <a:rPr lang="sv-FI" altLang="sv-FI" b="1" smtClean="0">
                <a:latin typeface="Calibri" panose="020F0502020204030204" pitchFamily="34" charset="0"/>
              </a:rPr>
              <a:t>8 6 3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/>
              <a:t>Zoner</a:t>
            </a:r>
            <a:endParaRPr lang="sv-SE" altLang="sv-FI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mtClean="0"/>
              <a:t>			</a:t>
            </a:r>
            <a:r>
              <a:rPr lang="sv-FI" altLang="sv-FI" b="1" smtClean="0">
                <a:solidFill>
                  <a:srgbClr val="339933"/>
                </a:solidFill>
              </a:rPr>
              <a:t>Ozon</a:t>
            </a:r>
            <a:r>
              <a:rPr lang="sv-FI" altLang="sv-FI" b="1" smtClean="0"/>
              <a:t>	</a:t>
            </a:r>
            <a:r>
              <a:rPr lang="sv-FI" altLang="sv-FI" smtClean="0"/>
              <a:t> =	grön zon</a:t>
            </a:r>
          </a:p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mtClean="0"/>
              <a:t>			</a:t>
            </a:r>
            <a:r>
              <a:rPr lang="sv-FI" altLang="sv-FI" b="1" smtClean="0">
                <a:solidFill>
                  <a:srgbClr val="FF3300"/>
                </a:solidFill>
              </a:rPr>
              <a:t>Zon</a:t>
            </a:r>
            <a:r>
              <a:rPr lang="sv-FI" altLang="sv-FI" smtClean="0"/>
              <a:t>            =     röd zon</a:t>
            </a:r>
          </a:p>
          <a:p>
            <a:pPr lvl="4"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Hur spelar du?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3600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8000"/>
                </a:solidFill>
              </a:rPr>
              <a:t>				</a:t>
            </a: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sz="3600" b="1" smtClean="0">
                <a:latin typeface="Calibri" panose="020F0502020204030204" pitchFamily="34" charset="0"/>
              </a:rPr>
              <a:t>A</a:t>
            </a: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</a:rPr>
              <a:t>7 3</a:t>
            </a:r>
          </a:p>
          <a:p>
            <a:pPr eaLnBrk="1" hangingPunct="1"/>
            <a:endParaRPr lang="sv-FI" altLang="sv-FI" sz="3600" b="1" smtClean="0">
              <a:latin typeface="Calibri" panose="020F0502020204030204" pitchFamily="34" charset="0"/>
            </a:endParaRPr>
          </a:p>
          <a:p>
            <a:pPr eaLnBrk="1" hangingPunct="1"/>
            <a:endParaRPr lang="sv-FI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				♣ </a:t>
            </a:r>
            <a:r>
              <a:rPr lang="sv-FI" altLang="sv-FI" sz="3600" b="1" smtClean="0">
                <a:latin typeface="Calibri" panose="020F0502020204030204" pitchFamily="34" charset="0"/>
              </a:rPr>
              <a:t>Q J 10</a:t>
            </a:r>
            <a:endParaRPr lang="sv-SE" altLang="sv-FI" sz="3600" b="1" smtClean="0">
              <a:latin typeface="Calibri" panose="020F0502020204030204" pitchFamily="34" charset="0"/>
            </a:endParaRPr>
          </a:p>
          <a:p>
            <a:pPr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Hur spelar du?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3399"/>
                </a:solidFill>
                <a:sym typeface="Symbol" panose="05050102010706020507" pitchFamily="18" charset="2"/>
              </a:rPr>
              <a:t>			</a:t>
            </a:r>
          </a:p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3399"/>
                </a:solidFill>
                <a:sym typeface="Symbol" panose="05050102010706020507" pitchFamily="18" charset="2"/>
              </a:rPr>
              <a:t>				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A 7 3</a:t>
            </a:r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		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Q 8 6</a:t>
            </a:r>
            <a:endParaRPr lang="sv-SE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Hur spelar du?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3399"/>
                </a:solidFill>
                <a:sym typeface="Symbol" panose="05050102010706020507" pitchFamily="18" charset="2"/>
              </a:rPr>
              <a:t>				</a:t>
            </a:r>
          </a:p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3399"/>
                </a:solidFill>
                <a:sym typeface="Symbol" panose="05050102010706020507" pitchFamily="18" charset="2"/>
              </a:rPr>
              <a:t>				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A 7 3</a:t>
            </a:r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 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10 9 4 2			 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K J 5</a:t>
            </a:r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		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Q 8 6</a:t>
            </a:r>
            <a:endParaRPr lang="sv-SE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Hur spelar du?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3399"/>
                </a:solidFill>
                <a:sym typeface="Symbol" panose="05050102010706020507" pitchFamily="18" charset="2"/>
              </a:rPr>
              <a:t>				</a:t>
            </a:r>
          </a:p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3399"/>
                </a:solidFill>
                <a:sym typeface="Symbol" panose="05050102010706020507" pitchFamily="18" charset="2"/>
              </a:rPr>
              <a:t>				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A 7 3</a:t>
            </a:r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 K J 10 9			 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5 4 2</a:t>
            </a:r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		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Q 8 6</a:t>
            </a:r>
            <a:endParaRPr lang="sv-SE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Mask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3399"/>
                </a:solidFill>
                <a:sym typeface="Symbol" panose="05050102010706020507" pitchFamily="18" charset="2"/>
              </a:rPr>
              <a:t>			</a:t>
            </a:r>
          </a:p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3399"/>
                </a:solidFill>
                <a:sym typeface="Symbol" panose="05050102010706020507" pitchFamily="18" charset="2"/>
              </a:rPr>
              <a:t>				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A Q 9 4</a:t>
            </a:r>
          </a:p>
          <a:p>
            <a:pPr eaLnBrk="1" hangingPunct="1"/>
            <a:endParaRPr lang="sv-FI" altLang="sv-FI" sz="3600" b="1" smtClean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sv-FI" altLang="sv-FI" sz="3600" b="1" smtClean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		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8 7 3</a:t>
            </a:r>
            <a:endParaRPr lang="sv-SE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Dubbelmask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3600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8000"/>
                </a:solidFill>
              </a:rPr>
              <a:t>				</a:t>
            </a: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sz="3600" b="1" smtClean="0">
                <a:latin typeface="Calibri" panose="020F0502020204030204" pitchFamily="34" charset="0"/>
              </a:rPr>
              <a:t>A Q 10</a:t>
            </a:r>
          </a:p>
          <a:p>
            <a:pPr eaLnBrk="1" hangingPunct="1"/>
            <a:endParaRPr lang="sv-FI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sv-FI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				♣ </a:t>
            </a:r>
            <a:r>
              <a:rPr lang="sv-FI" altLang="sv-FI" sz="3600" b="1" smtClean="0">
                <a:latin typeface="Calibri" panose="020F0502020204030204" pitchFamily="34" charset="0"/>
              </a:rPr>
              <a:t>9 8 2</a:t>
            </a:r>
            <a:endParaRPr lang="sv-SE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Dubbelmask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SE" altLang="sv-FI" b="1" smtClean="0"/>
          </a:p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8000"/>
                </a:solidFill>
              </a:rPr>
              <a:t>				</a:t>
            </a: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sz="3600" b="1" smtClean="0">
                <a:latin typeface="Calibri" panose="020F0502020204030204" pitchFamily="34" charset="0"/>
              </a:rPr>
              <a:t>A Q 10</a:t>
            </a:r>
          </a:p>
          <a:p>
            <a:pPr eaLnBrk="1" hangingPunct="1"/>
            <a:endParaRPr lang="sv-FI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sz="3600" b="1" smtClean="0">
                <a:latin typeface="Calibri" panose="020F0502020204030204" pitchFamily="34" charset="0"/>
              </a:rPr>
              <a:t>K J 4					 </a:t>
            </a: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sz="3600" b="1" smtClean="0">
                <a:latin typeface="Calibri" panose="020F0502020204030204" pitchFamily="34" charset="0"/>
              </a:rPr>
              <a:t>7 6 5</a:t>
            </a: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</a:rPr>
              <a:t>3</a:t>
            </a:r>
            <a:endParaRPr lang="sv-FI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				♣ </a:t>
            </a:r>
            <a:r>
              <a:rPr lang="sv-FI" altLang="sv-FI" sz="3600" b="1" smtClean="0">
                <a:latin typeface="Calibri" panose="020F0502020204030204" pitchFamily="34" charset="0"/>
              </a:rPr>
              <a:t>9 8 2</a:t>
            </a:r>
            <a:endParaRPr lang="sv-SE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sv-SE" altLang="sv-FI" smtClean="0"/>
          </a:p>
          <a:p>
            <a:pPr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Dubbelmask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3600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8000"/>
                </a:solidFill>
              </a:rPr>
              <a:t>				</a:t>
            </a: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sz="3600" b="1" smtClean="0">
                <a:latin typeface="Calibri" panose="020F0502020204030204" pitchFamily="34" charset="0"/>
              </a:rPr>
              <a:t>A Q 10</a:t>
            </a:r>
          </a:p>
          <a:p>
            <a:pPr eaLnBrk="1" hangingPunct="1"/>
            <a:endParaRPr lang="sv-FI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sz="3600" b="1" smtClean="0">
                <a:latin typeface="Calibri" panose="020F0502020204030204" pitchFamily="34" charset="0"/>
              </a:rPr>
              <a:t>J 6 4					 </a:t>
            </a: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sz="3600" b="1" smtClean="0">
                <a:latin typeface="Calibri" panose="020F0502020204030204" pitchFamily="34" charset="0"/>
              </a:rPr>
              <a:t>K</a:t>
            </a: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</a:rPr>
              <a:t>7 5</a:t>
            </a: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</a:rPr>
              <a:t>3</a:t>
            </a:r>
            <a:endParaRPr lang="sv-FI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				♣ </a:t>
            </a:r>
            <a:r>
              <a:rPr lang="sv-FI" altLang="sv-FI" sz="3600" b="1" smtClean="0">
                <a:latin typeface="Calibri" panose="020F0502020204030204" pitchFamily="34" charset="0"/>
              </a:rPr>
              <a:t>9 8 2</a:t>
            </a:r>
            <a:endParaRPr lang="sv-SE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Dubbelmask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3600" smtClean="0">
              <a:solidFill>
                <a:srgbClr val="003399"/>
              </a:solidFill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003399"/>
                </a:solidFill>
                <a:sym typeface="Symbol" panose="05050102010706020507" pitchFamily="18" charset="2"/>
              </a:rPr>
              <a:t>				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 A Q 2</a:t>
            </a:r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sv-FI" altLang="sv-FI" sz="3600" b="1" smtClean="0">
              <a:solidFill>
                <a:srgbClr val="0033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		</a:t>
            </a:r>
            <a:r>
              <a:rPr lang="sv-SE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3600" b="1" smtClean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 </a:t>
            </a:r>
            <a:r>
              <a:rPr lang="sv-FI" altLang="sv-FI" sz="3600" b="1" smtClean="0">
                <a:latin typeface="Calibri" panose="020F0502020204030204" pitchFamily="34" charset="0"/>
                <a:sym typeface="Symbol" panose="05050102010706020507" pitchFamily="18" charset="2"/>
              </a:rPr>
              <a:t>10 9 8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/>
            <a:endParaRPr lang="sv-FI" altLang="sv-FI" smtClean="0"/>
          </a:p>
          <a:p>
            <a:pPr eaLnBrk="1" hangingPunct="1"/>
            <a:endParaRPr lang="sv-SE" altLang="sv-FI" sz="3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Dubbelmask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360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600" smtClean="0">
                <a:solidFill>
                  <a:srgbClr val="FF0000"/>
                </a:solidFill>
              </a:rPr>
              <a:t>				</a:t>
            </a:r>
            <a:r>
              <a:rPr lang="sv-FI" altLang="sv-FI" sz="36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600" b="1" smtClean="0">
                <a:latin typeface="Calibri" panose="020F0502020204030204" pitchFamily="34" charset="0"/>
              </a:rPr>
              <a:t>A J 10 2</a:t>
            </a:r>
            <a:endParaRPr lang="sv-FI" altLang="sv-FI" sz="3600" b="1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sv-FI" altLang="sv-FI" sz="3600" b="1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sv-FI" altLang="sv-FI" sz="3600" b="1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600" b="1" smtClean="0">
                <a:solidFill>
                  <a:srgbClr val="FF0000"/>
                </a:solidFill>
                <a:latin typeface="Calibri" panose="020F0502020204030204" pitchFamily="34" charset="0"/>
              </a:rPr>
              <a:t>				♥ </a:t>
            </a:r>
            <a:r>
              <a:rPr lang="sv-FI" altLang="sv-FI" sz="3600" b="1" smtClean="0">
                <a:latin typeface="Calibri" panose="020F0502020204030204" pitchFamily="34" charset="0"/>
              </a:rPr>
              <a:t>8 6 4 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/>
            <a:endParaRPr lang="sv-FI" altLang="sv-FI" smtClean="0"/>
          </a:p>
          <a:p>
            <a:pPr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339933"/>
                </a:solidFill>
                <a:latin typeface="Calibri" panose="020F0502020204030204" pitchFamily="34" charset="0"/>
              </a:rPr>
              <a:t>Handens värdering i trumfkontrakt</a:t>
            </a:r>
            <a:endParaRPr lang="sv-SE" altLang="sv-FI" b="1" smtClean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FI" altLang="sv-FI" sz="2800" b="1" smtClean="0">
                <a:latin typeface="Calibri" panose="020F0502020204030204" pitchFamily="34" charset="0"/>
              </a:rPr>
              <a:t>Räkna </a:t>
            </a:r>
            <a:r>
              <a:rPr lang="sv-FI" altLang="sv-FI" sz="2800" b="1" smtClean="0">
                <a:solidFill>
                  <a:srgbClr val="CC0044"/>
                </a:solidFill>
                <a:latin typeface="Calibri" panose="020F0502020204030204" pitchFamily="34" charset="0"/>
              </a:rPr>
              <a:t>både</a:t>
            </a:r>
            <a:r>
              <a:rPr lang="sv-FI" altLang="sv-FI" sz="2800" b="1" smtClean="0">
                <a:latin typeface="Calibri" panose="020F0502020204030204" pitchFamily="34" charset="0"/>
              </a:rPr>
              <a:t> honnörspoäng och fördelningspoäng</a:t>
            </a:r>
          </a:p>
          <a:p>
            <a:pPr eaLnBrk="1" hangingPunct="1"/>
            <a:endParaRPr lang="sv-FI" altLang="sv-FI" b="1" smtClean="0">
              <a:latin typeface="Calibri" panose="020F0502020204030204" pitchFamily="34" charset="0"/>
            </a:endParaRPr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renons	 	3 fp</a:t>
            </a:r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singelton	2 fp</a:t>
            </a:r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dubbelton	1 fp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Dubbelmask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mtClean="0">
                <a:solidFill>
                  <a:srgbClr val="FF6600"/>
                </a:solidFill>
              </a:rPr>
              <a:t>				</a:t>
            </a: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 </a:t>
            </a:r>
            <a:r>
              <a:rPr lang="sv-FI" altLang="sv-FI" b="1" smtClean="0">
                <a:latin typeface="Calibri" panose="020F0502020204030204" pitchFamily="34" charset="0"/>
              </a:rPr>
              <a:t>A 8 7 2</a:t>
            </a:r>
            <a:endParaRPr lang="sv-FI" altLang="sv-FI" b="1" smtClean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sv-FI" altLang="sv-FI" b="1" smtClean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sv-FI" altLang="sv-FI" b="1" smtClean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				♦ </a:t>
            </a:r>
            <a:r>
              <a:rPr lang="sv-FI" altLang="sv-FI" b="1" smtClean="0">
                <a:latin typeface="Calibri" panose="020F0502020204030204" pitchFamily="34" charset="0"/>
              </a:rPr>
              <a:t>J 10 9 3</a:t>
            </a:r>
            <a:endParaRPr lang="sv-SE" altLang="sv-FI" b="1" smtClean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mtClean="0"/>
              <a:t>Staymans högfärgsfråga</a:t>
            </a:r>
            <a:br>
              <a:rPr lang="sv-FI" altLang="sv-FI" smtClean="0"/>
            </a:br>
            <a:r>
              <a:rPr lang="sv-FI" altLang="sv-FI" smtClean="0"/>
              <a:t>1 NT - 2</a:t>
            </a:r>
            <a:r>
              <a:rPr lang="sv-FI" altLang="sv-FI" smtClean="0">
                <a:solidFill>
                  <a:srgbClr val="008000"/>
                </a:solidFill>
              </a:rPr>
              <a:t> ♣</a:t>
            </a:r>
            <a:r>
              <a:rPr lang="sv-SE" altLang="sv-FI" smtClean="0"/>
              <a:t/>
            </a:r>
            <a:br>
              <a:rPr lang="sv-SE" altLang="sv-FI" smtClean="0"/>
            </a:br>
            <a:endParaRPr lang="sv-SE" altLang="sv-FI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r>
              <a:rPr lang="sv-FI" altLang="sv-FI" smtClean="0"/>
              <a:t>För att bjuda 2</a:t>
            </a:r>
            <a:r>
              <a:rPr lang="sv-FI" altLang="sv-FI" smtClean="0">
                <a:solidFill>
                  <a:srgbClr val="008000"/>
                </a:solidFill>
              </a:rPr>
              <a:t>♣ </a:t>
            </a:r>
            <a:r>
              <a:rPr lang="sv-FI" altLang="sv-FI" smtClean="0"/>
              <a:t>efter öppningsbudet 1 NT krävs minst en fyrkorts högfärg och minst 9 hfp.</a:t>
            </a:r>
            <a:endParaRPr lang="sv-SE" altLang="sv-FI" smtClean="0"/>
          </a:p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/>
            <a:r>
              <a:rPr lang="sv-FI" altLang="sv-FI" smtClean="0"/>
              <a:t>2</a:t>
            </a:r>
            <a:r>
              <a:rPr lang="sv-FI" altLang="sv-FI" smtClean="0">
                <a:solidFill>
                  <a:srgbClr val="008000"/>
                </a:solidFill>
              </a:rPr>
              <a:t> ♣ </a:t>
            </a:r>
            <a:r>
              <a:rPr lang="sv-FI" altLang="sv-FI" smtClean="0"/>
              <a:t>som svar på 1 NT är ett konventionellt bud</a:t>
            </a:r>
            <a:endParaRPr lang="sv-SE" altLang="sv-FI" smtClean="0"/>
          </a:p>
          <a:p>
            <a:pPr eaLnBrk="1" hangingPunct="1">
              <a:buFontTx/>
              <a:buNone/>
            </a:pPr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mtClean="0"/>
              <a:t>1 NT - 2</a:t>
            </a:r>
            <a:r>
              <a:rPr lang="sv-FI" altLang="sv-FI" smtClean="0">
                <a:solidFill>
                  <a:srgbClr val="008000"/>
                </a:solidFill>
              </a:rPr>
              <a:t> ♣</a:t>
            </a:r>
            <a:r>
              <a:rPr lang="sv-SE" altLang="sv-FI" smtClean="0"/>
              <a:t/>
            </a:r>
            <a:br>
              <a:rPr lang="sv-SE" altLang="sv-FI" smtClean="0"/>
            </a:br>
            <a:endParaRPr lang="sv-SE" altLang="sv-FI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FI" altLang="sv-FI" smtClean="0"/>
              <a:t>2</a:t>
            </a:r>
            <a:r>
              <a:rPr lang="sv-FI" altLang="sv-FI" smtClean="0">
                <a:solidFill>
                  <a:srgbClr val="FF6600"/>
                </a:solidFill>
              </a:rPr>
              <a:t>♦ </a:t>
            </a:r>
            <a:r>
              <a:rPr lang="sv-FI" altLang="sv-FI" smtClean="0"/>
              <a:t>= Jag har ingen 4 korts högfärg</a:t>
            </a:r>
            <a:endParaRPr lang="sv-SE" altLang="sv-FI" smtClean="0"/>
          </a:p>
          <a:p>
            <a:pPr eaLnBrk="1" hangingPunct="1"/>
            <a:r>
              <a:rPr lang="sv-FI" altLang="sv-FI" smtClean="0"/>
              <a:t>2</a:t>
            </a:r>
            <a:r>
              <a:rPr lang="sv-FI" altLang="sv-FI" smtClean="0">
                <a:solidFill>
                  <a:srgbClr val="FF0000"/>
                </a:solidFill>
              </a:rPr>
              <a:t>♥ </a:t>
            </a:r>
            <a:r>
              <a:rPr lang="sv-FI" altLang="sv-FI" smtClean="0"/>
              <a:t>= Jag har 4 korts hjärter och kanske 4</a:t>
            </a:r>
          </a:p>
          <a:p>
            <a:pPr eaLnBrk="1" hangingPunct="1">
              <a:buFontTx/>
              <a:buNone/>
            </a:pPr>
            <a:r>
              <a:rPr lang="sv-FI" altLang="sv-FI" smtClean="0"/>
              <a:t>		   korts spader.</a:t>
            </a:r>
            <a:endParaRPr lang="sv-SE" altLang="sv-FI" smtClean="0"/>
          </a:p>
          <a:p>
            <a:pPr eaLnBrk="1" hangingPunct="1"/>
            <a:r>
              <a:rPr lang="sv-FI" altLang="sv-FI" smtClean="0"/>
              <a:t>2</a:t>
            </a:r>
            <a:r>
              <a:rPr lang="sv-FI" altLang="sv-FI" smtClean="0">
                <a:solidFill>
                  <a:srgbClr val="000080"/>
                </a:solidFill>
              </a:rPr>
              <a:t>♠ </a:t>
            </a:r>
            <a:r>
              <a:rPr lang="sv-FI" altLang="sv-FI" smtClean="0"/>
              <a:t>= Jag har minst 4 korts spader, men inte</a:t>
            </a:r>
          </a:p>
          <a:p>
            <a:pPr eaLnBrk="1" hangingPunct="1">
              <a:buFontTx/>
              <a:buNone/>
            </a:pPr>
            <a:r>
              <a:rPr lang="sv-FI" altLang="sv-FI" smtClean="0"/>
              <a:t>            4 korts hjärter.</a:t>
            </a:r>
            <a:endParaRPr lang="sv-SE" altLang="sv-FI" smtClean="0"/>
          </a:p>
          <a:p>
            <a:pPr eaLnBrk="1" hangingPunct="1">
              <a:buFontTx/>
              <a:buNone/>
            </a:pPr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mtClean="0"/>
              <a:t>Svarshandens andra bud efter Staymans 2</a:t>
            </a:r>
            <a:r>
              <a:rPr lang="sv-FI" altLang="sv-FI" smtClean="0">
                <a:solidFill>
                  <a:srgbClr val="008000"/>
                </a:solidFill>
              </a:rPr>
              <a:t> ♣</a:t>
            </a:r>
            <a:r>
              <a:rPr lang="sv-SE" altLang="sv-FI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FI" altLang="sv-FI" sz="2800" smtClean="0"/>
              <a:t>Med minst </a:t>
            </a:r>
            <a:r>
              <a:rPr lang="sv-FI" altLang="sv-FI" sz="2800" b="1" smtClean="0">
                <a:solidFill>
                  <a:srgbClr val="CC0044"/>
                </a:solidFill>
              </a:rPr>
              <a:t>11 hp: UTGÅNG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800" smtClean="0"/>
              <a:t>   antingen 4 i HF eller 3 NT.</a:t>
            </a:r>
          </a:p>
          <a:p>
            <a:pPr eaLnBrk="1" hangingPunct="1">
              <a:lnSpc>
                <a:spcPct val="90000"/>
              </a:lnSpc>
            </a:pPr>
            <a:endParaRPr lang="sv-FI" altLang="sv-FI" sz="2800" smtClean="0"/>
          </a:p>
          <a:p>
            <a:pPr eaLnBrk="1" hangingPunct="1">
              <a:lnSpc>
                <a:spcPct val="90000"/>
              </a:lnSpc>
            </a:pPr>
            <a:r>
              <a:rPr lang="sv-FI" altLang="sv-FI" sz="2800" b="1" smtClean="0">
                <a:solidFill>
                  <a:srgbClr val="CC0044"/>
                </a:solidFill>
              </a:rPr>
              <a:t>9-10 hp: INVITERA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800" smtClean="0"/>
              <a:t>    2 NT eller på trenivån i gemensam HF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z="2800" smtClean="0"/>
          </a:p>
          <a:p>
            <a:pPr eaLnBrk="1" hangingPunct="1">
              <a:lnSpc>
                <a:spcPct val="90000"/>
              </a:lnSpc>
            </a:pPr>
            <a:r>
              <a:rPr lang="sv-FI" altLang="sv-FI" sz="2800" smtClean="0"/>
              <a:t>Med </a:t>
            </a:r>
            <a:r>
              <a:rPr lang="sv-FI" altLang="sv-FI" sz="2800" b="1" smtClean="0">
                <a:solidFill>
                  <a:srgbClr val="CC0044"/>
                </a:solidFill>
              </a:rPr>
              <a:t>9-10 hp och femkorts högfärg</a:t>
            </a:r>
            <a:r>
              <a:rPr lang="sv-FI" altLang="sv-FI" sz="2800" smtClean="0"/>
              <a:t> bjuder SH om sin högfärg på lägsta nivå.</a:t>
            </a:r>
          </a:p>
          <a:p>
            <a:pPr eaLnBrk="1" hangingPunct="1">
              <a:lnSpc>
                <a:spcPct val="90000"/>
              </a:lnSpc>
            </a:pPr>
            <a:endParaRPr lang="sv-FI" altLang="sv-FI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800" smtClean="0"/>
              <a:t>    Ett invitbud som ÖH passar på med minimum, bjuder 3 NT med maximum och tvåkorts stöd och fyra i HF med trekorts stöd.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FI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200" smtClean="0"/>
              <a:t>Din partner har öppnat med 1 NT och besvarat högfärgsfrågan med 2</a:t>
            </a:r>
            <a:r>
              <a:rPr lang="sv-FI" altLang="sv-FI" sz="3200" smtClean="0">
                <a:solidFill>
                  <a:srgbClr val="FF0000"/>
                </a:solidFill>
              </a:rPr>
              <a:t>♥. </a:t>
            </a:r>
            <a:r>
              <a:rPr lang="sv-FI" altLang="sv-FI" sz="3200" smtClean="0">
                <a:solidFill>
                  <a:schemeClr val="tx1"/>
                </a:solidFill>
              </a:rPr>
              <a:t>Vad bjuder du?</a:t>
            </a:r>
            <a:endParaRPr lang="sv-SE" altLang="sv-FI" sz="3200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3200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000080"/>
                </a:solidFill>
              </a:rPr>
              <a:t>♠ </a:t>
            </a:r>
            <a:r>
              <a:rPr lang="sv-FI" altLang="sv-FI" sz="3200" smtClean="0"/>
              <a:t>K</a:t>
            </a:r>
            <a:r>
              <a:rPr lang="sv-FI" altLang="sv-FI" sz="3200" smtClean="0">
                <a:solidFill>
                  <a:srgbClr val="000080"/>
                </a:solidFill>
              </a:rPr>
              <a:t> </a:t>
            </a:r>
            <a:r>
              <a:rPr lang="sv-FI" altLang="sv-FI" sz="3200" smtClean="0"/>
              <a:t>Q 7 4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FF0000"/>
                </a:solidFill>
              </a:rPr>
              <a:t>♥ </a:t>
            </a:r>
            <a:r>
              <a:rPr lang="sv-FI" altLang="sv-FI" sz="3200" smtClean="0"/>
              <a:t>A Q 8 2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FF6600"/>
                </a:solidFill>
              </a:rPr>
              <a:t>♦ </a:t>
            </a:r>
            <a:r>
              <a:rPr lang="sv-FI" altLang="sv-FI" sz="3200" smtClean="0"/>
              <a:t>8 6 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008000"/>
                </a:solidFill>
              </a:rPr>
              <a:t>♣</a:t>
            </a:r>
            <a:r>
              <a:rPr lang="sv-SE" altLang="sv-FI" sz="3200" smtClean="0"/>
              <a:t> </a:t>
            </a:r>
            <a:r>
              <a:rPr lang="sv-FI" altLang="sv-FI" sz="3200" smtClean="0"/>
              <a:t>5 4 2</a:t>
            </a:r>
            <a:endParaRPr lang="sv-SE" altLang="sv-FI" sz="3200" smtClean="0"/>
          </a:p>
          <a:p>
            <a:pPr eaLnBrk="1" hangingPunct="1"/>
            <a:endParaRPr lang="sv-SE" altLang="sv-FI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600" b="1" smtClean="0"/>
              <a:t>4 </a:t>
            </a:r>
            <a:r>
              <a:rPr lang="sv-FI" altLang="sv-FI" sz="3600" b="1" smtClean="0">
                <a:solidFill>
                  <a:srgbClr val="FF0000"/>
                </a:solidFill>
              </a:rPr>
              <a:t>♥</a:t>
            </a:r>
          </a:p>
          <a:p>
            <a:pPr eaLnBrk="1" hangingPunct="1">
              <a:buFontTx/>
              <a:buNone/>
            </a:pPr>
            <a:endParaRPr lang="sv-FI" altLang="sv-FI" sz="36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sv-SE" altLang="sv-FI" sz="36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200" smtClean="0"/>
              <a:t>Din partner har öppnat med 1 NT och besvarat högfärgsfrågan med 2</a:t>
            </a:r>
            <a:r>
              <a:rPr lang="sv-FI" altLang="sv-FI" sz="3200" smtClean="0">
                <a:solidFill>
                  <a:srgbClr val="FF0000"/>
                </a:solidFill>
              </a:rPr>
              <a:t>♥. </a:t>
            </a:r>
            <a:r>
              <a:rPr lang="sv-FI" altLang="sv-FI" sz="3200" smtClean="0">
                <a:solidFill>
                  <a:schemeClr val="tx1"/>
                </a:solidFill>
              </a:rPr>
              <a:t>Vad bjuder du?</a:t>
            </a:r>
            <a:endParaRPr lang="sv-SE" altLang="sv-FI" sz="3200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3200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000080"/>
                </a:solidFill>
              </a:rPr>
              <a:t>♠ </a:t>
            </a:r>
            <a:r>
              <a:rPr lang="sv-FI" altLang="sv-FI" sz="3200" smtClean="0"/>
              <a:t>K 7 4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FF0000"/>
                </a:solidFill>
              </a:rPr>
              <a:t>♥ </a:t>
            </a:r>
            <a:r>
              <a:rPr lang="sv-FI" altLang="sv-FI" sz="3200" smtClean="0"/>
              <a:t>A Q 8 2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FF6600"/>
                </a:solidFill>
              </a:rPr>
              <a:t>♦ </a:t>
            </a:r>
            <a:r>
              <a:rPr lang="sv-FI" altLang="sv-FI" sz="3200" smtClean="0"/>
              <a:t>8 7 6 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008000"/>
                </a:solidFill>
              </a:rPr>
              <a:t>♣</a:t>
            </a:r>
            <a:r>
              <a:rPr lang="sv-SE" altLang="sv-FI" sz="3200" smtClean="0"/>
              <a:t> </a:t>
            </a:r>
            <a:r>
              <a:rPr lang="sv-FI" altLang="sv-FI" sz="3200" smtClean="0"/>
              <a:t>5 4 2</a:t>
            </a:r>
            <a:endParaRPr lang="sv-SE" altLang="sv-FI" sz="3200" smtClean="0"/>
          </a:p>
          <a:p>
            <a:pPr eaLnBrk="1" hangingPunct="1"/>
            <a:endParaRPr lang="sv-SE" altLang="sv-FI" smtClean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600" b="1" smtClean="0"/>
              <a:t>3 </a:t>
            </a:r>
            <a:r>
              <a:rPr lang="sv-FI" altLang="sv-FI" sz="3600" b="1" smtClean="0">
                <a:solidFill>
                  <a:srgbClr val="FF0000"/>
                </a:solidFill>
              </a:rPr>
              <a:t>♥ </a:t>
            </a:r>
            <a:endParaRPr lang="sv-FI" altLang="sv-FI" sz="3600" b="1" smtClean="0"/>
          </a:p>
          <a:p>
            <a:pPr eaLnBrk="1" hangingPunct="1">
              <a:buFontTx/>
              <a:buNone/>
            </a:pPr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200" smtClean="0"/>
              <a:t>Din partner har öppnat med 1 NT och besvarat högfärgsfrågan med 2</a:t>
            </a:r>
            <a:r>
              <a:rPr lang="sv-FI" altLang="sv-FI" sz="3200" smtClean="0">
                <a:solidFill>
                  <a:srgbClr val="FF0000"/>
                </a:solidFill>
              </a:rPr>
              <a:t>♥. </a:t>
            </a:r>
            <a:r>
              <a:rPr lang="sv-FI" altLang="sv-FI" sz="3200" smtClean="0">
                <a:solidFill>
                  <a:schemeClr val="tx1"/>
                </a:solidFill>
              </a:rPr>
              <a:t>Vad bjuder du?</a:t>
            </a:r>
            <a:endParaRPr lang="sv-SE" altLang="sv-FI" sz="3200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3200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000080"/>
                </a:solidFill>
              </a:rPr>
              <a:t>♠   </a:t>
            </a:r>
            <a:r>
              <a:rPr lang="sv-FI" altLang="sv-FI" sz="3200" smtClean="0"/>
              <a:t>A Q 8 7 2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FF0000"/>
                </a:solidFill>
              </a:rPr>
              <a:t>♥   </a:t>
            </a:r>
            <a:r>
              <a:rPr lang="sv-FI" altLang="sv-FI" sz="3200" smtClean="0"/>
              <a:t>Q 4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FF6600"/>
                </a:solidFill>
              </a:rPr>
              <a:t>♦   </a:t>
            </a:r>
            <a:r>
              <a:rPr lang="sv-FI" altLang="sv-FI" sz="3200" smtClean="0"/>
              <a:t>8 3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008000"/>
                </a:solidFill>
              </a:rPr>
              <a:t>♣  </a:t>
            </a:r>
            <a:r>
              <a:rPr lang="sv-FI" altLang="sv-FI" sz="3200" smtClean="0"/>
              <a:t>J 10 7 3</a:t>
            </a:r>
            <a:endParaRPr lang="sv-SE" altLang="sv-FI" sz="3200" smtClean="0"/>
          </a:p>
          <a:p>
            <a:pPr eaLnBrk="1" hangingPunct="1"/>
            <a:endParaRPr lang="sv-SE" altLang="sv-FI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600" smtClean="0"/>
              <a:t>2</a:t>
            </a:r>
            <a:r>
              <a:rPr lang="sv-FI" altLang="sv-FI" sz="3600" smtClean="0">
                <a:solidFill>
                  <a:srgbClr val="000080"/>
                </a:solidFill>
              </a:rPr>
              <a:t>♠</a:t>
            </a:r>
          </a:p>
          <a:p>
            <a:pPr eaLnBrk="1" hangingPunct="1">
              <a:buFontTx/>
              <a:buNone/>
            </a:pPr>
            <a:endParaRPr lang="sv-FI" altLang="sv-FI" sz="3600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endParaRPr lang="sv-SE" altLang="sv-FI" sz="3600" smtClean="0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200" smtClean="0"/>
              <a:t>Din partner har öppnat med 1 NT och besvarat högfärgsfrågan med 2</a:t>
            </a:r>
            <a:r>
              <a:rPr lang="sv-FI" altLang="sv-FI" sz="3200" smtClean="0">
                <a:solidFill>
                  <a:srgbClr val="FF0000"/>
                </a:solidFill>
              </a:rPr>
              <a:t>♥. </a:t>
            </a:r>
            <a:r>
              <a:rPr lang="sv-FI" altLang="sv-FI" sz="3200" smtClean="0">
                <a:solidFill>
                  <a:schemeClr val="tx1"/>
                </a:solidFill>
              </a:rPr>
              <a:t>Vad bjuder du?</a:t>
            </a:r>
            <a:endParaRPr lang="sv-SE" altLang="sv-FI" sz="3200" smtClean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3200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000080"/>
                </a:solidFill>
              </a:rPr>
              <a:t>♠   </a:t>
            </a:r>
            <a:r>
              <a:rPr lang="sv-FI" altLang="sv-FI" sz="3200" smtClean="0"/>
              <a:t>K 10 7 2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FF0000"/>
                </a:solidFill>
              </a:rPr>
              <a:t>♥   </a:t>
            </a:r>
            <a:r>
              <a:rPr lang="sv-FI" altLang="sv-FI" sz="3200" smtClean="0"/>
              <a:t>Q 8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FF6600"/>
                </a:solidFill>
              </a:rPr>
              <a:t>♦   </a:t>
            </a:r>
            <a:r>
              <a:rPr lang="sv-FI" altLang="sv-FI" sz="3200" smtClean="0"/>
              <a:t>J 9 7 6</a:t>
            </a:r>
            <a:endParaRPr lang="sv-SE" altLang="sv-FI" sz="3200" smtClean="0"/>
          </a:p>
          <a:p>
            <a:pPr eaLnBrk="1" hangingPunct="1">
              <a:buFontTx/>
              <a:buNone/>
            </a:pPr>
            <a:r>
              <a:rPr lang="sv-FI" altLang="sv-FI" sz="3200" smtClean="0">
                <a:solidFill>
                  <a:srgbClr val="008000"/>
                </a:solidFill>
              </a:rPr>
              <a:t>♣  </a:t>
            </a:r>
            <a:r>
              <a:rPr lang="sv-FI" altLang="sv-FI" sz="3200" smtClean="0"/>
              <a:t>K</a:t>
            </a:r>
            <a:r>
              <a:rPr lang="sv-FI" altLang="sv-FI" sz="3200" smtClean="0">
                <a:solidFill>
                  <a:srgbClr val="008000"/>
                </a:solidFill>
              </a:rPr>
              <a:t> </a:t>
            </a:r>
            <a:r>
              <a:rPr lang="sv-FI" altLang="sv-FI" sz="3200" smtClean="0"/>
              <a:t>J 3</a:t>
            </a:r>
            <a:endParaRPr lang="sv-SE" altLang="sv-FI" sz="3200" smtClean="0"/>
          </a:p>
          <a:p>
            <a:pPr eaLnBrk="1" hangingPunct="1"/>
            <a:endParaRPr lang="sv-SE" altLang="sv-FI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600" b="1" smtClean="0"/>
              <a:t>2 NT</a:t>
            </a:r>
            <a:endParaRPr lang="sv-SE" altLang="sv-FI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339933"/>
                </a:solidFill>
                <a:latin typeface="Calibri" panose="020F0502020204030204" pitchFamily="34" charset="0"/>
              </a:rPr>
              <a:t>Utgång i trumf</a:t>
            </a:r>
            <a:endParaRPr lang="sv-SE" altLang="sv-FI" b="1" smtClean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Spader och hjärter kallas </a:t>
            </a: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högfärger</a:t>
            </a:r>
          </a:p>
          <a:p>
            <a:pPr eaLnBrk="1" hangingPunct="1">
              <a:buFontTx/>
              <a:buNone/>
            </a:pPr>
            <a:r>
              <a:rPr lang="sv-FI" altLang="sv-FI" b="1" smtClean="0">
                <a:latin typeface="Calibri" panose="020F0502020204030204" pitchFamily="34" charset="0"/>
              </a:rPr>
              <a:t>   Utgång i högfärg: 4</a:t>
            </a: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b="1" smtClean="0">
                <a:latin typeface="Calibri" panose="020F0502020204030204" pitchFamily="34" charset="0"/>
              </a:rPr>
              <a:t>och 4</a:t>
            </a: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♠</a:t>
            </a:r>
            <a:endParaRPr lang="sv-FI" altLang="sv-FI" b="1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latin typeface="Calibri" panose="020F0502020204030204" pitchFamily="34" charset="0"/>
              </a:rPr>
              <a:t>    26 hfp</a:t>
            </a:r>
          </a:p>
          <a:p>
            <a:pPr eaLnBrk="1" hangingPunct="1">
              <a:buFontTx/>
              <a:buNone/>
            </a:pPr>
            <a:endParaRPr lang="sv-FI" altLang="sv-FI" b="1" smtClean="0">
              <a:latin typeface="Calibri" panose="020F0502020204030204" pitchFamily="34" charset="0"/>
            </a:endParaRPr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Klöver och ruter kallas </a:t>
            </a: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lågfärger </a:t>
            </a:r>
          </a:p>
          <a:p>
            <a:pPr eaLnBrk="1" hangingPunct="1">
              <a:buFontTx/>
              <a:buNone/>
            </a:pPr>
            <a:r>
              <a:rPr lang="sv-FI" altLang="sv-FI" b="1" smtClean="0">
                <a:latin typeface="Calibri" panose="020F0502020204030204" pitchFamily="34" charset="0"/>
              </a:rPr>
              <a:t>   Utgång i lågfärg: 5</a:t>
            </a:r>
            <a:r>
              <a:rPr lang="sv-FI" altLang="sv-FI" b="1" smtClean="0">
                <a:solidFill>
                  <a:srgbClr val="339933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b="1" smtClean="0">
                <a:latin typeface="Calibri" panose="020F0502020204030204" pitchFamily="34" charset="0"/>
              </a:rPr>
              <a:t>och 5</a:t>
            </a:r>
            <a:r>
              <a:rPr lang="sv-SE" altLang="sv-FI" b="1" smtClean="0">
                <a:solidFill>
                  <a:srgbClr val="FF66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</a:t>
            </a:r>
          </a:p>
          <a:p>
            <a:pPr eaLnBrk="1" hangingPunct="1">
              <a:buFontTx/>
              <a:buNone/>
            </a:pPr>
            <a:r>
              <a:rPr lang="sv-SE" altLang="sv-FI" b="1" smtClean="0">
                <a:latin typeface="Calibri" panose="020F0502020204030204" pitchFamily="34" charset="0"/>
              </a:rPr>
              <a:t>    29 hfp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</p:txBody>
      </p:sp>
      <p:sp>
        <p:nvSpPr>
          <p:cNvPr id="614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sv-FI" altLang="sv-FI" smtClean="0"/>
          </a:p>
          <a:p>
            <a:pPr marL="0" indent="0" eaLnBrk="1" hangingPunct="1">
              <a:buFontTx/>
              <a:buNone/>
            </a:pPr>
            <a:endParaRPr lang="sv-FI" altLang="sv-FI" smtClean="0"/>
          </a:p>
          <a:p>
            <a:pPr marL="0" indent="0" eaLnBrk="1" hangingPunct="1">
              <a:buFontTx/>
              <a:buNone/>
            </a:pPr>
            <a:r>
              <a:rPr lang="sv-FI" altLang="sv-FI" sz="2800" b="1" smtClean="0">
                <a:latin typeface="Calibri" panose="020F0502020204030204" pitchFamily="34" charset="0"/>
              </a:rPr>
              <a:t>Med </a:t>
            </a:r>
            <a:r>
              <a:rPr lang="sv-FI" altLang="sv-FI" sz="2800" b="1" smtClean="0">
                <a:solidFill>
                  <a:srgbClr val="FF0000"/>
                </a:solidFill>
                <a:latin typeface="Calibri" panose="020F0502020204030204" pitchFamily="34" charset="0"/>
              </a:rPr>
              <a:t>gemensam lågfärg </a:t>
            </a:r>
            <a:r>
              <a:rPr lang="sv-FI" altLang="sv-FI" sz="2800" b="1" smtClean="0">
                <a:latin typeface="Calibri" panose="020F0502020204030204" pitchFamily="34" charset="0"/>
              </a:rPr>
              <a:t>och </a:t>
            </a:r>
            <a:r>
              <a:rPr lang="sv-FI" altLang="sv-FI" sz="2800" b="1" smtClean="0">
                <a:solidFill>
                  <a:srgbClr val="FF0000"/>
                </a:solidFill>
                <a:latin typeface="Calibri" panose="020F0502020204030204" pitchFamily="34" charset="0"/>
              </a:rPr>
              <a:t>utgångspoäng </a:t>
            </a:r>
            <a:r>
              <a:rPr lang="sv-FI" altLang="sv-FI" sz="2800" b="1" smtClean="0">
                <a:latin typeface="Calibri" panose="020F0502020204030204" pitchFamily="34" charset="0"/>
              </a:rPr>
              <a:t>lönar </a:t>
            </a:r>
          </a:p>
          <a:p>
            <a:pPr marL="0" indent="0" eaLnBrk="1" hangingPunct="1">
              <a:buFontTx/>
              <a:buNone/>
            </a:pPr>
            <a:endParaRPr lang="sv-FI" altLang="sv-FI" sz="2800" b="1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sv-FI" altLang="sv-FI" sz="2800" b="1" smtClean="0">
                <a:latin typeface="Calibri" panose="020F0502020204030204" pitchFamily="34" charset="0"/>
              </a:rPr>
              <a:t>det sig oftast att </a:t>
            </a:r>
            <a:r>
              <a:rPr lang="sv-FI" altLang="sv-FI" sz="2800" b="1" smtClean="0">
                <a:solidFill>
                  <a:srgbClr val="339933"/>
                </a:solidFill>
                <a:latin typeface="Calibri" panose="020F0502020204030204" pitchFamily="34" charset="0"/>
              </a:rPr>
              <a:t>bjuda utgången i sang, 3 NT</a:t>
            </a:r>
            <a:r>
              <a:rPr lang="sv-FI" altLang="sv-FI" sz="2800" b="1" smtClean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200" b="1" smtClean="0">
                <a:solidFill>
                  <a:srgbClr val="339933"/>
                </a:solidFill>
                <a:latin typeface="Calibri" panose="020F0502020204030204" pitchFamily="34" charset="0"/>
              </a:rPr>
              <a:t>1 NT-öppning</a:t>
            </a:r>
            <a:br>
              <a:rPr lang="sv-FI" altLang="sv-FI" sz="3200" b="1" smtClean="0">
                <a:solidFill>
                  <a:srgbClr val="339933"/>
                </a:solidFill>
                <a:latin typeface="Calibri" panose="020F0502020204030204" pitchFamily="34" charset="0"/>
              </a:rPr>
            </a:br>
            <a:endParaRPr lang="sv-SE" altLang="sv-FI" sz="3200" b="1" smtClean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v-FI" altLang="sv-FI" smtClean="0"/>
          </a:p>
          <a:p>
            <a:pPr eaLnBrk="1" hangingPunct="1">
              <a:lnSpc>
                <a:spcPct val="90000"/>
              </a:lnSpc>
            </a:pPr>
            <a:r>
              <a:rPr lang="sv-FI" altLang="sv-FI" b="1" smtClean="0">
                <a:latin typeface="Calibri" panose="020F0502020204030204" pitchFamily="34" charset="0"/>
              </a:rPr>
              <a:t> </a:t>
            </a:r>
            <a:r>
              <a:rPr lang="sv-FI" altLang="sv-FI" b="1" smtClean="0">
                <a:solidFill>
                  <a:srgbClr val="FF3300"/>
                </a:solidFill>
                <a:latin typeface="Calibri" panose="020F0502020204030204" pitchFamily="34" charset="0"/>
              </a:rPr>
              <a:t>0-8 hp</a:t>
            </a:r>
            <a:r>
              <a:rPr lang="sv-FI" altLang="sv-FI" b="1" smtClean="0">
                <a:latin typeface="Calibri" panose="020F0502020204030204" pitchFamily="34" charset="0"/>
              </a:rPr>
              <a:t> och minst 5 kort i ruter, hjärter och spader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b="1" smtClean="0">
                <a:latin typeface="Calibri" panose="020F0502020204030204" pitchFamily="34" charset="0"/>
              </a:rPr>
              <a:t>		Bjud 2 i färgen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FI" altLang="sv-FI" b="1" smtClean="0">
                <a:solidFill>
                  <a:srgbClr val="FF3300"/>
                </a:solidFill>
                <a:latin typeface="Calibri" panose="020F0502020204030204" pitchFamily="34" charset="0"/>
              </a:rPr>
              <a:t>0-8 hp</a:t>
            </a:r>
            <a:r>
              <a:rPr lang="sv-FI" altLang="sv-FI" b="1" smtClean="0">
                <a:latin typeface="Calibri" panose="020F0502020204030204" pitchFamily="34" charset="0"/>
              </a:rPr>
              <a:t> och minst 6 korts klöver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sv-FI" altLang="sv-FI" sz="3200" b="1" smtClean="0">
                <a:latin typeface="Calibri" panose="020F0502020204030204" pitchFamily="34" charset="0"/>
              </a:rPr>
              <a:t>Bjud 3 </a:t>
            </a:r>
            <a:r>
              <a:rPr lang="sv-FI" altLang="sv-FI" sz="3200" b="1" smtClean="0">
                <a:solidFill>
                  <a:srgbClr val="339933"/>
                </a:solidFill>
                <a:latin typeface="Calibri" panose="020F0502020204030204" pitchFamily="34" charset="0"/>
              </a:rPr>
              <a:t>♣</a:t>
            </a:r>
            <a:r>
              <a:rPr lang="sv-SE" altLang="sv-FI" sz="3200" b="1" smtClean="0"/>
              <a:t/>
            </a:r>
            <a:br>
              <a:rPr lang="sv-SE" altLang="sv-FI" sz="3200" b="1" smtClean="0"/>
            </a:br>
            <a:endParaRPr lang="sv-SE" altLang="sv-FI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4000" b="1" smtClean="0">
                <a:latin typeface="Calibri" panose="020F0502020204030204" pitchFamily="34" charset="0"/>
              </a:rPr>
              <a:t>Om SH har minst 11 poäng bör han se till att komma i utgång</a:t>
            </a:r>
            <a:endParaRPr lang="sv-SE" altLang="sv-FI" sz="4000" b="1" smtClean="0">
              <a:latin typeface="Calibri" panose="020F050202020403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mtClean="0"/>
              <a:t>				</a:t>
            </a:r>
            <a:r>
              <a:rPr lang="sv-FI" altLang="sv-FI" sz="4000" b="1" smtClean="0"/>
              <a:t>3 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z="4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4000" b="1" smtClean="0"/>
              <a:t>				4 </a:t>
            </a:r>
            <a:r>
              <a:rPr lang="sv-FI" altLang="sv-FI" sz="4000" b="1" smtClean="0">
                <a:solidFill>
                  <a:srgbClr val="FF0000"/>
                </a:solidFill>
              </a:rPr>
              <a:t>♥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z="4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4000" b="1" smtClean="0"/>
              <a:t>				4</a:t>
            </a:r>
            <a:r>
              <a:rPr lang="sv-FI" altLang="sv-FI" sz="4000" b="1" smtClean="0">
                <a:solidFill>
                  <a:srgbClr val="FF0000"/>
                </a:solidFill>
              </a:rPr>
              <a:t> </a:t>
            </a:r>
            <a:r>
              <a:rPr lang="sv-FI" altLang="sv-FI" sz="4000" b="1" smtClean="0">
                <a:solidFill>
                  <a:srgbClr val="000080"/>
                </a:solidFill>
              </a:rPr>
              <a:t>♠</a:t>
            </a:r>
            <a:endParaRPr lang="sv-FI" altLang="sv-FI" sz="4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FI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1 NT öppning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mtClean="0"/>
              <a:t>   </a:t>
            </a:r>
            <a:r>
              <a:rPr lang="sv-FI" altLang="sv-FI" b="1" smtClean="0">
                <a:latin typeface="Calibri" panose="020F0502020204030204" pitchFamily="34" charset="0"/>
              </a:rPr>
              <a:t>Om svarshanden har en </a:t>
            </a:r>
            <a:r>
              <a:rPr lang="sv-FI" altLang="sv-FI" b="1" smtClean="0">
                <a:solidFill>
                  <a:srgbClr val="339933"/>
                </a:solidFill>
                <a:latin typeface="Calibri" panose="020F0502020204030204" pitchFamily="34" charset="0"/>
              </a:rPr>
              <a:t>lång</a:t>
            </a:r>
            <a:r>
              <a:rPr lang="sv-FI" altLang="sv-FI" b="1" smtClean="0">
                <a:latin typeface="Calibri" panose="020F0502020204030204" pitchFamily="34" charset="0"/>
              </a:rPr>
              <a:t> </a:t>
            </a:r>
            <a:r>
              <a:rPr lang="sv-FI" altLang="sv-FI" b="1" smtClean="0">
                <a:solidFill>
                  <a:srgbClr val="339933"/>
                </a:solidFill>
                <a:latin typeface="Calibri" panose="020F0502020204030204" pitchFamily="34" charset="0"/>
              </a:rPr>
              <a:t>lågfärg </a:t>
            </a:r>
          </a:p>
          <a:p>
            <a:pPr eaLnBrk="1" hangingPunct="1">
              <a:buFontTx/>
              <a:buNone/>
            </a:pPr>
            <a:endParaRPr lang="sv-FI" altLang="sv-FI" b="1" smtClean="0">
              <a:solidFill>
                <a:srgbClr val="339933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339933"/>
                </a:solidFill>
                <a:latin typeface="Calibri" panose="020F0502020204030204" pitchFamily="34" charset="0"/>
              </a:rPr>
              <a:t>	</a:t>
            </a:r>
            <a:r>
              <a:rPr lang="sv-FI" altLang="sv-FI" b="1" smtClean="0">
                <a:latin typeface="Calibri" panose="020F0502020204030204" pitchFamily="34" charset="0"/>
              </a:rPr>
              <a:t>eller</a:t>
            </a:r>
            <a:r>
              <a:rPr lang="sv-FI" altLang="sv-FI" b="1" smtClean="0">
                <a:solidFill>
                  <a:srgbClr val="339933"/>
                </a:solidFill>
                <a:latin typeface="Calibri" panose="020F0502020204030204" pitchFamily="34" charset="0"/>
              </a:rPr>
              <a:t> om handen är jämn utan högfärgsintresse</a:t>
            </a:r>
            <a:r>
              <a:rPr lang="sv-FI" altLang="sv-FI" b="1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sv-FI" altLang="sv-FI" b="1" smtClean="0">
                <a:latin typeface="Calibri" panose="020F0502020204030204" pitchFamily="34" charset="0"/>
              </a:rPr>
              <a:t>									bjuder han utgången i sang, 3 NT.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600" b="1" smtClean="0">
                <a:solidFill>
                  <a:srgbClr val="996633"/>
                </a:solidFill>
                <a:latin typeface="Calibri" panose="020F0502020204030204" pitchFamily="34" charset="0"/>
              </a:rPr>
              <a:t>Gemensam högfärg, minst 8 kort</a:t>
            </a:r>
            <a:endParaRPr lang="sv-SE" altLang="sv-FI" sz="3600" b="1" smtClean="0">
              <a:solidFill>
                <a:srgbClr val="996633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mtClean="0"/>
              <a:t>  </a:t>
            </a:r>
          </a:p>
          <a:p>
            <a:pPr eaLnBrk="1" hangingPunct="1">
              <a:buFontTx/>
              <a:buNone/>
            </a:pPr>
            <a:r>
              <a:rPr lang="sv-FI" altLang="sv-FI" smtClean="0"/>
              <a:t>   </a:t>
            </a:r>
            <a:r>
              <a:rPr lang="sv-FI" altLang="sv-FI" b="1" smtClean="0">
                <a:latin typeface="Calibri" panose="020F0502020204030204" pitchFamily="34" charset="0"/>
              </a:rPr>
              <a:t>Med minst 8 korts gemensam högfärg bjuds utgången i högfärg, 4 </a:t>
            </a: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b="1" smtClean="0">
                <a:latin typeface="Calibri" panose="020F0502020204030204" pitchFamily="34" charset="0"/>
              </a:rPr>
              <a:t>eller 4</a:t>
            </a: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♠.</a:t>
            </a:r>
          </a:p>
          <a:p>
            <a:pPr eaLnBrk="1" hangingPunct="1">
              <a:buFontTx/>
              <a:buNone/>
            </a:pPr>
            <a:endParaRPr lang="sv-FI" altLang="sv-FI" b="1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0080"/>
                </a:solidFill>
              </a:rPr>
              <a:t>						</a:t>
            </a:r>
            <a:r>
              <a:rPr lang="sv-FI" altLang="sv-FI" sz="1600" b="1" smtClean="0">
                <a:solidFill>
                  <a:srgbClr val="000080"/>
                </a:solidFill>
              </a:rPr>
              <a:t>(budgivningsschema, bild 7)</a:t>
            </a:r>
            <a:endParaRPr lang="sv-FI" altLang="sv-FI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591</Words>
  <Application>Microsoft Office PowerPoint</Application>
  <PresentationFormat>Bildspel på skärmen (4:3)</PresentationFormat>
  <Paragraphs>262</Paragraphs>
  <Slides>37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42" baseType="lpstr">
      <vt:lpstr>Times New Roman</vt:lpstr>
      <vt:lpstr>Arial</vt:lpstr>
      <vt:lpstr>Calibri</vt:lpstr>
      <vt:lpstr>Symbol</vt:lpstr>
      <vt:lpstr>Standardformgivning</vt:lpstr>
      <vt:lpstr>Lektion 4</vt:lpstr>
      <vt:lpstr>Zoner</vt:lpstr>
      <vt:lpstr>Handens värdering i trumfkontrakt</vt:lpstr>
      <vt:lpstr>Utgång i trumf</vt:lpstr>
      <vt:lpstr>PowerPoint-presentation</vt:lpstr>
      <vt:lpstr>1 NT-öppning </vt:lpstr>
      <vt:lpstr>Om SH har minst 11 poäng bör han se till att komma i utgång</vt:lpstr>
      <vt:lpstr>1 NT öppning</vt:lpstr>
      <vt:lpstr>Gemensam högfärg, minst 8 kort</vt:lpstr>
      <vt:lpstr>PowerPoint-presentation</vt:lpstr>
      <vt:lpstr>Din partner har öppnat med 1 NT. Vad bjuder du med? </vt:lpstr>
      <vt:lpstr>Din partner har öppnat med 1 NT. Vad bjuder du med? </vt:lpstr>
      <vt:lpstr>Din partner har öppnat med 1 NT. Vad bjuder du med? </vt:lpstr>
      <vt:lpstr>Din partner har öppnat med 1 NT. Vad bjuder du med? </vt:lpstr>
      <vt:lpstr>Spela från svaghet till styrka (spelföringsteknik)</vt:lpstr>
      <vt:lpstr>Spela från svaghet mot styrka (spelföringsteknik)</vt:lpstr>
      <vt:lpstr>Spela från svaghet mot styrka (spelföringsteknik)</vt:lpstr>
      <vt:lpstr>Spela från svaghet mot styrka (spelföringsteknik)</vt:lpstr>
      <vt:lpstr>Hur spelar du?</vt:lpstr>
      <vt:lpstr>Hur spelar du?</vt:lpstr>
      <vt:lpstr>Hur spelar du?</vt:lpstr>
      <vt:lpstr>Hur spelar du?</vt:lpstr>
      <vt:lpstr>Hur spelar du?</vt:lpstr>
      <vt:lpstr>Mask</vt:lpstr>
      <vt:lpstr>Dubbelmask</vt:lpstr>
      <vt:lpstr>Dubbelmask</vt:lpstr>
      <vt:lpstr>Dubbelmask</vt:lpstr>
      <vt:lpstr>Dubbelmask</vt:lpstr>
      <vt:lpstr>Dubbelmask</vt:lpstr>
      <vt:lpstr>Dubbelmask</vt:lpstr>
      <vt:lpstr>Staymans högfärgsfråga 1 NT - 2 ♣ </vt:lpstr>
      <vt:lpstr>1 NT - 2 ♣ </vt:lpstr>
      <vt:lpstr>Svarshandens andra bud efter Staymans 2 ♣ </vt:lpstr>
      <vt:lpstr>Din partner har öppnat med 1 NT och besvarat högfärgsfrågan med 2♥. Vad bjuder du?</vt:lpstr>
      <vt:lpstr>Din partner har öppnat med 1 NT och besvarat högfärgsfrågan med 2♥. Vad bjuder du?</vt:lpstr>
      <vt:lpstr>Din partner har öppnat med 1 NT och besvarat högfärgsfrågan med 2♥. Vad bjuder du?</vt:lpstr>
      <vt:lpstr>Din partner har öppnat med 1 NT och besvarat högfärgsfrågan med 2♥. Vad bjuder du?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 4</dc:title>
  <dc:creator>Teta</dc:creator>
  <cp:lastModifiedBy>Agneta Berglund</cp:lastModifiedBy>
  <cp:revision>46</cp:revision>
  <dcterms:created xsi:type="dcterms:W3CDTF">2010-09-23T13:34:02Z</dcterms:created>
  <dcterms:modified xsi:type="dcterms:W3CDTF">2015-10-18T14:16:12Z</dcterms:modified>
</cp:coreProperties>
</file>