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8" r:id="rId12"/>
    <p:sldId id="290" r:id="rId13"/>
    <p:sldId id="296" r:id="rId14"/>
    <p:sldId id="291" r:id="rId15"/>
    <p:sldId id="293" r:id="rId16"/>
    <p:sldId id="294" r:id="rId17"/>
    <p:sldId id="295" r:id="rId18"/>
    <p:sldId id="266" r:id="rId19"/>
    <p:sldId id="272" r:id="rId20"/>
    <p:sldId id="257" r:id="rId21"/>
    <p:sldId id="258" r:id="rId22"/>
    <p:sldId id="259" r:id="rId23"/>
    <p:sldId id="260" r:id="rId24"/>
    <p:sldId id="261" r:id="rId25"/>
    <p:sldId id="262" r:id="rId26"/>
    <p:sldId id="263" r:id="rId27"/>
    <p:sldId id="264" r:id="rId28"/>
    <p:sldId id="265" r:id="rId29"/>
  </p:sldIdLst>
  <p:sldSz cx="12192000" cy="6858000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DB02-CC65-4FD3-86C4-6028A728E9BE}" type="datetimeFigureOut">
              <a:rPr lang="sv-FI" smtClean="0"/>
              <a:t>16.9.2015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97CA-6418-46EC-8D3F-4EE956D677B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164571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DB02-CC65-4FD3-86C4-6028A728E9BE}" type="datetimeFigureOut">
              <a:rPr lang="sv-FI" smtClean="0"/>
              <a:t>16.9.2015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97CA-6418-46EC-8D3F-4EE956D677B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156831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DB02-CC65-4FD3-86C4-6028A728E9BE}" type="datetimeFigureOut">
              <a:rPr lang="sv-FI" smtClean="0"/>
              <a:t>16.9.2015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97CA-6418-46EC-8D3F-4EE956D677B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858061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DB02-CC65-4FD3-86C4-6028A728E9BE}" type="datetimeFigureOut">
              <a:rPr lang="sv-FI" smtClean="0"/>
              <a:t>16.9.2015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97CA-6418-46EC-8D3F-4EE956D677B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213100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DB02-CC65-4FD3-86C4-6028A728E9BE}" type="datetimeFigureOut">
              <a:rPr lang="sv-FI" smtClean="0"/>
              <a:t>16.9.2015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97CA-6418-46EC-8D3F-4EE956D677B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711890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DB02-CC65-4FD3-86C4-6028A728E9BE}" type="datetimeFigureOut">
              <a:rPr lang="sv-FI" smtClean="0"/>
              <a:t>16.9.2015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97CA-6418-46EC-8D3F-4EE956D677B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52437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DB02-CC65-4FD3-86C4-6028A728E9BE}" type="datetimeFigureOut">
              <a:rPr lang="sv-FI" smtClean="0"/>
              <a:t>16.9.2015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97CA-6418-46EC-8D3F-4EE956D677B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794330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DB02-CC65-4FD3-86C4-6028A728E9BE}" type="datetimeFigureOut">
              <a:rPr lang="sv-FI" smtClean="0"/>
              <a:t>16.9.2015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97CA-6418-46EC-8D3F-4EE956D677B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26345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DB02-CC65-4FD3-86C4-6028A728E9BE}" type="datetimeFigureOut">
              <a:rPr lang="sv-FI" smtClean="0"/>
              <a:t>16.9.2015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97CA-6418-46EC-8D3F-4EE956D677B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013218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DB02-CC65-4FD3-86C4-6028A728E9BE}" type="datetimeFigureOut">
              <a:rPr lang="sv-FI" smtClean="0"/>
              <a:t>16.9.2015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97CA-6418-46EC-8D3F-4EE956D677B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225684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DB02-CC65-4FD3-86C4-6028A728E9BE}" type="datetimeFigureOut">
              <a:rPr lang="sv-FI" smtClean="0"/>
              <a:t>16.9.2015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97CA-6418-46EC-8D3F-4EE956D677B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636273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ADB02-CC65-4FD3-86C4-6028A728E9BE}" type="datetimeFigureOut">
              <a:rPr lang="sv-FI" smtClean="0"/>
              <a:t>16.9.2015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297CA-6418-46EC-8D3F-4EE956D677B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208033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FI" b="1" dirty="0" smtClean="0">
                <a:solidFill>
                  <a:srgbClr val="C00000"/>
                </a:solidFill>
              </a:rPr>
              <a:t>Kontrollbud</a:t>
            </a:r>
            <a:r>
              <a:rPr lang="sv-FI" b="1" dirty="0" smtClean="0"/>
              <a:t>, </a:t>
            </a:r>
            <a:r>
              <a:rPr lang="sv-FI" b="1" dirty="0" smtClean="0">
                <a:solidFill>
                  <a:srgbClr val="006600"/>
                </a:solidFill>
              </a:rPr>
              <a:t>RKCB</a:t>
            </a:r>
            <a:r>
              <a:rPr lang="sv-FI" b="1" dirty="0" smtClean="0"/>
              <a:t>, </a:t>
            </a:r>
            <a:r>
              <a:rPr lang="sv-FI" b="1" dirty="0" smtClean="0">
                <a:solidFill>
                  <a:srgbClr val="002060"/>
                </a:solidFill>
              </a:rPr>
              <a:t>Schneider</a:t>
            </a:r>
            <a:endParaRPr lang="sv-FI" b="1" dirty="0">
              <a:solidFill>
                <a:srgbClr val="002060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FI" sz="2800" b="1" dirty="0" smtClean="0"/>
              <a:t>Fortsättningskurs lektion 2</a:t>
            </a:r>
            <a:endParaRPr lang="sv-FI" sz="2800" b="1" dirty="0"/>
          </a:p>
        </p:txBody>
      </p:sp>
    </p:spTree>
    <p:extLst>
      <p:ext uri="{BB962C8B-B14F-4D97-AF65-F5344CB8AC3E}">
        <p14:creationId xmlns:p14="http://schemas.microsoft.com/office/powerpoint/2010/main" val="177034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 anchor="ctr"/>
          <a:lstStyle/>
          <a:p>
            <a:r>
              <a:rPr lang="sv-FI" altLang="sv-FI" sz="3600" b="1">
                <a:solidFill>
                  <a:srgbClr val="CC0000"/>
                </a:solidFill>
              </a:rPr>
              <a:t>4NT</a:t>
            </a:r>
            <a:r>
              <a:rPr lang="sv-FI" altLang="sv-FI" sz="3600" b="1"/>
              <a:t> är alltid ässfråga efter cueserie</a:t>
            </a:r>
            <a:endParaRPr lang="sv-SE" altLang="sv-FI" sz="3600" b="1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3886200"/>
            <a:ext cx="6400800" cy="1752600"/>
          </a:xfrm>
        </p:spPr>
        <p:txBody>
          <a:bodyPr/>
          <a:lstStyle/>
          <a:p>
            <a:endParaRPr lang="sv-FI" altLang="sv-FI" sz="3200"/>
          </a:p>
        </p:txBody>
      </p:sp>
    </p:spTree>
    <p:extLst>
      <p:ext uri="{BB962C8B-B14F-4D97-AF65-F5344CB8AC3E}">
        <p14:creationId xmlns:p14="http://schemas.microsoft.com/office/powerpoint/2010/main" val="352120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 anchor="ctr"/>
          <a:lstStyle/>
          <a:p>
            <a:r>
              <a:rPr lang="sv-FI" altLang="sv-FI" sz="4400" b="1" dirty="0" smtClean="0">
                <a:solidFill>
                  <a:srgbClr val="000099"/>
                </a:solidFill>
              </a:rPr>
              <a:t>RKCB</a:t>
            </a:r>
            <a:endParaRPr lang="sv-SE" altLang="sv-FI" sz="4400" b="1" dirty="0">
              <a:solidFill>
                <a:srgbClr val="000099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3886200"/>
            <a:ext cx="6400800" cy="1752600"/>
          </a:xfrm>
        </p:spPr>
        <p:txBody>
          <a:bodyPr/>
          <a:lstStyle/>
          <a:p>
            <a:endParaRPr lang="sv-FI" altLang="sv-FI" sz="3200"/>
          </a:p>
        </p:txBody>
      </p:sp>
    </p:spTree>
    <p:extLst>
      <p:ext uri="{BB962C8B-B14F-4D97-AF65-F5344CB8AC3E}">
        <p14:creationId xmlns:p14="http://schemas.microsoft.com/office/powerpoint/2010/main" val="298689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sv-FI" sz="3200" b="1"/>
              <a:t>Roman Key Card Blackwood (RKCB)</a:t>
            </a:r>
            <a:r>
              <a:rPr lang="sv-SE" altLang="sv-FI" sz="3200"/>
              <a:t/>
            </a:r>
            <a:br>
              <a:rPr lang="sv-SE" altLang="sv-FI" sz="3200"/>
            </a:br>
            <a:r>
              <a:rPr lang="sv-FI" altLang="sv-FI" sz="3200" b="1"/>
              <a:t>fem äss fråga</a:t>
            </a:r>
            <a:endParaRPr lang="sv-SE" altLang="sv-FI" sz="3200" b="1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dirty="0"/>
          </a:p>
          <a:p>
            <a:pPr>
              <a:buFontTx/>
              <a:buNone/>
            </a:pPr>
            <a:r>
              <a:rPr lang="sv-FI" altLang="sv-FI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sv-FI" altLang="sv-FI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 </a:t>
            </a:r>
            <a:r>
              <a:rPr lang="sv-FI" altLang="sv-FI" dirty="0">
                <a:latin typeface="Arial" panose="020B0604020202020204" pitchFamily="34" charset="0"/>
                <a:cs typeface="Arial" panose="020B0604020202020204" pitchFamily="34" charset="0"/>
              </a:rPr>
              <a:t>= 0 eller 3 äss</a:t>
            </a:r>
            <a:endParaRPr lang="sv-FI" altLang="sv-FI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sv-FI" altLang="sv-FI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sv-FI" altLang="sv-FI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 </a:t>
            </a:r>
            <a:r>
              <a:rPr lang="sv-FI" altLang="sv-FI" dirty="0">
                <a:latin typeface="Arial" panose="020B0604020202020204" pitchFamily="34" charset="0"/>
                <a:cs typeface="Arial" panose="020B0604020202020204" pitchFamily="34" charset="0"/>
              </a:rPr>
              <a:t>= 1 eller 4 äss</a:t>
            </a:r>
            <a:endParaRPr lang="sv-FI" altLang="sv-FI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sv-FI" altLang="sv-FI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sv-FI" altLang="sv-FI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 </a:t>
            </a:r>
            <a:r>
              <a:rPr lang="sv-FI" altLang="sv-FI" dirty="0">
                <a:latin typeface="Arial" panose="020B0604020202020204" pitchFamily="34" charset="0"/>
                <a:cs typeface="Arial" panose="020B0604020202020204" pitchFamily="34" charset="0"/>
              </a:rPr>
              <a:t>= 2 äss utan trumfdamen</a:t>
            </a:r>
            <a:endParaRPr lang="sv-SE" altLang="sv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sv-FI" altLang="sv-FI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sv-FI" altLang="sv-FI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 </a:t>
            </a:r>
            <a:r>
              <a:rPr lang="sv-FI" altLang="sv-FI" dirty="0">
                <a:latin typeface="Arial" panose="020B0604020202020204" pitchFamily="34" charset="0"/>
                <a:cs typeface="Arial" panose="020B0604020202020204" pitchFamily="34" charset="0"/>
              </a:rPr>
              <a:t>= 2 äss med trumfdamen</a:t>
            </a:r>
            <a:endParaRPr lang="sv-SE" altLang="sv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endParaRPr lang="sv-SE" altLang="sv-FI" dirty="0"/>
          </a:p>
        </p:txBody>
      </p:sp>
    </p:spTree>
    <p:extLst>
      <p:ext uri="{BB962C8B-B14F-4D97-AF65-F5344CB8AC3E}">
        <p14:creationId xmlns:p14="http://schemas.microsoft.com/office/powerpoint/2010/main" val="1153488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sz="24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 </a:t>
            </a:r>
            <a:r>
              <a:rPr 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AK982		</a:t>
            </a:r>
            <a:r>
              <a:rPr lang="sv-FI" sz="24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 </a:t>
            </a:r>
            <a:r>
              <a:rPr 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Q1075</a:t>
            </a:r>
            <a:r>
              <a:rPr lang="sv-FI" sz="24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v-S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sv-FI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 </a:t>
            </a:r>
            <a:r>
              <a:rPr 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AKQ54		</a:t>
            </a:r>
            <a:r>
              <a:rPr lang="sv-FI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 </a:t>
            </a:r>
            <a:r>
              <a:rPr 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63</a:t>
            </a:r>
            <a:r>
              <a:rPr lang="sv-FI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v-S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5			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 A9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v-S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GB" sz="24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K3			</a:t>
            </a:r>
            <a:r>
              <a:rPr lang="en-GB" sz="24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AQ842</a:t>
            </a:r>
            <a:r>
              <a:rPr lang="en-GB" sz="24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v-S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GB" sz="24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sv-S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24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			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2NT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(Stenberg)</a:t>
            </a:r>
            <a:endParaRPr lang="sv-S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4NT </a:t>
            </a:r>
            <a:r>
              <a:rPr 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(RKCB)</a:t>
            </a:r>
            <a:r>
              <a:rPr 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 		5</a:t>
            </a:r>
            <a:r>
              <a:rPr lang="sv-FI" sz="24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r>
              <a:rPr 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(2 äss av fem + trumfdamen)</a:t>
            </a:r>
            <a:endParaRPr lang="sv-S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GB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9283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b="1" dirty="0">
                <a:solidFill>
                  <a:srgbClr val="C00000"/>
                </a:solidFill>
              </a:rPr>
              <a:t>Trumfdamfråga</a:t>
            </a:r>
            <a:endParaRPr lang="sv-SE" altLang="sv-FI" b="1" dirty="0">
              <a:solidFill>
                <a:srgbClr val="C00000"/>
              </a:solidFill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altLang="sv-FI" sz="2000" b="1" dirty="0"/>
              <a:t>På svaret 5</a:t>
            </a:r>
            <a:r>
              <a:rPr lang="sv-SE" altLang="sv-FI" sz="20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r>
              <a:rPr lang="sv-SE" altLang="sv-FI" sz="2000" b="1" dirty="0">
                <a:solidFill>
                  <a:srgbClr val="008000"/>
                </a:solidFill>
              </a:rPr>
              <a:t> </a:t>
            </a:r>
            <a:r>
              <a:rPr lang="sv-SE" altLang="sv-FI" sz="2000" b="1" dirty="0"/>
              <a:t>frågar 5</a:t>
            </a:r>
            <a:r>
              <a:rPr lang="sv-SE" altLang="sv-FI" sz="20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r>
              <a:rPr lang="sv-SE" altLang="sv-FI" sz="2000" b="1" dirty="0">
                <a:solidFill>
                  <a:srgbClr val="FF6600"/>
                </a:solidFill>
              </a:rPr>
              <a:t> </a:t>
            </a:r>
            <a:r>
              <a:rPr lang="sv-SE" altLang="sv-FI" sz="2000" b="1" dirty="0"/>
              <a:t>efter trumfdamen</a:t>
            </a:r>
            <a:r>
              <a:rPr lang="sv-FI" altLang="sv-FI" sz="2000" b="1" dirty="0"/>
              <a:t>.</a:t>
            </a:r>
          </a:p>
          <a:p>
            <a:pPr>
              <a:buFontTx/>
              <a:buNone/>
            </a:pPr>
            <a:r>
              <a:rPr lang="sv-FI" altLang="sv-FI" sz="2000" b="1" dirty="0"/>
              <a:t>P</a:t>
            </a:r>
            <a:r>
              <a:rPr lang="sv-SE" altLang="sv-FI" sz="2000" b="1" dirty="0"/>
              <a:t>å svaret 5</a:t>
            </a:r>
            <a:r>
              <a:rPr lang="sv-SE" altLang="sv-FI" sz="20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r>
              <a:rPr lang="sv-SE" altLang="sv-FI" sz="2000" b="1" dirty="0">
                <a:solidFill>
                  <a:srgbClr val="FF6600"/>
                </a:solidFill>
              </a:rPr>
              <a:t> </a:t>
            </a:r>
            <a:r>
              <a:rPr lang="sv-SE" altLang="sv-FI" sz="2000" b="1" dirty="0"/>
              <a:t>frågar 5</a:t>
            </a:r>
            <a:r>
              <a:rPr lang="sv-FI" altLang="sv-FI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altLang="sv-FI" sz="2000" b="1" dirty="0">
                <a:solidFill>
                  <a:srgbClr val="FF0000"/>
                </a:solidFill>
              </a:rPr>
              <a:t> </a:t>
            </a:r>
            <a:r>
              <a:rPr lang="sv-FI" altLang="sv-FI" sz="2000" b="1" dirty="0"/>
              <a:t>efter trumfdamen </a:t>
            </a:r>
            <a:r>
              <a:rPr lang="sv-FI" altLang="sv-FI" sz="1600" b="1" dirty="0"/>
              <a:t>(förutsatt att hjärter inte är trumf)</a:t>
            </a:r>
          </a:p>
          <a:p>
            <a:pPr>
              <a:buFontTx/>
              <a:buNone/>
            </a:pPr>
            <a:r>
              <a:rPr lang="sv-FI" altLang="sv-FI" sz="2000" b="1" dirty="0"/>
              <a:t> </a:t>
            </a:r>
          </a:p>
          <a:p>
            <a:pPr>
              <a:buFontTx/>
              <a:buNone/>
            </a:pPr>
            <a:endParaRPr lang="sv-FI" altLang="sv-FI" sz="2000" b="1" dirty="0"/>
          </a:p>
          <a:p>
            <a:pPr>
              <a:buFontTx/>
              <a:buNone/>
            </a:pPr>
            <a:r>
              <a:rPr lang="sv-FI" altLang="sv-FI" sz="2000" b="1" dirty="0"/>
              <a:t>Man förnekar trumfdamen genom att bjuda trumffärgen.</a:t>
            </a:r>
          </a:p>
          <a:p>
            <a:pPr>
              <a:buFontTx/>
              <a:buNone/>
            </a:pPr>
            <a:endParaRPr lang="sv-FI" altLang="sv-FI" sz="2000" b="1" dirty="0"/>
          </a:p>
          <a:p>
            <a:pPr>
              <a:buFontTx/>
              <a:buNone/>
            </a:pPr>
            <a:r>
              <a:rPr lang="sv-FI" altLang="sv-FI" sz="2000" b="1" dirty="0"/>
              <a:t>Man lovar trumfdamen genom att bjuda sang </a:t>
            </a:r>
          </a:p>
          <a:p>
            <a:pPr>
              <a:buFontTx/>
              <a:buNone/>
            </a:pPr>
            <a:r>
              <a:rPr lang="sv-FI" altLang="sv-FI" sz="2000" b="1" dirty="0"/>
              <a:t>eller bjuda en annan färg då man samtidigt lovar kungen i den färgen</a:t>
            </a:r>
            <a:endParaRPr lang="sv-SE" altLang="sv-FI" b="1" dirty="0"/>
          </a:p>
          <a:p>
            <a:pPr>
              <a:buFontTx/>
              <a:buNone/>
            </a:pPr>
            <a:endParaRPr lang="sv-FI" altLang="sv-FI" sz="2000" b="1" dirty="0"/>
          </a:p>
          <a:p>
            <a:pPr>
              <a:buFontTx/>
              <a:buNone/>
            </a:pPr>
            <a:endParaRPr lang="sv-SE" altLang="sv-FI" b="1" dirty="0"/>
          </a:p>
          <a:p>
            <a:pPr>
              <a:buFontTx/>
              <a:buNone/>
            </a:pPr>
            <a:endParaRPr lang="sv-FI" altLang="sv-FI" sz="2000" b="1" dirty="0"/>
          </a:p>
        </p:txBody>
      </p:sp>
    </p:spTree>
    <p:extLst>
      <p:ext uri="{BB962C8B-B14F-4D97-AF65-F5344CB8AC3E}">
        <p14:creationId xmlns:p14="http://schemas.microsoft.com/office/powerpoint/2010/main" val="424087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FI" altLang="sv-FI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sv-FI" altLang="sv-FI" sz="20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 </a:t>
            </a:r>
            <a:r>
              <a:rPr lang="sv-FI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AKJ87			</a:t>
            </a:r>
            <a:r>
              <a:rPr lang="sv-FI" altLang="sv-F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FI" altLang="sv-FI" sz="2000" b="1" dirty="0" smtClean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 </a:t>
            </a:r>
            <a:r>
              <a:rPr lang="sv-FI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Q106</a:t>
            </a:r>
            <a:r>
              <a:rPr lang="sv-FI" altLang="sv-FI" sz="20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sv-SE" altLang="sv-FI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GB" altLang="sv-FI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 </a:t>
            </a:r>
            <a:r>
              <a:rPr lang="en-GB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KQ				</a:t>
            </a:r>
            <a:r>
              <a:rPr lang="en-GB" altLang="sv-F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altLang="sv-FI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 </a:t>
            </a:r>
            <a:r>
              <a:rPr lang="en-GB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A963</a:t>
            </a:r>
            <a:r>
              <a:rPr lang="en-GB" altLang="sv-FI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v-SE" altLang="sv-FI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GB" altLang="sv-FI" sz="20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 </a:t>
            </a:r>
            <a:r>
              <a:rPr lang="en-GB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A9				</a:t>
            </a:r>
            <a:r>
              <a:rPr lang="en-GB" altLang="sv-F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altLang="sv-FI" sz="2000" b="1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 </a:t>
            </a:r>
            <a:r>
              <a:rPr lang="en-GB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1052</a:t>
            </a:r>
            <a:r>
              <a:rPr lang="en-GB" altLang="sv-FI" sz="20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v-SE" altLang="sv-FI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GB" altLang="sv-FI" sz="20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 </a:t>
            </a:r>
            <a:r>
              <a:rPr lang="en-GB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AQJ2				</a:t>
            </a:r>
            <a:r>
              <a:rPr lang="en-GB" altLang="sv-F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altLang="sv-FI" sz="2000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 </a:t>
            </a:r>
            <a:r>
              <a:rPr lang="en-GB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K106</a:t>
            </a:r>
            <a:r>
              <a:rPr lang="en-GB" altLang="sv-FI" sz="20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v-SE" altLang="sv-FI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GB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sv-SE" altLang="sv-FI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GB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sv-FI" sz="20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					</a:t>
            </a:r>
            <a:r>
              <a:rPr lang="en-GB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2NT</a:t>
            </a:r>
            <a:endParaRPr lang="sv-SE" altLang="sv-FI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GB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altLang="sv-FI" sz="20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					</a:t>
            </a:r>
            <a:r>
              <a:rPr lang="en-GB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altLang="sv-FI" sz="20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r>
              <a:rPr lang="en-GB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 (cue)</a:t>
            </a:r>
            <a:endParaRPr lang="sv-SE" altLang="sv-FI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GB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altLang="sv-FI" sz="20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r>
              <a:rPr lang="en-GB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 (cue)				</a:t>
            </a:r>
            <a:r>
              <a:rPr lang="en-GB" altLang="sv-F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4</a:t>
            </a:r>
            <a:r>
              <a:rPr lang="en-GB" altLang="sv-FI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en-GB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 (cue)</a:t>
            </a:r>
            <a:endParaRPr lang="sv-SE" altLang="sv-FI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GB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4NT(RKCB)			</a:t>
            </a:r>
            <a:r>
              <a:rPr lang="en-GB" altLang="sv-F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5</a:t>
            </a:r>
            <a:r>
              <a:rPr lang="en-GB" altLang="sv-FI" sz="20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r>
              <a:rPr lang="en-GB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 (1 </a:t>
            </a:r>
            <a:r>
              <a:rPr lang="en-GB" altLang="sv-FI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eller</a:t>
            </a:r>
            <a:r>
              <a:rPr lang="en-GB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GB" altLang="sv-FI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äss</a:t>
            </a:r>
            <a:r>
              <a:rPr lang="en-GB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sv-SE" altLang="sv-FI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sv-FI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sv-FI" altLang="sv-FI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 (frågar efter trumfdamen)	</a:t>
            </a:r>
            <a:r>
              <a:rPr lang="sv-FI" altLang="sv-F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buFontTx/>
              <a:buNone/>
            </a:pPr>
            <a:r>
              <a:rPr lang="sv-FI" altLang="sv-F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				6</a:t>
            </a:r>
            <a:r>
              <a:rPr lang="sv-FI" altLang="sv-FI" sz="20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r>
              <a:rPr lang="sv-FI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 (javisst + klöverkung)</a:t>
            </a:r>
            <a:endParaRPr lang="sv-SE" altLang="sv-FI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GB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GB" altLang="sv-FI" sz="20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endParaRPr lang="sv-SE" altLang="sv-FI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endParaRPr lang="sv-SE" altLang="sv-FI" sz="2000" b="1" dirty="0"/>
          </a:p>
        </p:txBody>
      </p:sp>
    </p:spTree>
    <p:extLst>
      <p:ext uri="{BB962C8B-B14F-4D97-AF65-F5344CB8AC3E}">
        <p14:creationId xmlns:p14="http://schemas.microsoft.com/office/powerpoint/2010/main" val="3946855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altLang="sv-FI" b="1"/>
              <a:t/>
            </a:r>
            <a:br>
              <a:rPr lang="sv-FI" altLang="sv-FI" b="1"/>
            </a:br>
            <a:r>
              <a:rPr lang="sv-FI" altLang="sv-FI" sz="4000" b="1">
                <a:solidFill>
                  <a:srgbClr val="000099"/>
                </a:solidFill>
              </a:rPr>
              <a:t>Kungfråga</a:t>
            </a:r>
            <a:r>
              <a:rPr lang="sv-SE" altLang="sv-FI" b="1"/>
              <a:t/>
            </a:r>
            <a:br>
              <a:rPr lang="sv-SE" altLang="sv-FI" b="1"/>
            </a:br>
            <a:endParaRPr lang="sv-SE" altLang="sv-FI" b="1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altLang="sv-FI" b="1" dirty="0" err="1"/>
              <a:t>Kungfrågan</a:t>
            </a:r>
            <a:r>
              <a:rPr lang="sv-FI" altLang="sv-FI" b="1" dirty="0"/>
              <a:t> är en </a:t>
            </a:r>
            <a:r>
              <a:rPr lang="sv-FI" altLang="sv-FI" b="1" dirty="0">
                <a:solidFill>
                  <a:srgbClr val="008000"/>
                </a:solidFill>
              </a:rPr>
              <a:t>storslamsinvit</a:t>
            </a:r>
            <a:r>
              <a:rPr lang="sv-FI" altLang="sv-FI" b="1" dirty="0"/>
              <a:t> och lovar också</a:t>
            </a:r>
          </a:p>
          <a:p>
            <a:pPr>
              <a:buFontTx/>
              <a:buNone/>
            </a:pPr>
            <a:r>
              <a:rPr lang="sv-FI" altLang="sv-FI" b="1" dirty="0"/>
              <a:t>att paret </a:t>
            </a:r>
            <a:r>
              <a:rPr lang="sv-FI" altLang="sv-FI" b="1" dirty="0">
                <a:solidFill>
                  <a:srgbClr val="CC0000"/>
                </a:solidFill>
              </a:rPr>
              <a:t>förfogar över samtliga äss.</a:t>
            </a:r>
          </a:p>
          <a:p>
            <a:pPr>
              <a:buFontTx/>
              <a:buNone/>
            </a:pPr>
            <a:endParaRPr lang="sv-FI" altLang="sv-FI" b="1" dirty="0">
              <a:solidFill>
                <a:srgbClr val="CC0000"/>
              </a:solidFill>
            </a:endParaRPr>
          </a:p>
          <a:p>
            <a:pPr>
              <a:buFontTx/>
              <a:buNone/>
            </a:pPr>
            <a:r>
              <a:rPr lang="sv-FI" altLang="sv-FI" b="1" dirty="0"/>
              <a:t>6</a:t>
            </a:r>
            <a:r>
              <a:rPr lang="sv-FI" altLang="sv-FI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r>
              <a:rPr lang="sv-FI" altLang="sv-FI" b="1" dirty="0">
                <a:solidFill>
                  <a:srgbClr val="008000"/>
                </a:solidFill>
              </a:rPr>
              <a:t> </a:t>
            </a:r>
            <a:r>
              <a:rPr lang="sv-FI" altLang="sv-FI" b="1" dirty="0"/>
              <a:t>= 0 kungar</a:t>
            </a:r>
            <a:endParaRPr lang="sv-FI" altLang="sv-FI" b="1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sv-FI" altLang="sv-FI" b="1" dirty="0"/>
              <a:t>6</a:t>
            </a:r>
            <a:r>
              <a:rPr lang="sv-FI" altLang="sv-FI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r>
              <a:rPr lang="sv-FI" altLang="sv-FI" b="1" dirty="0">
                <a:solidFill>
                  <a:srgbClr val="FF6600"/>
                </a:solidFill>
              </a:rPr>
              <a:t> </a:t>
            </a:r>
            <a:r>
              <a:rPr lang="sv-FI" altLang="sv-FI" b="1" dirty="0"/>
              <a:t>= 1 kung</a:t>
            </a:r>
            <a:endParaRPr lang="sv-FI" altLang="sv-FI" b="1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sv-FI" altLang="sv-FI" b="1" dirty="0"/>
              <a:t>6</a:t>
            </a:r>
            <a:r>
              <a:rPr lang="sv-FI" altLang="sv-FI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altLang="sv-FI" b="1" dirty="0">
                <a:solidFill>
                  <a:srgbClr val="FF0000"/>
                </a:solidFill>
              </a:rPr>
              <a:t> </a:t>
            </a:r>
            <a:r>
              <a:rPr lang="sv-FI" altLang="sv-FI" b="1" dirty="0"/>
              <a:t>= 2</a:t>
            </a:r>
            <a:r>
              <a:rPr lang="sv-FI" altLang="sv-FI" b="1" dirty="0">
                <a:solidFill>
                  <a:srgbClr val="CC0000"/>
                </a:solidFill>
              </a:rPr>
              <a:t> </a:t>
            </a:r>
            <a:r>
              <a:rPr lang="sv-FI" altLang="sv-FI" b="1" dirty="0"/>
              <a:t>kungar</a:t>
            </a:r>
            <a:endParaRPr lang="sv-SE" altLang="sv-FI" b="1" dirty="0"/>
          </a:p>
          <a:p>
            <a:pPr>
              <a:buFontTx/>
              <a:buNone/>
            </a:pPr>
            <a:r>
              <a:rPr lang="sv-FI" altLang="sv-FI" b="1" dirty="0"/>
              <a:t>6</a:t>
            </a:r>
            <a:r>
              <a:rPr lang="sv-FI" altLang="sv-FI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r>
              <a:rPr lang="sv-FI" altLang="sv-FI" b="1" dirty="0">
                <a:solidFill>
                  <a:srgbClr val="000080"/>
                </a:solidFill>
              </a:rPr>
              <a:t> </a:t>
            </a:r>
            <a:r>
              <a:rPr lang="sv-FI" altLang="sv-FI" b="1" dirty="0"/>
              <a:t>= 3</a:t>
            </a:r>
            <a:r>
              <a:rPr lang="sv-FI" altLang="sv-FI" b="1" dirty="0">
                <a:solidFill>
                  <a:srgbClr val="CC0000"/>
                </a:solidFill>
              </a:rPr>
              <a:t> </a:t>
            </a:r>
            <a:r>
              <a:rPr lang="sv-FI" altLang="sv-FI" b="1" dirty="0"/>
              <a:t>kungar</a:t>
            </a:r>
            <a:endParaRPr lang="sv-SE" altLang="sv-FI" b="1" dirty="0"/>
          </a:p>
          <a:p>
            <a:pPr>
              <a:buFontTx/>
              <a:buNone/>
            </a:pPr>
            <a:endParaRPr lang="sv-SE" altLang="sv-FI" dirty="0">
              <a:solidFill>
                <a:srgbClr val="CC0000"/>
              </a:solidFill>
            </a:endParaRPr>
          </a:p>
          <a:p>
            <a:pPr>
              <a:buFontTx/>
              <a:buNone/>
            </a:pPr>
            <a:endParaRPr lang="sv-SE" altLang="sv-FI" dirty="0"/>
          </a:p>
        </p:txBody>
      </p:sp>
    </p:spTree>
    <p:extLst>
      <p:ext uri="{BB962C8B-B14F-4D97-AF65-F5344CB8AC3E}">
        <p14:creationId xmlns:p14="http://schemas.microsoft.com/office/powerpoint/2010/main" val="2129614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FI" altLang="sv-FI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dirty="0"/>
          </a:p>
          <a:p>
            <a:pPr>
              <a:buFontTx/>
              <a:buNone/>
            </a:pPr>
            <a:r>
              <a:rPr lang="sv-FI" altLang="sv-FI" b="1" dirty="0"/>
              <a:t>Många spelar </a:t>
            </a:r>
            <a:r>
              <a:rPr lang="sv-FI" altLang="sv-FI" b="1" dirty="0" err="1"/>
              <a:t>kungfrågan</a:t>
            </a:r>
            <a:r>
              <a:rPr lang="sv-FI" altLang="sv-FI" b="1" dirty="0"/>
              <a:t> så att man istället</a:t>
            </a:r>
          </a:p>
          <a:p>
            <a:pPr>
              <a:buFontTx/>
              <a:buNone/>
            </a:pPr>
            <a:r>
              <a:rPr lang="sv-FI" altLang="sv-FI" b="1" dirty="0"/>
              <a:t>för antalet kungar </a:t>
            </a:r>
            <a:r>
              <a:rPr lang="sv-FI" altLang="sv-FI" b="1" i="1" dirty="0">
                <a:solidFill>
                  <a:srgbClr val="CC0000"/>
                </a:solidFill>
              </a:rPr>
              <a:t>bjuder kungarna nerifrån.</a:t>
            </a:r>
          </a:p>
          <a:p>
            <a:pPr>
              <a:buFontTx/>
              <a:buNone/>
            </a:pPr>
            <a:endParaRPr lang="sv-SE" altLang="sv-FI" b="1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93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altLang="sv-FI" b="1" dirty="0">
                <a:solidFill>
                  <a:srgbClr val="CC0000"/>
                </a:solidFill>
              </a:rPr>
              <a:t>Markeringar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0946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FI" b="1" dirty="0" smtClean="0"/>
              <a:t>Budgivning</a:t>
            </a:r>
            <a:r>
              <a:rPr lang="sv-SE" altLang="sv-FI" dirty="0" smtClean="0"/>
              <a:t>: 1NT av Syd och 3NT av Nord</a:t>
            </a:r>
            <a:endParaRPr lang="sv-SE" altLang="sv-FI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None/>
            </a:pPr>
            <a:r>
              <a:rPr lang="sv-FI" altLang="sv-FI" sz="2000" dirty="0">
                <a:sym typeface="Symbol" panose="05050102010706020507" pitchFamily="18" charset="2"/>
              </a:rPr>
              <a:t>				</a:t>
            </a:r>
            <a:r>
              <a:rPr lang="sv-FI" altLang="sv-FI" b="1" dirty="0">
                <a:solidFill>
                  <a:srgbClr val="003399"/>
                </a:solidFill>
                <a:sym typeface="Symbol" panose="05050102010706020507" pitchFamily="18" charset="2"/>
              </a:rPr>
              <a:t></a:t>
            </a:r>
            <a:r>
              <a:rPr lang="sv-FI" altLang="sv-FI" b="1" dirty="0"/>
              <a:t>QJ8			</a:t>
            </a:r>
            <a:endParaRPr lang="sv-SE" altLang="sv-FI" b="1" dirty="0"/>
          </a:p>
          <a:p>
            <a:pPr>
              <a:buFontTx/>
              <a:buNone/>
            </a:pPr>
            <a:r>
              <a:rPr lang="sv-FI" altLang="sv-FI" b="1" dirty="0">
                <a:sym typeface="Symbol" panose="05050102010706020507" pitchFamily="18" charset="2"/>
              </a:rPr>
              <a:t>				</a:t>
            </a:r>
            <a:r>
              <a:rPr lang="sv-FI" altLang="sv-FI" b="1" dirty="0">
                <a:solidFill>
                  <a:srgbClr val="CC0000"/>
                </a:solidFill>
                <a:sym typeface="Symbol" panose="05050102010706020507" pitchFamily="18" charset="2"/>
              </a:rPr>
              <a:t></a:t>
            </a:r>
            <a:r>
              <a:rPr lang="sv-FI" altLang="sv-FI" b="1" dirty="0"/>
              <a:t>432			</a:t>
            </a:r>
            <a:endParaRPr lang="sv-SE" altLang="sv-FI" b="1" dirty="0"/>
          </a:p>
          <a:p>
            <a:pPr>
              <a:buFontTx/>
              <a:buNone/>
            </a:pPr>
            <a:r>
              <a:rPr lang="sv-FI" altLang="sv-FI" b="1" dirty="0">
                <a:sym typeface="Symbol" panose="05050102010706020507" pitchFamily="18" charset="2"/>
              </a:rPr>
              <a:t>				</a:t>
            </a:r>
            <a:r>
              <a:rPr lang="sv-FI" altLang="sv-FI" b="1" dirty="0">
                <a:solidFill>
                  <a:srgbClr val="FF6600"/>
                </a:solidFill>
                <a:sym typeface="Symbol" panose="05050102010706020507" pitchFamily="18" charset="2"/>
              </a:rPr>
              <a:t></a:t>
            </a:r>
            <a:r>
              <a:rPr lang="sv-FI" altLang="sv-FI" b="1" dirty="0"/>
              <a:t>KQT9			</a:t>
            </a:r>
            <a:endParaRPr lang="sv-SE" altLang="sv-FI" b="1" dirty="0"/>
          </a:p>
          <a:p>
            <a:pPr>
              <a:buFontTx/>
              <a:buNone/>
            </a:pPr>
            <a:r>
              <a:rPr lang="sv-FI" altLang="sv-FI" b="1" dirty="0">
                <a:sym typeface="Symbol" panose="05050102010706020507" pitchFamily="18" charset="2"/>
              </a:rPr>
              <a:t>				</a:t>
            </a:r>
            <a:r>
              <a:rPr lang="sv-FI" altLang="sv-FI" b="1" dirty="0">
                <a:solidFill>
                  <a:srgbClr val="009900"/>
                </a:solidFill>
                <a:sym typeface="Symbol" panose="05050102010706020507" pitchFamily="18" charset="2"/>
              </a:rPr>
              <a:t></a:t>
            </a:r>
            <a:r>
              <a:rPr lang="sv-FI" altLang="sv-FI" b="1" dirty="0"/>
              <a:t>QJ8	</a:t>
            </a:r>
            <a:r>
              <a:rPr lang="sv-FI" altLang="sv-FI" sz="1800" b="1" dirty="0"/>
              <a:t>		</a:t>
            </a:r>
            <a:endParaRPr lang="sv-SE" altLang="sv-FI" sz="1800" b="1" dirty="0"/>
          </a:p>
          <a:p>
            <a:pPr>
              <a:buFontTx/>
              <a:buNone/>
            </a:pPr>
            <a:r>
              <a:rPr lang="sv-FI" altLang="sv-FI" sz="1800" b="1" dirty="0">
                <a:sym typeface="Symbol" panose="05050102010706020507" pitchFamily="18" charset="2"/>
              </a:rPr>
              <a:t>	</a:t>
            </a:r>
            <a:r>
              <a:rPr lang="sv-FI" altLang="sv-FI" sz="3000" b="1" dirty="0">
                <a:solidFill>
                  <a:srgbClr val="003399"/>
                </a:solidFill>
                <a:sym typeface="Symbol" panose="05050102010706020507" pitchFamily="18" charset="2"/>
              </a:rPr>
              <a:t></a:t>
            </a:r>
            <a:r>
              <a:rPr lang="sv-FI" altLang="sv-FI" sz="3000" b="1" dirty="0"/>
              <a:t>543							</a:t>
            </a:r>
            <a:endParaRPr lang="sv-SE" altLang="sv-FI" sz="3000" b="1" dirty="0"/>
          </a:p>
          <a:p>
            <a:pPr>
              <a:buFontTx/>
              <a:buNone/>
            </a:pPr>
            <a:r>
              <a:rPr lang="sv-FI" altLang="sv-FI" sz="3000" b="1" dirty="0">
                <a:sym typeface="Symbol" panose="05050102010706020507" pitchFamily="18" charset="2"/>
              </a:rPr>
              <a:t>	</a:t>
            </a:r>
            <a:r>
              <a:rPr lang="sv-FI" altLang="sv-FI" sz="3000" b="1" dirty="0">
                <a:solidFill>
                  <a:srgbClr val="CC0000"/>
                </a:solidFill>
                <a:sym typeface="Symbol" panose="05050102010706020507" pitchFamily="18" charset="2"/>
              </a:rPr>
              <a:t></a:t>
            </a:r>
            <a:r>
              <a:rPr lang="sv-FI" altLang="sv-FI" sz="3000" b="1" dirty="0"/>
              <a:t>AKQJ					</a:t>
            </a:r>
            <a:r>
              <a:rPr lang="sv-FI" altLang="sv-FI" sz="3000" b="1" dirty="0" smtClean="0"/>
              <a:t>	</a:t>
            </a:r>
            <a:r>
              <a:rPr lang="sv-FI" altLang="sv-FI" sz="3000" b="1" dirty="0" smtClean="0">
                <a:solidFill>
                  <a:srgbClr val="CC0000"/>
                </a:solidFill>
                <a:sym typeface="Symbol" panose="05050102010706020507" pitchFamily="18" charset="2"/>
              </a:rPr>
              <a:t></a:t>
            </a:r>
            <a:r>
              <a:rPr lang="sv-FI" altLang="sv-FI" sz="3000" b="1" dirty="0" smtClean="0"/>
              <a:t>7</a:t>
            </a:r>
            <a:r>
              <a:rPr lang="sv-FI" altLang="sv-FI" sz="3000" b="1" dirty="0"/>
              <a:t>		</a:t>
            </a:r>
            <a:endParaRPr lang="sv-SE" altLang="sv-FI" sz="3000" b="1" dirty="0"/>
          </a:p>
          <a:p>
            <a:pPr>
              <a:buFontTx/>
              <a:buNone/>
            </a:pPr>
            <a:r>
              <a:rPr lang="sv-FI" altLang="sv-FI" sz="3000" b="1" dirty="0">
                <a:sym typeface="Symbol" panose="05050102010706020507" pitchFamily="18" charset="2"/>
              </a:rPr>
              <a:t>	</a:t>
            </a:r>
            <a:r>
              <a:rPr lang="sv-FI" altLang="sv-FI" sz="3000" b="1" dirty="0">
                <a:solidFill>
                  <a:srgbClr val="FF6600"/>
                </a:solidFill>
                <a:sym typeface="Symbol" panose="05050102010706020507" pitchFamily="18" charset="2"/>
              </a:rPr>
              <a:t></a:t>
            </a:r>
            <a:r>
              <a:rPr lang="sv-FI" altLang="sv-FI" sz="3000" b="1" dirty="0"/>
              <a:t>543							</a:t>
            </a:r>
            <a:endParaRPr lang="sv-SE" altLang="sv-FI" sz="3000" b="1" dirty="0"/>
          </a:p>
          <a:p>
            <a:pPr>
              <a:buFontTx/>
              <a:buNone/>
            </a:pPr>
            <a:r>
              <a:rPr lang="sv-FI" altLang="sv-FI" sz="3000" b="1" dirty="0">
                <a:sym typeface="Symbol" panose="05050102010706020507" pitchFamily="18" charset="2"/>
              </a:rPr>
              <a:t>	</a:t>
            </a:r>
            <a:r>
              <a:rPr lang="sv-FI" altLang="sv-FI" sz="3000" b="1" dirty="0">
                <a:solidFill>
                  <a:srgbClr val="009900"/>
                </a:solidFill>
                <a:sym typeface="Symbol" panose="05050102010706020507" pitchFamily="18" charset="2"/>
              </a:rPr>
              <a:t></a:t>
            </a:r>
            <a:r>
              <a:rPr lang="sv-FI" altLang="sv-FI" sz="3000" b="1" dirty="0"/>
              <a:t>543								</a:t>
            </a:r>
            <a:endParaRPr lang="sv-SE" altLang="sv-FI" sz="3000" b="1" dirty="0"/>
          </a:p>
          <a:p>
            <a:pPr>
              <a:buFontTx/>
              <a:buNone/>
            </a:pPr>
            <a:r>
              <a:rPr lang="sv-FI" altLang="sv-FI" sz="3000" b="1" dirty="0">
                <a:sym typeface="Symbol" panose="05050102010706020507" pitchFamily="18" charset="2"/>
              </a:rPr>
              <a:t>			</a:t>
            </a:r>
            <a:r>
              <a:rPr lang="sv-FI" altLang="sv-FI" sz="1800" b="1" dirty="0">
                <a:sym typeface="Symbol" panose="05050102010706020507" pitchFamily="18" charset="2"/>
              </a:rPr>
              <a:t>	</a:t>
            </a:r>
            <a:r>
              <a:rPr lang="sv-FI" altLang="sv-FI" sz="1800" b="1" dirty="0"/>
              <a:t>			</a:t>
            </a:r>
            <a:endParaRPr lang="sv-SE" altLang="sv-FI" sz="1800" b="1" dirty="0"/>
          </a:p>
          <a:p>
            <a:pPr>
              <a:buFontTx/>
              <a:buNone/>
            </a:pPr>
            <a:r>
              <a:rPr lang="sv-FI" altLang="sv-FI" sz="1800" b="1" dirty="0">
                <a:sym typeface="Symbol" panose="05050102010706020507" pitchFamily="18" charset="2"/>
              </a:rPr>
              <a:t>				</a:t>
            </a:r>
            <a:r>
              <a:rPr lang="sv-FI" altLang="sv-FI" sz="1800" b="1" dirty="0"/>
              <a:t>	</a:t>
            </a:r>
          </a:p>
          <a:p>
            <a:pPr>
              <a:buFontTx/>
              <a:buNone/>
            </a:pPr>
            <a:r>
              <a:rPr lang="sv-FI" altLang="sv-FI" sz="1800" b="1" dirty="0"/>
              <a:t>						</a:t>
            </a:r>
            <a:endParaRPr lang="sv-SE" altLang="sv-FI" sz="1800" b="1" dirty="0"/>
          </a:p>
          <a:p>
            <a:pPr>
              <a:buFontTx/>
              <a:buNone/>
            </a:pPr>
            <a:r>
              <a:rPr lang="sv-FI" altLang="sv-FI" sz="1800" b="1" dirty="0"/>
              <a:t>				</a:t>
            </a:r>
            <a:endParaRPr lang="sv-SE" altLang="sv-FI" sz="1800" b="1" dirty="0"/>
          </a:p>
        </p:txBody>
      </p:sp>
    </p:spTree>
    <p:extLst>
      <p:ext uri="{BB962C8B-B14F-4D97-AF65-F5344CB8AC3E}">
        <p14:creationId xmlns:p14="http://schemas.microsoft.com/office/powerpoint/2010/main" val="258017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altLang="sv-FI" b="1"/>
              <a:t/>
            </a:r>
            <a:br>
              <a:rPr lang="sv-FI" altLang="sv-FI" b="1"/>
            </a:br>
            <a:r>
              <a:rPr lang="sv-FI" altLang="sv-FI" b="1">
                <a:solidFill>
                  <a:srgbClr val="CC0000"/>
                </a:solidFill>
              </a:rPr>
              <a:t>Cuebud</a:t>
            </a:r>
            <a:r>
              <a:rPr lang="sv-SE" altLang="sv-FI">
                <a:solidFill>
                  <a:srgbClr val="CC0000"/>
                </a:solidFill>
              </a:rPr>
              <a:t/>
            </a:r>
            <a:br>
              <a:rPr lang="sv-SE" altLang="sv-FI">
                <a:solidFill>
                  <a:srgbClr val="CC0000"/>
                </a:solidFill>
              </a:rPr>
            </a:br>
            <a:endParaRPr lang="sv-SE" altLang="sv-FI">
              <a:solidFill>
                <a:srgbClr val="CC0000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lphaLcParenR"/>
            </a:pPr>
            <a:endParaRPr lang="sv-FI" altLang="sv-FI" b="1" i="1"/>
          </a:p>
          <a:p>
            <a:pPr marL="609600" indent="-609600">
              <a:buNone/>
            </a:pPr>
            <a:r>
              <a:rPr lang="sv-FI" altLang="sv-FI" b="1" i="1"/>
              <a:t>a) att först alltid bjuda förstakontroller</a:t>
            </a:r>
            <a:r>
              <a:rPr lang="sv-FI" altLang="sv-FI" b="1"/>
              <a:t> </a:t>
            </a:r>
          </a:p>
          <a:p>
            <a:pPr marL="609600" indent="-609600">
              <a:buNone/>
            </a:pPr>
            <a:r>
              <a:rPr lang="sv-FI" altLang="sv-FI" b="1"/>
              <a:t>b) att ett cuebud visar </a:t>
            </a:r>
            <a:r>
              <a:rPr lang="sv-FI" altLang="sv-FI" b="1">
                <a:solidFill>
                  <a:srgbClr val="CC0000"/>
                </a:solidFill>
              </a:rPr>
              <a:t>första- eller andrakontroll. </a:t>
            </a:r>
            <a:endParaRPr lang="sv-SE" altLang="sv-FI" b="1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726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SE" altLang="sv-FI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sv-FI" altLang="sv-FI" sz="2000" dirty="0">
                <a:sym typeface="Symbol" panose="05050102010706020507" pitchFamily="18" charset="2"/>
              </a:rPr>
              <a:t>				</a:t>
            </a:r>
            <a:r>
              <a:rPr lang="sv-FI" altLang="sv-FI" sz="1800" b="1" dirty="0">
                <a:solidFill>
                  <a:srgbClr val="003399"/>
                </a:solidFill>
                <a:sym typeface="Symbol" panose="05050102010706020507" pitchFamily="18" charset="2"/>
              </a:rPr>
              <a:t></a:t>
            </a:r>
            <a:r>
              <a:rPr lang="sv-FI" altLang="sv-FI" sz="1800" b="1" dirty="0"/>
              <a:t>QJ8			</a:t>
            </a:r>
            <a:endParaRPr lang="sv-SE" altLang="sv-FI" sz="1800" b="1" dirty="0"/>
          </a:p>
          <a:p>
            <a:pPr>
              <a:buFontTx/>
              <a:buNone/>
            </a:pPr>
            <a:r>
              <a:rPr lang="sv-FI" altLang="sv-FI" sz="1800" b="1" dirty="0">
                <a:sym typeface="Symbol" panose="05050102010706020507" pitchFamily="18" charset="2"/>
              </a:rPr>
              <a:t>				</a:t>
            </a:r>
            <a:r>
              <a:rPr lang="sv-FI" altLang="sv-FI" sz="1800" b="1" dirty="0">
                <a:solidFill>
                  <a:srgbClr val="CC0000"/>
                </a:solidFill>
                <a:sym typeface="Symbol" panose="05050102010706020507" pitchFamily="18" charset="2"/>
              </a:rPr>
              <a:t></a:t>
            </a:r>
            <a:r>
              <a:rPr lang="sv-FI" altLang="sv-FI" sz="1800" b="1" dirty="0"/>
              <a:t>432			</a:t>
            </a:r>
            <a:endParaRPr lang="sv-SE" altLang="sv-FI" sz="1800" b="1" dirty="0"/>
          </a:p>
          <a:p>
            <a:pPr>
              <a:buFontTx/>
              <a:buNone/>
            </a:pPr>
            <a:r>
              <a:rPr lang="sv-FI" altLang="sv-FI" sz="1800" b="1" dirty="0">
                <a:sym typeface="Symbol" panose="05050102010706020507" pitchFamily="18" charset="2"/>
              </a:rPr>
              <a:t>				</a:t>
            </a:r>
            <a:r>
              <a:rPr lang="sv-FI" altLang="sv-FI" sz="1800" b="1" dirty="0">
                <a:solidFill>
                  <a:srgbClr val="FF6600"/>
                </a:solidFill>
                <a:sym typeface="Symbol" panose="05050102010706020507" pitchFamily="18" charset="2"/>
              </a:rPr>
              <a:t></a:t>
            </a:r>
            <a:r>
              <a:rPr lang="sv-FI" altLang="sv-FI" sz="1800" b="1" dirty="0"/>
              <a:t>KQT9			</a:t>
            </a:r>
            <a:endParaRPr lang="sv-SE" altLang="sv-FI" sz="1800" b="1" dirty="0"/>
          </a:p>
          <a:p>
            <a:pPr>
              <a:buFontTx/>
              <a:buNone/>
            </a:pPr>
            <a:r>
              <a:rPr lang="sv-FI" altLang="sv-FI" sz="1800" b="1" dirty="0">
                <a:sym typeface="Symbol" panose="05050102010706020507" pitchFamily="18" charset="2"/>
              </a:rPr>
              <a:t>				</a:t>
            </a:r>
            <a:r>
              <a:rPr lang="sv-FI" altLang="sv-FI" sz="1800" b="1" dirty="0">
                <a:solidFill>
                  <a:srgbClr val="009900"/>
                </a:solidFill>
                <a:sym typeface="Symbol" panose="05050102010706020507" pitchFamily="18" charset="2"/>
              </a:rPr>
              <a:t></a:t>
            </a:r>
            <a:r>
              <a:rPr lang="sv-FI" altLang="sv-FI" sz="1800" b="1" dirty="0"/>
              <a:t>QJ8			</a:t>
            </a:r>
            <a:endParaRPr lang="sv-SE" altLang="sv-FI" sz="1800" b="1" dirty="0"/>
          </a:p>
          <a:p>
            <a:pPr>
              <a:buFontTx/>
              <a:buNone/>
            </a:pPr>
            <a:r>
              <a:rPr lang="sv-FI" altLang="sv-FI" sz="1800" b="1" dirty="0">
                <a:sym typeface="Symbol" panose="05050102010706020507" pitchFamily="18" charset="2"/>
              </a:rPr>
              <a:t>	</a:t>
            </a:r>
            <a:r>
              <a:rPr lang="sv-FI" altLang="sv-FI" sz="1800" b="1" dirty="0">
                <a:solidFill>
                  <a:srgbClr val="003399"/>
                </a:solidFill>
                <a:sym typeface="Symbol" panose="05050102010706020507" pitchFamily="18" charset="2"/>
              </a:rPr>
              <a:t></a:t>
            </a:r>
            <a:r>
              <a:rPr lang="sv-FI" altLang="sv-FI" sz="1800" b="1" dirty="0"/>
              <a:t>543						</a:t>
            </a:r>
            <a:r>
              <a:rPr lang="sv-FI" altLang="sv-FI" sz="1800" b="1" dirty="0">
                <a:solidFill>
                  <a:srgbClr val="003399"/>
                </a:solidFill>
                <a:sym typeface="Symbol" panose="05050102010706020507" pitchFamily="18" charset="2"/>
              </a:rPr>
              <a:t></a:t>
            </a:r>
            <a:r>
              <a:rPr lang="sv-FI" altLang="sv-FI" sz="1800" b="1" dirty="0"/>
              <a:t>A962		</a:t>
            </a:r>
            <a:endParaRPr lang="sv-SE" altLang="sv-FI" sz="1800" b="1" dirty="0"/>
          </a:p>
          <a:p>
            <a:pPr>
              <a:buFontTx/>
              <a:buNone/>
            </a:pPr>
            <a:r>
              <a:rPr lang="sv-FI" altLang="sv-FI" sz="1800" b="1" dirty="0">
                <a:sym typeface="Symbol" panose="05050102010706020507" pitchFamily="18" charset="2"/>
              </a:rPr>
              <a:t>	</a:t>
            </a:r>
            <a:r>
              <a:rPr lang="sv-FI" altLang="sv-FI" sz="1800" b="1" dirty="0">
                <a:solidFill>
                  <a:srgbClr val="CC0000"/>
                </a:solidFill>
                <a:sym typeface="Symbol" panose="05050102010706020507" pitchFamily="18" charset="2"/>
              </a:rPr>
              <a:t></a:t>
            </a:r>
            <a:r>
              <a:rPr lang="sv-FI" altLang="sv-FI" sz="1800" b="1" dirty="0"/>
              <a:t>AKQJ					</a:t>
            </a:r>
            <a:r>
              <a:rPr lang="sv-FI" altLang="sv-FI" sz="1800" b="1" dirty="0" smtClean="0"/>
              <a:t>	</a:t>
            </a:r>
            <a:r>
              <a:rPr lang="sv-FI" altLang="sv-FI" sz="1800" b="1" dirty="0" smtClean="0">
                <a:solidFill>
                  <a:srgbClr val="CC0000"/>
                </a:solidFill>
                <a:sym typeface="Symbol" panose="05050102010706020507" pitchFamily="18" charset="2"/>
              </a:rPr>
              <a:t></a:t>
            </a:r>
            <a:r>
              <a:rPr lang="sv-FI" altLang="sv-FI" sz="1800" b="1" dirty="0"/>
              <a:t>765		</a:t>
            </a:r>
            <a:endParaRPr lang="sv-SE" altLang="sv-FI" sz="1800" b="1" dirty="0"/>
          </a:p>
          <a:p>
            <a:pPr>
              <a:buFontTx/>
              <a:buNone/>
            </a:pPr>
            <a:r>
              <a:rPr lang="sv-FI" altLang="sv-FI" sz="1800" b="1" dirty="0">
                <a:sym typeface="Symbol" panose="05050102010706020507" pitchFamily="18" charset="2"/>
              </a:rPr>
              <a:t>	</a:t>
            </a:r>
            <a:r>
              <a:rPr lang="sv-FI" altLang="sv-FI" sz="1800" b="1" dirty="0">
                <a:solidFill>
                  <a:srgbClr val="FF6600"/>
                </a:solidFill>
                <a:sym typeface="Symbol" panose="05050102010706020507" pitchFamily="18" charset="2"/>
              </a:rPr>
              <a:t></a:t>
            </a:r>
            <a:r>
              <a:rPr lang="sv-FI" altLang="sv-FI" sz="1800" b="1" dirty="0"/>
              <a:t>543						</a:t>
            </a:r>
            <a:r>
              <a:rPr lang="sv-FI" altLang="sv-FI" sz="1800" b="1" dirty="0">
                <a:solidFill>
                  <a:srgbClr val="FF6600"/>
                </a:solidFill>
                <a:sym typeface="Symbol" panose="05050102010706020507" pitchFamily="18" charset="2"/>
              </a:rPr>
              <a:t></a:t>
            </a:r>
            <a:r>
              <a:rPr lang="sv-FI" altLang="sv-FI" sz="1800" b="1" dirty="0"/>
              <a:t>8762		</a:t>
            </a:r>
            <a:endParaRPr lang="sv-SE" altLang="sv-FI" sz="1800" b="1" dirty="0"/>
          </a:p>
          <a:p>
            <a:pPr>
              <a:buFontTx/>
              <a:buNone/>
            </a:pPr>
            <a:r>
              <a:rPr lang="sv-FI" altLang="sv-FI" sz="1800" b="1" dirty="0">
                <a:sym typeface="Symbol" panose="05050102010706020507" pitchFamily="18" charset="2"/>
              </a:rPr>
              <a:t>	</a:t>
            </a:r>
            <a:r>
              <a:rPr lang="sv-FI" altLang="sv-FI" sz="1800" b="1" dirty="0">
                <a:solidFill>
                  <a:srgbClr val="009900"/>
                </a:solidFill>
                <a:sym typeface="Symbol" panose="05050102010706020507" pitchFamily="18" charset="2"/>
              </a:rPr>
              <a:t></a:t>
            </a:r>
            <a:r>
              <a:rPr lang="sv-FI" altLang="sv-FI" sz="1800" b="1" dirty="0"/>
              <a:t>543						</a:t>
            </a:r>
            <a:r>
              <a:rPr lang="sv-FI" altLang="sv-FI" sz="1800" b="1" dirty="0">
                <a:solidFill>
                  <a:srgbClr val="009900"/>
                </a:solidFill>
                <a:sym typeface="Symbol" panose="05050102010706020507" pitchFamily="18" charset="2"/>
              </a:rPr>
              <a:t></a:t>
            </a:r>
            <a:r>
              <a:rPr lang="sv-FI" altLang="sv-FI" sz="1800" b="1" dirty="0"/>
              <a:t>62		</a:t>
            </a:r>
            <a:endParaRPr lang="sv-SE" altLang="sv-FI" sz="1800" b="1" dirty="0"/>
          </a:p>
          <a:p>
            <a:pPr>
              <a:buFontTx/>
              <a:buNone/>
            </a:pPr>
            <a:r>
              <a:rPr lang="sv-FI" altLang="sv-FI" sz="1800" b="1" dirty="0">
                <a:sym typeface="Symbol" panose="05050102010706020507" pitchFamily="18" charset="2"/>
              </a:rPr>
              <a:t>				</a:t>
            </a:r>
            <a:r>
              <a:rPr lang="sv-FI" altLang="sv-FI" sz="1800" b="1" dirty="0">
                <a:solidFill>
                  <a:srgbClr val="003399"/>
                </a:solidFill>
                <a:sym typeface="Symbol" panose="05050102010706020507" pitchFamily="18" charset="2"/>
              </a:rPr>
              <a:t></a:t>
            </a:r>
            <a:r>
              <a:rPr lang="sv-FI" altLang="sv-FI" sz="1800" b="1" dirty="0"/>
              <a:t>KT7			</a:t>
            </a:r>
            <a:endParaRPr lang="sv-SE" altLang="sv-FI" sz="1800" b="1" dirty="0"/>
          </a:p>
          <a:p>
            <a:pPr>
              <a:buFontTx/>
              <a:buNone/>
            </a:pPr>
            <a:r>
              <a:rPr lang="sv-FI" altLang="sv-FI" sz="1800" b="1" dirty="0">
                <a:sym typeface="Symbol" panose="05050102010706020507" pitchFamily="18" charset="2"/>
              </a:rPr>
              <a:t>				</a:t>
            </a:r>
            <a:r>
              <a:rPr lang="sv-FI" altLang="sv-FI" sz="1800" b="1" dirty="0">
                <a:solidFill>
                  <a:srgbClr val="CC0000"/>
                </a:solidFill>
                <a:sym typeface="Symbol" panose="05050102010706020507" pitchFamily="18" charset="2"/>
              </a:rPr>
              <a:t></a:t>
            </a:r>
            <a:r>
              <a:rPr lang="sv-FI" altLang="sv-FI" sz="1800" b="1" dirty="0"/>
              <a:t>T98	</a:t>
            </a:r>
          </a:p>
          <a:p>
            <a:pPr>
              <a:buFontTx/>
              <a:buNone/>
            </a:pPr>
            <a:r>
              <a:rPr lang="sv-FI" altLang="sv-FI" sz="1800" b="1" dirty="0"/>
              <a:t>				</a:t>
            </a:r>
            <a:r>
              <a:rPr lang="sv-FI" altLang="sv-FI" sz="1800" b="1" dirty="0">
                <a:solidFill>
                  <a:srgbClr val="FF6600"/>
                </a:solidFill>
                <a:sym typeface="Symbol" panose="05050102010706020507" pitchFamily="18" charset="2"/>
              </a:rPr>
              <a:t></a:t>
            </a:r>
            <a:r>
              <a:rPr lang="sv-FI" altLang="sv-FI" sz="1800" b="1" dirty="0"/>
              <a:t>AJ		</a:t>
            </a:r>
            <a:endParaRPr lang="sv-SE" altLang="sv-FI" sz="1800" b="1" dirty="0"/>
          </a:p>
          <a:p>
            <a:pPr>
              <a:buFontTx/>
              <a:buNone/>
            </a:pPr>
            <a:r>
              <a:rPr lang="sv-FI" altLang="sv-FI" sz="1800" b="1" dirty="0"/>
              <a:t>				</a:t>
            </a:r>
            <a:r>
              <a:rPr lang="sv-FI" altLang="sv-FI" sz="1800" b="1" dirty="0">
                <a:solidFill>
                  <a:srgbClr val="009900"/>
                </a:solidFill>
                <a:sym typeface="Symbol" panose="05050102010706020507" pitchFamily="18" charset="2"/>
              </a:rPr>
              <a:t></a:t>
            </a:r>
            <a:r>
              <a:rPr lang="sv-FI" altLang="sv-FI" sz="1800" b="1" dirty="0"/>
              <a:t>AKT97</a:t>
            </a:r>
            <a:r>
              <a:rPr lang="sv-SE" altLang="sv-FI" sz="1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28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FI" sz="4000" b="1">
                <a:solidFill>
                  <a:srgbClr val="CC0000"/>
                </a:solidFill>
              </a:rPr>
              <a:t>Styrkemarkering, Schneider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b="1" dirty="0"/>
          </a:p>
          <a:p>
            <a:pPr>
              <a:buFontTx/>
              <a:buNone/>
            </a:pPr>
            <a:r>
              <a:rPr lang="sv-FI" altLang="sv-FI" b="1" dirty="0"/>
              <a:t>Lågt kort = positiv markering, </a:t>
            </a:r>
            <a:r>
              <a:rPr lang="sv-FI" altLang="sv-FI" b="1" dirty="0" smtClean="0"/>
              <a:t>uppmuntrar</a:t>
            </a:r>
            <a:endParaRPr lang="sv-FI" altLang="sv-FI" b="1" dirty="0"/>
          </a:p>
          <a:p>
            <a:pPr>
              <a:buFontTx/>
              <a:buNone/>
            </a:pPr>
            <a:endParaRPr lang="sv-SE" altLang="sv-FI" b="1" dirty="0"/>
          </a:p>
          <a:p>
            <a:pPr>
              <a:buFontTx/>
              <a:buNone/>
            </a:pPr>
            <a:r>
              <a:rPr lang="sv-SE" altLang="sv-FI" b="1" dirty="0"/>
              <a:t>Högt kort = negativ markering, varnar</a:t>
            </a:r>
          </a:p>
          <a:p>
            <a:pPr>
              <a:buFontTx/>
              <a:buNone/>
            </a:pPr>
            <a:endParaRPr lang="sv-SE" altLang="sv-FI" dirty="0"/>
          </a:p>
        </p:txBody>
      </p:sp>
    </p:spTree>
    <p:extLst>
      <p:ext uri="{BB962C8B-B14F-4D97-AF65-F5344CB8AC3E}">
        <p14:creationId xmlns:p14="http://schemas.microsoft.com/office/powerpoint/2010/main" val="125672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FI" altLang="sv-FI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>
              <a:buNone/>
            </a:pPr>
            <a:r>
              <a:rPr lang="sv-FI" altLang="sv-FI" b="1"/>
              <a:t>Vi </a:t>
            </a:r>
            <a:r>
              <a:rPr lang="sv-FI" altLang="sv-FI" b="1">
                <a:solidFill>
                  <a:srgbClr val="009900"/>
                </a:solidFill>
              </a:rPr>
              <a:t>styrkemarkerar</a:t>
            </a:r>
            <a:r>
              <a:rPr lang="sv-FI" altLang="sv-FI" b="1"/>
              <a:t> när</a:t>
            </a:r>
          </a:p>
          <a:p>
            <a:pPr marL="609600" indent="-609600" algn="ctr">
              <a:buNone/>
            </a:pPr>
            <a:endParaRPr lang="sv-FI" altLang="sv-FI" b="1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609600" indent="-609600">
              <a:buNone/>
            </a:pPr>
            <a:r>
              <a:rPr lang="sv-FI" altLang="sv-FI" b="1"/>
              <a:t>a) partnern spelar ut en honnör</a:t>
            </a:r>
            <a:endParaRPr lang="sv-SE" altLang="sv-FI"/>
          </a:p>
          <a:p>
            <a:pPr marL="609600" indent="-609600">
              <a:buNone/>
            </a:pPr>
            <a:r>
              <a:rPr lang="sv-FI" altLang="sv-FI" b="1"/>
              <a:t>b</a:t>
            </a:r>
            <a:r>
              <a:rPr lang="sv-FI" altLang="sv-FI"/>
              <a:t>) </a:t>
            </a:r>
            <a:r>
              <a:rPr lang="sv-FI" altLang="sv-FI" b="1"/>
              <a:t>partnern drar i en färg, men du kan </a:t>
            </a:r>
          </a:p>
          <a:p>
            <a:pPr marL="609600" indent="-609600">
              <a:buNone/>
            </a:pPr>
            <a:r>
              <a:rPr lang="sv-FI" altLang="sv-FI" b="1"/>
              <a:t>     inte sticka motspelarens kort</a:t>
            </a:r>
            <a:endParaRPr lang="sv-SE" altLang="sv-FI"/>
          </a:p>
          <a:p>
            <a:pPr marL="609600" indent="-609600">
              <a:buNone/>
            </a:pPr>
            <a:r>
              <a:rPr lang="sv-FI" altLang="sv-FI" b="1"/>
              <a:t>c) när vi sakar</a:t>
            </a:r>
            <a:r>
              <a:rPr lang="sv-SE" altLang="sv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8438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FI" altLang="sv-FI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altLang="sv-FI"/>
              <a:t>a)				</a:t>
            </a:r>
            <a:endParaRPr lang="sv-SE" altLang="sv-FI"/>
          </a:p>
          <a:p>
            <a:pPr>
              <a:buFontTx/>
              <a:buNone/>
            </a:pPr>
            <a:r>
              <a:rPr lang="sv-FI" altLang="sv-FI"/>
              <a:t>     			</a:t>
            </a:r>
            <a:r>
              <a:rPr lang="sv-FI" altLang="sv-FI">
                <a:solidFill>
                  <a:srgbClr val="003399"/>
                </a:solidFill>
                <a:sym typeface="Symbol" panose="05050102010706020507" pitchFamily="18" charset="2"/>
              </a:rPr>
              <a:t></a:t>
            </a:r>
            <a:r>
              <a:rPr lang="sv-FI" altLang="sv-FI"/>
              <a:t>754				   </a:t>
            </a:r>
          </a:p>
          <a:p>
            <a:pPr>
              <a:buFontTx/>
              <a:buNone/>
            </a:pPr>
            <a:endParaRPr lang="sv-FI" altLang="sv-FI"/>
          </a:p>
          <a:p>
            <a:pPr>
              <a:buFontTx/>
              <a:buNone/>
            </a:pPr>
            <a:r>
              <a:rPr lang="sv-FI" altLang="sv-FI"/>
              <a:t>Utspel: </a:t>
            </a:r>
            <a:r>
              <a:rPr lang="sv-FI" altLang="sv-FI">
                <a:solidFill>
                  <a:srgbClr val="003399"/>
                </a:solidFill>
                <a:sym typeface="Symbol" panose="05050102010706020507" pitchFamily="18" charset="2"/>
              </a:rPr>
              <a:t></a:t>
            </a:r>
            <a:r>
              <a:rPr lang="sv-FI" altLang="sv-FI"/>
              <a:t>K				</a:t>
            </a:r>
            <a:r>
              <a:rPr lang="sv-FI" altLang="sv-FI">
                <a:solidFill>
                  <a:srgbClr val="003399"/>
                </a:solidFill>
                <a:sym typeface="Symbol" panose="05050102010706020507" pitchFamily="18" charset="2"/>
              </a:rPr>
              <a:t></a:t>
            </a:r>
            <a:r>
              <a:rPr lang="sv-FI" altLang="sv-FI"/>
              <a:t>A8</a:t>
            </a:r>
            <a:r>
              <a:rPr lang="sv-FI" altLang="sv-FI" u="sng"/>
              <a:t>2</a:t>
            </a:r>
            <a:r>
              <a:rPr lang="sv-FI" altLang="sv-FI"/>
              <a:t>		 </a:t>
            </a:r>
            <a:endParaRPr lang="sv-SE" altLang="sv-FI"/>
          </a:p>
          <a:p>
            <a:pPr>
              <a:buFontTx/>
              <a:buNone/>
            </a:pPr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50286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FI" altLang="sv-FI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altLang="sv-FI"/>
              <a:t>b)</a:t>
            </a:r>
            <a:endParaRPr lang="sv-SE" altLang="sv-FI"/>
          </a:p>
          <a:p>
            <a:pPr>
              <a:buFontTx/>
              <a:buNone/>
            </a:pPr>
            <a:r>
              <a:rPr lang="sv-FI" altLang="sv-FI"/>
              <a:t>				   </a:t>
            </a:r>
            <a:r>
              <a:rPr lang="sv-FI" altLang="sv-FI">
                <a:solidFill>
                  <a:srgbClr val="CC0000"/>
                </a:solidFill>
                <a:sym typeface="Symbol" panose="05050102010706020507" pitchFamily="18" charset="2"/>
              </a:rPr>
              <a:t></a:t>
            </a:r>
            <a:r>
              <a:rPr lang="sv-FI" altLang="sv-FI"/>
              <a:t>754</a:t>
            </a:r>
          </a:p>
          <a:p>
            <a:pPr>
              <a:buFontTx/>
              <a:buNone/>
            </a:pPr>
            <a:endParaRPr lang="sv-SE" altLang="sv-FI"/>
          </a:p>
          <a:p>
            <a:pPr>
              <a:buFontTx/>
              <a:buNone/>
            </a:pPr>
            <a:r>
              <a:rPr lang="sv-FI" altLang="sv-FI"/>
              <a:t>	Utspel: </a:t>
            </a:r>
            <a:r>
              <a:rPr lang="sv-FI" altLang="sv-FI">
                <a:solidFill>
                  <a:srgbClr val="CC0000"/>
                </a:solidFill>
                <a:sym typeface="Symbol" panose="05050102010706020507" pitchFamily="18" charset="2"/>
              </a:rPr>
              <a:t></a:t>
            </a:r>
            <a:r>
              <a:rPr lang="sv-FI" altLang="sv-FI"/>
              <a:t>K				</a:t>
            </a:r>
            <a:r>
              <a:rPr lang="sv-FI" altLang="sv-FI">
                <a:solidFill>
                  <a:srgbClr val="CC0000"/>
                </a:solidFill>
                <a:sym typeface="Symbol" panose="05050102010706020507" pitchFamily="18" charset="2"/>
              </a:rPr>
              <a:t></a:t>
            </a:r>
            <a:r>
              <a:rPr lang="sv-FI" altLang="sv-FI"/>
              <a:t>J8</a:t>
            </a:r>
            <a:r>
              <a:rPr lang="sv-FI" altLang="sv-FI" u="sng"/>
              <a:t>2</a:t>
            </a:r>
            <a:endParaRPr lang="sv-SE" altLang="sv-FI"/>
          </a:p>
          <a:p>
            <a:pPr>
              <a:buFontTx/>
              <a:buNone/>
            </a:pPr>
            <a:r>
              <a:rPr lang="sv-FI" altLang="sv-FI"/>
              <a:t> </a:t>
            </a:r>
            <a:endParaRPr lang="sv-SE" altLang="sv-FI"/>
          </a:p>
          <a:p>
            <a:pPr>
              <a:buFontTx/>
              <a:buNone/>
            </a:pPr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90496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FI" altLang="sv-FI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sv-FI" altLang="sv-FI">
                <a:sym typeface="Symbol" panose="05050102010706020507" pitchFamily="18" charset="2"/>
              </a:rPr>
              <a:t>c)</a:t>
            </a:r>
          </a:p>
          <a:p>
            <a:pPr marL="990600" lvl="1" indent="-533400">
              <a:buNone/>
            </a:pPr>
            <a:r>
              <a:rPr lang="sv-FI" altLang="sv-FI">
                <a:sym typeface="Symbol" panose="05050102010706020507" pitchFamily="18" charset="2"/>
              </a:rPr>
              <a:t>			</a:t>
            </a:r>
            <a:r>
              <a:rPr lang="sv-FI" altLang="sv-FI" b="1">
                <a:solidFill>
                  <a:srgbClr val="FF6600"/>
                </a:solidFill>
                <a:sym typeface="Symbol" panose="05050102010706020507" pitchFamily="18" charset="2"/>
              </a:rPr>
              <a:t></a:t>
            </a:r>
            <a:r>
              <a:rPr lang="sv-FI" altLang="sv-FI" b="1"/>
              <a:t>854</a:t>
            </a:r>
          </a:p>
          <a:p>
            <a:pPr marL="609600" indent="-609600">
              <a:buNone/>
            </a:pPr>
            <a:r>
              <a:rPr lang="sv-FI" altLang="sv-FI" b="1"/>
              <a:t>				</a:t>
            </a:r>
            <a:endParaRPr lang="sv-SE" altLang="sv-FI" b="1"/>
          </a:p>
          <a:p>
            <a:pPr marL="609600" indent="-609600">
              <a:buNone/>
            </a:pPr>
            <a:r>
              <a:rPr lang="sv-FI" altLang="sv-FI" b="1"/>
              <a:t>Utspel</a:t>
            </a:r>
            <a:r>
              <a:rPr lang="sv-FI" altLang="sv-FI" b="1">
                <a:solidFill>
                  <a:srgbClr val="FF6600"/>
                </a:solidFill>
                <a:sym typeface="Symbol" panose="05050102010706020507" pitchFamily="18" charset="2"/>
              </a:rPr>
              <a:t></a:t>
            </a:r>
            <a:r>
              <a:rPr lang="sv-FI" altLang="sv-FI" b="1"/>
              <a:t>K				</a:t>
            </a:r>
            <a:r>
              <a:rPr lang="sv-FI" altLang="sv-FI" b="1">
                <a:solidFill>
                  <a:srgbClr val="FF6600"/>
                </a:solidFill>
                <a:sym typeface="Symbol" panose="05050102010706020507" pitchFamily="18" charset="2"/>
              </a:rPr>
              <a:t></a:t>
            </a:r>
            <a:r>
              <a:rPr lang="sv-FI" altLang="sv-FI" b="1" u="sng"/>
              <a:t>9</a:t>
            </a:r>
            <a:r>
              <a:rPr lang="sv-FI" altLang="sv-FI" b="1"/>
              <a:t>72	</a:t>
            </a:r>
            <a:endParaRPr lang="sv-SE" altLang="sv-FI" b="1"/>
          </a:p>
          <a:p>
            <a:pPr marL="609600" indent="-609600">
              <a:buNone/>
            </a:pPr>
            <a:endParaRPr lang="sv-SE" altLang="sv-FI" b="1"/>
          </a:p>
        </p:txBody>
      </p:sp>
    </p:spTree>
    <p:extLst>
      <p:ext uri="{BB962C8B-B14F-4D97-AF65-F5344CB8AC3E}">
        <p14:creationId xmlns:p14="http://schemas.microsoft.com/office/powerpoint/2010/main" val="62229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FI" altLang="sv-FI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b="1"/>
          </a:p>
          <a:p>
            <a:pPr>
              <a:buFontTx/>
              <a:buNone/>
            </a:pPr>
            <a:endParaRPr lang="sv-FI" altLang="sv-FI" b="1"/>
          </a:p>
          <a:p>
            <a:pPr>
              <a:buFontTx/>
              <a:buNone/>
            </a:pPr>
            <a:r>
              <a:rPr lang="sv-FI" altLang="sv-FI" b="1"/>
              <a:t>Markera alltid så </a:t>
            </a:r>
            <a:r>
              <a:rPr lang="sv-FI" altLang="sv-FI" b="1">
                <a:solidFill>
                  <a:srgbClr val="CC0000"/>
                </a:solidFill>
              </a:rPr>
              <a:t>tydligt</a:t>
            </a:r>
            <a:r>
              <a:rPr lang="sv-FI" altLang="sv-FI" b="1"/>
              <a:t> som möjligt utan</a:t>
            </a:r>
          </a:p>
          <a:p>
            <a:pPr>
              <a:buFontTx/>
              <a:buNone/>
            </a:pPr>
            <a:r>
              <a:rPr lang="sv-FI" altLang="sv-FI" b="1"/>
              <a:t>att det kostar ett stick!</a:t>
            </a:r>
            <a:endParaRPr lang="sv-SE" altLang="sv-FI" b="1"/>
          </a:p>
          <a:p>
            <a:pPr>
              <a:buFontTx/>
              <a:buNone/>
            </a:pPr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04101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862884" y="365125"/>
            <a:ext cx="10490915" cy="1325563"/>
          </a:xfrm>
        </p:spPr>
        <p:txBody>
          <a:bodyPr/>
          <a:lstStyle/>
          <a:p>
            <a:r>
              <a:rPr lang="sv-FI" altLang="sv-FI" b="1" dirty="0" smtClean="0"/>
              <a:t>Syd spelar 4</a:t>
            </a:r>
            <a:r>
              <a:rPr lang="sv-FI" altLang="sv-FI" b="1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sv-FI" altLang="sv-FI" b="1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sv-FI" altLang="sv-FI" sz="2000" dirty="0"/>
              <a:t>			</a:t>
            </a:r>
            <a:r>
              <a:rPr lang="sv-FI" altLang="sv-FI" sz="20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r>
              <a:rPr lang="sv-FI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 QJ8		 </a:t>
            </a:r>
            <a:endParaRPr lang="sv-SE" altLang="sv-FI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sv-FI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sv-FI" altLang="sv-FI" sz="2000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 AK43		</a:t>
            </a:r>
            <a:endParaRPr lang="sv-SE" altLang="sv-FI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sv-FI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sv-FI" altLang="sv-FI" sz="20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r>
              <a:rPr lang="sv-FI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 KQT9		</a:t>
            </a:r>
            <a:endParaRPr lang="sv-SE" altLang="sv-FI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sv-FI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sv-FI" altLang="sv-FI" sz="20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r>
              <a:rPr lang="sv-FI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 Q8</a:t>
            </a:r>
            <a:endParaRPr lang="sv-SE" altLang="sv-FI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sv-FI" altLang="sv-FI" sz="20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r>
              <a:rPr lang="sv-FI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 AKT53			</a:t>
            </a:r>
            <a:r>
              <a:rPr lang="sv-FI" altLang="sv-FI" sz="20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r>
              <a:rPr lang="sv-FI" altLang="sv-F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FI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62	</a:t>
            </a:r>
            <a:endParaRPr lang="sv-SE" altLang="sv-FI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sv-FI" altLang="sv-FI" sz="2000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 J2				</a:t>
            </a:r>
            <a:r>
              <a:rPr lang="sv-FI" altLang="sv-FI" sz="2000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 765	</a:t>
            </a:r>
            <a:endParaRPr lang="sv-SE" altLang="sv-FI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sv-FI" altLang="sv-FI" sz="20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r>
              <a:rPr lang="sv-FI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 543				</a:t>
            </a:r>
            <a:r>
              <a:rPr lang="sv-FI" altLang="sv-FI" sz="20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r>
              <a:rPr lang="sv-FI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 A762	</a:t>
            </a:r>
            <a:endParaRPr lang="sv-SE" altLang="sv-FI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sv-FI" altLang="sv-FI" sz="20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r>
              <a:rPr lang="sv-FI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 543				</a:t>
            </a:r>
            <a:r>
              <a:rPr lang="sv-FI" altLang="sv-FI" sz="20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r>
              <a:rPr lang="sv-FI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 J762	</a:t>
            </a:r>
            <a:endParaRPr lang="sv-SE" altLang="sv-FI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sv-FI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sv-FI" altLang="sv-FI" sz="20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r>
              <a:rPr lang="sv-FI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 974</a:t>
            </a:r>
            <a:endParaRPr lang="sv-SE" altLang="sv-FI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sv-FI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sv-FI" altLang="sv-FI" sz="2000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 QT98</a:t>
            </a:r>
            <a:endParaRPr lang="sv-SE" altLang="sv-FI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sv-FI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sv-FI" altLang="sv-FI" sz="20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r>
              <a:rPr lang="sv-FI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 J8</a:t>
            </a:r>
            <a:endParaRPr lang="sv-SE" altLang="sv-FI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sv-FI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sv-FI" altLang="sv-FI" sz="20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r>
              <a:rPr lang="sv-FI" altLang="sv-FI" sz="2000" b="1" dirty="0">
                <a:latin typeface="Arial" panose="020B0604020202020204" pitchFamily="34" charset="0"/>
                <a:cs typeface="Arial" panose="020B0604020202020204" pitchFamily="34" charset="0"/>
              </a:rPr>
              <a:t> AKT9</a:t>
            </a:r>
            <a:endParaRPr lang="sv-SE" altLang="sv-FI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sv-SE" altLang="sv-FI" sz="2000" b="1" dirty="0"/>
          </a:p>
        </p:txBody>
      </p:sp>
    </p:spTree>
    <p:extLst>
      <p:ext uri="{BB962C8B-B14F-4D97-AF65-F5344CB8AC3E}">
        <p14:creationId xmlns:p14="http://schemas.microsoft.com/office/powerpoint/2010/main" val="160171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altLang="sv-FI" sz="3600" b="1"/>
              <a:t/>
            </a:r>
            <a:br>
              <a:rPr lang="sv-FI" altLang="sv-FI" sz="3600" b="1"/>
            </a:br>
            <a:r>
              <a:rPr lang="sv-FI" altLang="sv-FI" sz="3600" b="1">
                <a:solidFill>
                  <a:srgbClr val="003399"/>
                </a:solidFill>
              </a:rPr>
              <a:t>Saka och markera</a:t>
            </a:r>
            <a:br>
              <a:rPr lang="sv-FI" altLang="sv-FI" sz="3600" b="1">
                <a:solidFill>
                  <a:srgbClr val="003399"/>
                </a:solidFill>
              </a:rPr>
            </a:br>
            <a:endParaRPr lang="sv-SE" altLang="sv-FI" sz="3600" b="1">
              <a:solidFill>
                <a:srgbClr val="003399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endParaRPr lang="sv-FI" altLang="sv-FI"/>
          </a:p>
          <a:p>
            <a:pPr marL="609600" indent="-609600">
              <a:buNone/>
            </a:pPr>
            <a:r>
              <a:rPr lang="sv-FI" altLang="sv-FI" b="1"/>
              <a:t>Du har </a:t>
            </a:r>
          </a:p>
          <a:p>
            <a:pPr marL="609600" indent="-609600">
              <a:buNone/>
            </a:pPr>
            <a:endParaRPr lang="sv-FI" altLang="sv-FI" b="1"/>
          </a:p>
          <a:p>
            <a:pPr marL="609600" indent="-609600">
              <a:buNone/>
            </a:pPr>
            <a:r>
              <a:rPr lang="sv-FI" altLang="sv-FI" b="1"/>
              <a:t>a)   </a:t>
            </a:r>
            <a:r>
              <a:rPr lang="sv-FI" altLang="sv-FI" b="1">
                <a:solidFill>
                  <a:srgbClr val="FF6600"/>
                </a:solidFill>
              </a:rPr>
              <a:t>♦</a:t>
            </a:r>
            <a:r>
              <a:rPr lang="sv-FI" altLang="sv-FI" b="1"/>
              <a:t> AQT63		</a:t>
            </a:r>
          </a:p>
          <a:p>
            <a:pPr marL="609600" indent="-609600">
              <a:buNone/>
            </a:pPr>
            <a:r>
              <a:rPr lang="sv-FI" altLang="sv-FI" b="1"/>
              <a:t>b)   </a:t>
            </a:r>
            <a:r>
              <a:rPr lang="sv-FI" altLang="sv-FI" b="1">
                <a:solidFill>
                  <a:srgbClr val="003399"/>
                </a:solidFill>
              </a:rPr>
              <a:t>♠ </a:t>
            </a:r>
            <a:r>
              <a:rPr lang="sv-FI" altLang="sv-FI" b="1"/>
              <a:t>87642</a:t>
            </a:r>
            <a:endParaRPr lang="sv-SE" altLang="sv-FI" b="1"/>
          </a:p>
          <a:p>
            <a:pPr marL="609600" indent="-609600">
              <a:buNone/>
            </a:pPr>
            <a:endParaRPr lang="sv-SE" altLang="sv-FI" b="1"/>
          </a:p>
        </p:txBody>
      </p:sp>
    </p:spTree>
    <p:extLst>
      <p:ext uri="{BB962C8B-B14F-4D97-AF65-F5344CB8AC3E}">
        <p14:creationId xmlns:p14="http://schemas.microsoft.com/office/powerpoint/2010/main" val="2762953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b="1">
                <a:solidFill>
                  <a:srgbClr val="CC0000"/>
                </a:solidFill>
              </a:rPr>
              <a:t>Cuebud</a:t>
            </a:r>
            <a:endParaRPr lang="sv-SE" altLang="sv-FI" b="1">
              <a:solidFill>
                <a:srgbClr val="CC0000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altLang="sv-FI" sz="2400" b="1" dirty="0"/>
              <a:t>Då paret har kommit överens om trumffärgen </a:t>
            </a:r>
          </a:p>
          <a:p>
            <a:pPr>
              <a:buFontTx/>
              <a:buNone/>
            </a:pPr>
            <a:r>
              <a:rPr lang="sv-FI" altLang="sv-FI" sz="2400" b="1" dirty="0"/>
              <a:t>är ett bud i ny färg ett </a:t>
            </a:r>
            <a:r>
              <a:rPr lang="sv-FI" altLang="sv-FI" sz="2400" b="1" dirty="0" err="1"/>
              <a:t>cuebud</a:t>
            </a:r>
            <a:r>
              <a:rPr lang="sv-FI" altLang="sv-FI" sz="2400" b="1" dirty="0"/>
              <a:t>.</a:t>
            </a:r>
          </a:p>
          <a:p>
            <a:pPr>
              <a:buFontTx/>
              <a:buNone/>
            </a:pPr>
            <a:endParaRPr lang="sv-FI" altLang="sv-FI" sz="2400" b="1" dirty="0"/>
          </a:p>
          <a:p>
            <a:r>
              <a:rPr lang="sv-FI" altLang="sv-FI" sz="2400" b="1" dirty="0"/>
              <a:t>oftast på fyranivån</a:t>
            </a:r>
          </a:p>
          <a:p>
            <a:r>
              <a:rPr lang="sv-FI" altLang="sv-FI" sz="2400" b="1" dirty="0"/>
              <a:t>men minst 3</a:t>
            </a:r>
            <a:r>
              <a:rPr lang="sv-FI" altLang="sv-FI" sz="24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 </a:t>
            </a:r>
          </a:p>
          <a:p>
            <a:pPr>
              <a:buFontTx/>
              <a:buNone/>
            </a:pPr>
            <a:endParaRPr lang="sv-FI" altLang="sv-FI" sz="2400" b="1" dirty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altLang="sv-FI" sz="2400" b="1" dirty="0"/>
              <a:t>Väst		</a:t>
            </a:r>
            <a:r>
              <a:rPr lang="sv-FI" altLang="sv-FI" sz="2400" b="1" dirty="0" smtClean="0"/>
              <a:t>	Öst</a:t>
            </a:r>
            <a:endParaRPr lang="sv-SE" altLang="sv-FI" sz="2400" b="1" dirty="0"/>
          </a:p>
          <a:p>
            <a:pPr>
              <a:buFontTx/>
              <a:buNone/>
            </a:pPr>
            <a:r>
              <a:rPr lang="sv-FI" altLang="sv-FI" sz="2400" b="1" dirty="0"/>
              <a:t>1</a:t>
            </a:r>
            <a:r>
              <a:rPr lang="sv-FI" altLang="sv-FI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altLang="sv-FI" sz="2400" b="1" dirty="0">
                <a:solidFill>
                  <a:srgbClr val="FF0000"/>
                </a:solidFill>
              </a:rPr>
              <a:t>			</a:t>
            </a:r>
            <a:r>
              <a:rPr lang="sv-FI" altLang="sv-FI" sz="2400" b="1" dirty="0"/>
              <a:t>1</a:t>
            </a:r>
            <a:r>
              <a:rPr lang="sv-FI" altLang="sv-FI" sz="24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endParaRPr lang="sv-SE" altLang="sv-FI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sv-FI" altLang="sv-FI" sz="2400" b="1" dirty="0"/>
              <a:t>3</a:t>
            </a:r>
            <a:r>
              <a:rPr lang="sv-FI" altLang="sv-FI" sz="24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r>
              <a:rPr lang="sv-FI" altLang="sv-FI" sz="2400" b="1" dirty="0">
                <a:solidFill>
                  <a:srgbClr val="000080"/>
                </a:solidFill>
              </a:rPr>
              <a:t>			</a:t>
            </a:r>
            <a:r>
              <a:rPr lang="sv-FI" altLang="sv-FI" sz="2400" b="1" dirty="0"/>
              <a:t>4</a:t>
            </a:r>
            <a:r>
              <a:rPr lang="sv-FI" altLang="sv-FI" sz="24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sv-SE" altLang="sv-FI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endParaRPr lang="sv-SE" altLang="sv-FI" sz="2400" b="1" dirty="0"/>
          </a:p>
          <a:p>
            <a:endParaRPr lang="sv-SE" altLang="sv-FI" b="1" dirty="0"/>
          </a:p>
        </p:txBody>
      </p:sp>
    </p:spTree>
    <p:extLst>
      <p:ext uri="{BB962C8B-B14F-4D97-AF65-F5344CB8AC3E}">
        <p14:creationId xmlns:p14="http://schemas.microsoft.com/office/powerpoint/2010/main" val="447293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3200" b="1"/>
              <a:t>Man kontrollbjuder alltid sin billigaste (lägsta) kontroll</a:t>
            </a:r>
            <a:r>
              <a:rPr lang="sv-SE" altLang="sv-FI"/>
              <a:t>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alt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Väst		</a:t>
            </a:r>
            <a:r>
              <a:rPr lang="sv-FI" altLang="sv-FI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Öst</a:t>
            </a:r>
            <a:endParaRPr lang="sv-SE" altLang="sv-FI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sv-FI" altLang="sv-FI" sz="24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 </a:t>
            </a:r>
            <a:r>
              <a:rPr lang="sv-FI" alt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AJ92	</a:t>
            </a:r>
            <a:r>
              <a:rPr lang="sv-FI" altLang="sv-FI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FI" altLang="sv-FI" sz="2400" b="1" dirty="0" smtClean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 </a:t>
            </a:r>
            <a:r>
              <a:rPr lang="sv-FI" alt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KQ1063</a:t>
            </a:r>
            <a:r>
              <a:rPr lang="sv-FI" altLang="sv-FI" sz="24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v-SE" altLang="sv-FI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sv-FI" altLang="sv-FI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 </a:t>
            </a:r>
            <a:r>
              <a:rPr lang="sv-FI" alt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K2		</a:t>
            </a:r>
            <a:r>
              <a:rPr lang="sv-FI" altLang="sv-FI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FI" altLang="sv-FI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 </a:t>
            </a:r>
            <a:r>
              <a:rPr lang="sv-FI" alt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AQ3</a:t>
            </a:r>
            <a:r>
              <a:rPr lang="sv-FI" altLang="sv-FI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v-SE" altLang="sv-FI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sv-FI" altLang="sv-FI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 </a:t>
            </a:r>
            <a:r>
              <a:rPr lang="sv-FI" alt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AKJ74	</a:t>
            </a:r>
            <a:r>
              <a:rPr lang="sv-FI" altLang="sv-FI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FI" altLang="sv-FI" sz="2400" b="1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 </a:t>
            </a:r>
            <a:r>
              <a:rPr lang="sv-FI" alt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Q103</a:t>
            </a:r>
            <a:r>
              <a:rPr lang="sv-FI" altLang="sv-FI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v-SE" altLang="sv-FI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sv-FI" altLang="sv-FI" sz="24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 </a:t>
            </a:r>
            <a:r>
              <a:rPr lang="sv-FI" alt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J2		</a:t>
            </a:r>
            <a:r>
              <a:rPr lang="sv-FI" altLang="sv-FI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FI" altLang="sv-FI" sz="2400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 </a:t>
            </a:r>
            <a:r>
              <a:rPr lang="sv-FI" alt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84</a:t>
            </a:r>
            <a:endParaRPr lang="sv-SE" altLang="sv-FI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sv-FI" alt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sv-SE" altLang="sv-FI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sv-FI" alt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sv-FI" altLang="sv-FI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r>
              <a:rPr lang="sv-FI" altLang="sv-FI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sv-FI" alt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sv-FI" altLang="sv-FI" sz="24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endParaRPr lang="sv-SE" altLang="sv-FI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sv-FI" alt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sv-FI" altLang="sv-FI" sz="24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			</a:t>
            </a:r>
            <a:r>
              <a:rPr lang="sv-FI" alt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sv-FI" altLang="sv-FI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sv-SE" altLang="sv-FI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sv-FI" alt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sv-FI" altLang="sv-FI" sz="24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endParaRPr lang="sv-SE" altLang="sv-FI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endParaRPr lang="sv-SE" altLang="sv-FI" sz="2400" b="1" dirty="0"/>
          </a:p>
        </p:txBody>
      </p:sp>
    </p:spTree>
    <p:extLst>
      <p:ext uri="{BB962C8B-B14F-4D97-AF65-F5344CB8AC3E}">
        <p14:creationId xmlns:p14="http://schemas.microsoft.com/office/powerpoint/2010/main" val="80438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altLang="sv-FI" sz="2800" b="1" dirty="0">
                <a:latin typeface="+mn-lt"/>
              </a:rPr>
              <a:t>Om den ena inom paret förnekar kontroll i en färg och </a:t>
            </a:r>
            <a:r>
              <a:rPr lang="sv-FI" altLang="sv-FI" sz="2800" b="1" dirty="0" smtClean="0">
                <a:latin typeface="+mn-lt"/>
              </a:rPr>
              <a:t/>
            </a:r>
            <a:br>
              <a:rPr lang="sv-FI" altLang="sv-FI" sz="2800" b="1" dirty="0" smtClean="0">
                <a:latin typeface="+mn-lt"/>
              </a:rPr>
            </a:br>
            <a:r>
              <a:rPr lang="sv-FI" altLang="sv-FI" sz="2800" b="1" dirty="0" smtClean="0">
                <a:latin typeface="+mn-lt"/>
              </a:rPr>
              <a:t>den </a:t>
            </a:r>
            <a:r>
              <a:rPr lang="sv-FI" altLang="sv-FI" sz="2800" b="1" dirty="0">
                <a:latin typeface="+mn-lt"/>
              </a:rPr>
              <a:t>andra fortsätter med ett nytt </a:t>
            </a:r>
            <a:r>
              <a:rPr lang="sv-FI" altLang="sv-FI" sz="2800" b="1" dirty="0" err="1">
                <a:latin typeface="+mn-lt"/>
              </a:rPr>
              <a:t>cuebud</a:t>
            </a:r>
            <a:r>
              <a:rPr lang="sv-FI" altLang="sv-FI" sz="2800" b="1" dirty="0">
                <a:latin typeface="+mn-lt"/>
              </a:rPr>
              <a:t>, </a:t>
            </a:r>
            <a:r>
              <a:rPr lang="sv-FI" altLang="sv-FI" sz="2800" b="1" dirty="0" smtClean="0">
                <a:latin typeface="+mn-lt"/>
              </a:rPr>
              <a:t/>
            </a:r>
            <a:br>
              <a:rPr lang="sv-FI" altLang="sv-FI" sz="2800" b="1" dirty="0" smtClean="0">
                <a:latin typeface="+mn-lt"/>
              </a:rPr>
            </a:br>
            <a:r>
              <a:rPr lang="sv-FI" altLang="sv-FI" sz="2800" b="1" dirty="0" smtClean="0">
                <a:solidFill>
                  <a:srgbClr val="CC0000"/>
                </a:solidFill>
                <a:latin typeface="+mn-lt"/>
              </a:rPr>
              <a:t>lovar </a:t>
            </a:r>
            <a:r>
              <a:rPr lang="sv-FI" altLang="sv-FI" sz="2800" b="1" dirty="0">
                <a:solidFill>
                  <a:srgbClr val="CC0000"/>
                </a:solidFill>
                <a:latin typeface="+mn-lt"/>
              </a:rPr>
              <a:t>han också kontroll i den färg som partnern har förbigått</a:t>
            </a:r>
            <a:endParaRPr lang="sv-SE" altLang="sv-FI" sz="2800" b="1" dirty="0">
              <a:solidFill>
                <a:srgbClr val="CC0000"/>
              </a:solidFill>
              <a:latin typeface="+mn-lt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dirty="0"/>
          </a:p>
          <a:p>
            <a:pPr>
              <a:buFontTx/>
              <a:buNone/>
            </a:pPr>
            <a:endParaRPr lang="sv-FI" altLang="sv-FI" dirty="0"/>
          </a:p>
          <a:p>
            <a:pPr>
              <a:buFontTx/>
              <a:buNone/>
            </a:pPr>
            <a:r>
              <a:rPr lang="sv-FI" altLang="sv-FI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sv-FI" altLang="sv-FI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	</a:t>
            </a:r>
            <a:r>
              <a:rPr lang="sv-FI" altLang="sv-FI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sv-FI" altLang="sv-FI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endParaRPr lang="sv-SE" altLang="sv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sv-FI" altLang="sv-FI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sv-FI" altLang="sv-FI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	</a:t>
            </a:r>
            <a:r>
              <a:rPr lang="sv-FI" altLang="sv-FI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sv-FI" altLang="sv-FI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 </a:t>
            </a:r>
            <a:r>
              <a:rPr lang="sv-FI" altLang="sv-FI" dirty="0">
                <a:latin typeface="Arial" panose="020B0604020202020204" pitchFamily="34" charset="0"/>
                <a:cs typeface="Arial" panose="020B0604020202020204" pitchFamily="34" charset="0"/>
              </a:rPr>
              <a:t>.....</a:t>
            </a:r>
            <a:endParaRPr lang="sv-SE" altLang="sv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sv-FI" altLang="sv-FI" dirty="0">
                <a:solidFill>
                  <a:srgbClr val="FF0000"/>
                </a:solidFill>
              </a:rPr>
              <a:t> </a:t>
            </a:r>
            <a:endParaRPr lang="sv-SE" altLang="sv-FI" dirty="0"/>
          </a:p>
          <a:p>
            <a:pPr>
              <a:buFontTx/>
              <a:buNone/>
            </a:pPr>
            <a:endParaRPr lang="sv-SE" altLang="sv-FI" dirty="0"/>
          </a:p>
        </p:txBody>
      </p:sp>
    </p:spTree>
    <p:extLst>
      <p:ext uri="{BB962C8B-B14F-4D97-AF65-F5344CB8AC3E}">
        <p14:creationId xmlns:p14="http://schemas.microsoft.com/office/powerpoint/2010/main" val="67178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b="1" dirty="0">
                <a:solidFill>
                  <a:srgbClr val="CC0000"/>
                </a:solidFill>
              </a:rPr>
              <a:t>Korthet </a:t>
            </a:r>
            <a:endParaRPr lang="sv-SE" altLang="sv-FI" b="1" dirty="0">
              <a:solidFill>
                <a:srgbClr val="CC0000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altLang="sv-FI" sz="24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 </a:t>
            </a:r>
            <a:r>
              <a:rPr lang="sv-FI" alt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A2</a:t>
            </a:r>
            <a:r>
              <a:rPr lang="sv-FI" altLang="sv-FI" sz="24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	</a:t>
            </a:r>
            <a:r>
              <a:rPr lang="sv-FI" altLang="sv-FI" sz="2400" b="1" dirty="0" smtClean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♠ </a:t>
            </a:r>
            <a:r>
              <a:rPr lang="sv-FI" alt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KJ82</a:t>
            </a:r>
            <a:r>
              <a:rPr lang="sv-FI" altLang="sv-FI" sz="24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v-SE" altLang="sv-FI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sv-FI" altLang="sv-FI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 </a:t>
            </a:r>
            <a:r>
              <a:rPr lang="sv-FI" alt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AKJ872	</a:t>
            </a:r>
            <a:r>
              <a:rPr lang="sv-FI" altLang="sv-FI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FI" altLang="sv-FI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 </a:t>
            </a:r>
            <a:r>
              <a:rPr lang="sv-FI" alt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Q6</a:t>
            </a:r>
            <a:r>
              <a:rPr lang="sv-FI" altLang="sv-FI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v-SE" altLang="sv-FI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GB" altLang="sv-FI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 </a:t>
            </a:r>
            <a:r>
              <a:rPr lang="en-GB" alt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A102		</a:t>
            </a:r>
            <a:r>
              <a:rPr lang="en-GB" altLang="sv-FI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 </a:t>
            </a:r>
            <a:r>
              <a:rPr lang="en-GB" alt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KJ9843</a:t>
            </a:r>
            <a:r>
              <a:rPr lang="en-GB" altLang="sv-FI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v-SE" altLang="sv-FI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GB" altLang="sv-FI" sz="24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 </a:t>
            </a:r>
            <a:r>
              <a:rPr lang="en-GB" alt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J9		</a:t>
            </a:r>
            <a:r>
              <a:rPr lang="en-GB" altLang="sv-FI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altLang="sv-FI" sz="2400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 </a:t>
            </a:r>
            <a:r>
              <a:rPr lang="en-GB" alt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sv-FI" sz="24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v-SE" altLang="sv-FI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GB" altLang="sv-FI" sz="24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sv-SE" altLang="sv-FI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GB" alt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sv-FI" altLang="sv-FI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 		</a:t>
            </a:r>
            <a:r>
              <a:rPr lang="sv-FI" altLang="sv-FI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altLang="sv-FI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sv-FI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endParaRPr lang="sv-SE" altLang="sv-FI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GB" alt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sv-FI" altLang="sv-FI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 		</a:t>
            </a:r>
            <a:r>
              <a:rPr lang="sv-FI" altLang="sv-FI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altLang="sv-FI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sv-FI" altLang="sv-FI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sv-SE" altLang="sv-FI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GB" alt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sv-FI" altLang="sv-FI" sz="24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			</a:t>
            </a:r>
            <a:r>
              <a:rPr lang="en-GB" alt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GB" altLang="sv-FI" sz="24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sv-SE" altLang="sv-FI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GB" altLang="sv-FI" sz="24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sv-FI" altLang="sv-FI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sv-SE" altLang="sv-FI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endParaRPr lang="sv-SE" altLang="sv-FI" sz="2400" b="1" dirty="0"/>
          </a:p>
        </p:txBody>
      </p:sp>
    </p:spTree>
    <p:extLst>
      <p:ext uri="{BB962C8B-B14F-4D97-AF65-F5344CB8AC3E}">
        <p14:creationId xmlns:p14="http://schemas.microsoft.com/office/powerpoint/2010/main" val="395942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3600" b="1">
                <a:solidFill>
                  <a:srgbClr val="CC0000"/>
                </a:solidFill>
              </a:rPr>
              <a:t>Kontrollbud i partners färg.</a:t>
            </a:r>
            <a:endParaRPr lang="sv-SE" altLang="sv-FI" sz="3600" b="1">
              <a:solidFill>
                <a:srgbClr val="CC0000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/>
          </a:p>
          <a:p>
            <a:pPr>
              <a:buFontTx/>
              <a:buNone/>
            </a:pPr>
            <a:r>
              <a:rPr lang="sv-FI" altLang="sv-FI" b="1"/>
              <a:t>I </a:t>
            </a:r>
            <a:r>
              <a:rPr lang="sv-FI" altLang="sv-FI" b="1">
                <a:solidFill>
                  <a:srgbClr val="000099"/>
                </a:solidFill>
              </a:rPr>
              <a:t>partners bjudna färg</a:t>
            </a:r>
            <a:r>
              <a:rPr lang="sv-FI" altLang="sv-FI" b="1"/>
              <a:t> lovar man alltid</a:t>
            </a:r>
          </a:p>
          <a:p>
            <a:pPr>
              <a:buFontTx/>
              <a:buNone/>
            </a:pPr>
            <a:r>
              <a:rPr lang="sv-FI" altLang="sv-FI" b="1">
                <a:solidFill>
                  <a:srgbClr val="008000"/>
                </a:solidFill>
              </a:rPr>
              <a:t>äkta kontroll</a:t>
            </a:r>
            <a:r>
              <a:rPr lang="sv-FI" altLang="sv-FI" b="1"/>
              <a:t>, äss eller kung, </a:t>
            </a:r>
          </a:p>
          <a:p>
            <a:pPr>
              <a:buFontTx/>
              <a:buNone/>
            </a:pPr>
            <a:r>
              <a:rPr lang="sv-FI" altLang="sv-FI" b="1"/>
              <a:t>aldrig singel eller renons.</a:t>
            </a:r>
          </a:p>
          <a:p>
            <a:pPr>
              <a:buFontTx/>
              <a:buNone/>
            </a:pPr>
            <a:r>
              <a:rPr lang="sv-FI" altLang="sv-FI" b="1"/>
              <a:t> </a:t>
            </a:r>
            <a:endParaRPr lang="sv-SE" altLang="sv-FI" b="1"/>
          </a:p>
        </p:txBody>
      </p:sp>
    </p:spTree>
    <p:extLst>
      <p:ext uri="{BB962C8B-B14F-4D97-AF65-F5344CB8AC3E}">
        <p14:creationId xmlns:p14="http://schemas.microsoft.com/office/powerpoint/2010/main" val="417208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3600" b="1">
                <a:solidFill>
                  <a:srgbClr val="CC0000"/>
                </a:solidFill>
              </a:rPr>
              <a:t>Kontrollbud i partners färg</a:t>
            </a:r>
            <a:endParaRPr lang="sv-SE" altLang="sv-FI" sz="3600" b="1">
              <a:solidFill>
                <a:srgbClr val="CC0000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dirty="0"/>
          </a:p>
          <a:p>
            <a:pPr>
              <a:buFontTx/>
              <a:buNone/>
            </a:pPr>
            <a:r>
              <a:rPr lang="sv-FI" altLang="sv-FI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sv-FI" altLang="sv-FI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	</a:t>
            </a:r>
            <a:r>
              <a:rPr lang="sv-FI" altLang="sv-FI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sv-FI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sv-SE" altLang="sv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sv-FI" altLang="sv-FI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sv-FI" altLang="sv-FI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	</a:t>
            </a:r>
            <a:r>
              <a:rPr lang="sv-FI" altLang="sv-FI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sv-FI" altLang="sv-FI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endParaRPr lang="sv-SE" altLang="sv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sv-FI" altLang="sv-FI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GB" altLang="sv-FI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sv-SE" altLang="sv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endParaRPr lang="sv-FI" altLang="sv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GB" altLang="sv-FI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r>
              <a:rPr lang="sv-FI" altLang="sv-FI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FI" altLang="sv-FI" b="1" dirty="0" err="1">
                <a:latin typeface="Arial" panose="020B0604020202020204" pitchFamily="34" charset="0"/>
                <a:cs typeface="Arial" panose="020B0604020202020204" pitchFamily="34" charset="0"/>
              </a:rPr>
              <a:t>AQxxx</a:t>
            </a:r>
            <a:endParaRPr lang="sv-SE" altLang="sv-FI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140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altLang="sv-FI" sz="3600" b="1">
                <a:solidFill>
                  <a:srgbClr val="008000"/>
                </a:solidFill>
              </a:rPr>
              <a:t/>
            </a:r>
            <a:br>
              <a:rPr lang="sv-FI" altLang="sv-FI" sz="3600" b="1">
                <a:solidFill>
                  <a:srgbClr val="008000"/>
                </a:solidFill>
              </a:rPr>
            </a:br>
            <a:r>
              <a:rPr lang="sv-FI" altLang="sv-FI" sz="3600" b="1">
                <a:solidFill>
                  <a:srgbClr val="008000"/>
                </a:solidFill>
              </a:rPr>
              <a:t>Cuebud ”på förhand”</a:t>
            </a:r>
            <a:r>
              <a:rPr lang="sv-SE" altLang="sv-FI" sz="3600">
                <a:solidFill>
                  <a:srgbClr val="008000"/>
                </a:solidFill>
              </a:rPr>
              <a:t/>
            </a:r>
            <a:br>
              <a:rPr lang="sv-SE" altLang="sv-FI" sz="3600">
                <a:solidFill>
                  <a:srgbClr val="008000"/>
                </a:solidFill>
              </a:rPr>
            </a:br>
            <a:endParaRPr lang="sv-SE" altLang="sv-FI" sz="3600">
              <a:solidFill>
                <a:srgbClr val="008000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endParaRPr lang="sv-FI" altLang="sv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sv-FI" altLang="sv-FI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sv-FI" altLang="sv-FI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		</a:t>
            </a:r>
            <a:r>
              <a:rPr lang="sv-FI" altLang="sv-FI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sv-FI" altLang="sv-FI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endParaRPr lang="sv-SE" altLang="sv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sv-FI" altLang="sv-FI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sv-FI" altLang="sv-FI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		</a:t>
            </a:r>
            <a:r>
              <a:rPr lang="sv-FI" altLang="sv-FI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sv-FI" altLang="sv-FI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sv-SE" altLang="sv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endParaRPr lang="sv-SE" altLang="sv-FI" dirty="0"/>
          </a:p>
        </p:txBody>
      </p:sp>
    </p:spTree>
    <p:extLst>
      <p:ext uri="{BB962C8B-B14F-4D97-AF65-F5344CB8AC3E}">
        <p14:creationId xmlns:p14="http://schemas.microsoft.com/office/powerpoint/2010/main" val="3664181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348</Words>
  <Application>Microsoft Office PowerPoint</Application>
  <PresentationFormat>Bredbild</PresentationFormat>
  <Paragraphs>182</Paragraphs>
  <Slides>28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28</vt:i4>
      </vt:variant>
    </vt:vector>
  </HeadingPairs>
  <TitlesOfParts>
    <vt:vector size="34" baseType="lpstr">
      <vt:lpstr>Arial Unicode MS</vt:lpstr>
      <vt:lpstr>Arial</vt:lpstr>
      <vt:lpstr>Calibri</vt:lpstr>
      <vt:lpstr>Calibri Light</vt:lpstr>
      <vt:lpstr>Symbol</vt:lpstr>
      <vt:lpstr>Office-tema</vt:lpstr>
      <vt:lpstr>Kontrollbud, RKCB, Schneider</vt:lpstr>
      <vt:lpstr> Cuebud </vt:lpstr>
      <vt:lpstr>Cuebud</vt:lpstr>
      <vt:lpstr>Man kontrollbjuder alltid sin billigaste (lägsta) kontroll </vt:lpstr>
      <vt:lpstr>Om den ena inom paret förnekar kontroll i en färg och  den andra fortsätter med ett nytt cuebud,  lovar han också kontroll i den färg som partnern har förbigått</vt:lpstr>
      <vt:lpstr>Korthet </vt:lpstr>
      <vt:lpstr>Kontrollbud i partners färg.</vt:lpstr>
      <vt:lpstr>Kontrollbud i partners färg</vt:lpstr>
      <vt:lpstr> Cuebud ”på förhand” </vt:lpstr>
      <vt:lpstr>4NT är alltid ässfråga efter cueserie</vt:lpstr>
      <vt:lpstr>RKCB</vt:lpstr>
      <vt:lpstr>Roman Key Card Blackwood (RKCB) fem äss fråga</vt:lpstr>
      <vt:lpstr>PowerPoint-presentation</vt:lpstr>
      <vt:lpstr>Trumfdamfråga</vt:lpstr>
      <vt:lpstr>PowerPoint-presentation</vt:lpstr>
      <vt:lpstr> Kungfråga </vt:lpstr>
      <vt:lpstr>PowerPoint-presentation</vt:lpstr>
      <vt:lpstr>Markeringar</vt:lpstr>
      <vt:lpstr>Budgivning: 1NT av Syd och 3NT av Nord</vt:lpstr>
      <vt:lpstr>PowerPoint-presentation</vt:lpstr>
      <vt:lpstr>Styrkemarkering, Schneider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Syd spelar 4♥</vt:lpstr>
      <vt:lpstr> Saka och markera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Markeringar</dc:title>
  <dc:creator>Agneta Berglund</dc:creator>
  <cp:lastModifiedBy>Agneta Berglund</cp:lastModifiedBy>
  <cp:revision>36</cp:revision>
  <dcterms:created xsi:type="dcterms:W3CDTF">2015-06-05T07:14:53Z</dcterms:created>
  <dcterms:modified xsi:type="dcterms:W3CDTF">2015-09-16T10:06:44Z</dcterms:modified>
</cp:coreProperties>
</file>