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4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3235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3145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9895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6238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6483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2251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7459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0655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9092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6128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3998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35B67-4FDE-46C7-875A-10B3881988B9}" type="datetimeFigureOut">
              <a:rPr lang="sv-FI" smtClean="0"/>
              <a:t>28.2.2013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D34B6-C897-434D-9DCA-DA70134F8DB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972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3399"/>
                </a:solidFill>
              </a:rPr>
              <a:t>GK 19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sz="3600" b="1" dirty="0" smtClean="0">
                <a:solidFill>
                  <a:srgbClr val="006600"/>
                </a:solidFill>
              </a:rPr>
              <a:t>2NT - öppning</a:t>
            </a:r>
            <a:endParaRPr lang="sv-FI" sz="36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2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öppnar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/>
              <a:t>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Q J 9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Q 8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K 7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0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öppnar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/>
              <a:t>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 Q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Q 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9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8 3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73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öppnar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/>
              <a:t>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8 7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K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8 6 2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355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öppnar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/>
              <a:t>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 Q 8 7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9 8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8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J 8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32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sz="4000" b="1" smtClean="0">
                <a:solidFill>
                  <a:srgbClr val="008000"/>
                </a:solidFill>
                <a:latin typeface="Calibri" pitchFamily="34" charset="0"/>
              </a:rPr>
              <a:t>Vänd genom styrka mot svaghet</a:t>
            </a:r>
            <a:br>
              <a:rPr lang="sv-FI" sz="4000" b="1" smtClean="0">
                <a:solidFill>
                  <a:srgbClr val="008000"/>
                </a:solidFill>
                <a:latin typeface="Calibri" pitchFamily="34" charset="0"/>
              </a:rPr>
            </a:br>
            <a:r>
              <a:rPr lang="sv-FI" sz="2000" b="1" smtClean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sv-FI" sz="2000" b="1" smtClean="0">
                <a:latin typeface="Calibri" pitchFamily="34" charset="0"/>
              </a:rPr>
              <a:t>Motspel)</a:t>
            </a:r>
            <a:endParaRPr lang="sv-SE" sz="2000" b="1" smtClean="0">
              <a:latin typeface="Calibri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sz="2000" b="1" dirty="0" smtClean="0">
                <a:latin typeface="Calibri" pitchFamily="34" charset="0"/>
              </a:rPr>
              <a:t>Du sitter Öst och Syd spelar 3 NT.</a:t>
            </a:r>
          </a:p>
          <a:p>
            <a:pPr eaLnBrk="1" hangingPunct="1">
              <a:buFontTx/>
              <a:buNone/>
            </a:pPr>
            <a:r>
              <a:rPr lang="sv-FI" sz="2000" b="1" dirty="0" smtClean="0">
                <a:latin typeface="Calibri" pitchFamily="34" charset="0"/>
              </a:rPr>
              <a:t>			Nord</a:t>
            </a: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000080"/>
                </a:solidFill>
                <a:latin typeface="Calibri" pitchFamily="34" charset="0"/>
              </a:rPr>
              <a:t>			♠ </a:t>
            </a:r>
            <a:r>
              <a:rPr lang="sv-FI" sz="2000" b="1" dirty="0" smtClean="0">
                <a:latin typeface="Calibri" pitchFamily="34" charset="0"/>
              </a:rPr>
              <a:t>K 9 4 3</a:t>
            </a:r>
          </a:p>
          <a:p>
            <a:pPr eaLnBrk="1" hangingPunct="1">
              <a:buFontTx/>
              <a:buNone/>
            </a:pPr>
            <a:r>
              <a:rPr lang="sv-FI" sz="2000" b="1" smtClean="0">
                <a:latin typeface="Calibri" pitchFamily="34" charset="0"/>
              </a:rPr>
              <a:t>			</a:t>
            </a:r>
            <a:r>
              <a:rPr lang="sv-FI" sz="2000" b="1" smtClean="0">
                <a:solidFill>
                  <a:srgbClr val="FF0000"/>
                </a:solidFill>
                <a:latin typeface="Calibri" pitchFamily="34" charset="0"/>
              </a:rPr>
              <a:t>♥ </a:t>
            </a:r>
            <a:r>
              <a:rPr lang="sv-FI" sz="2000" b="1" smtClean="0">
                <a:latin typeface="Calibri" pitchFamily="34" charset="0"/>
              </a:rPr>
              <a:t>A Q T			</a:t>
            </a:r>
            <a:r>
              <a:rPr lang="sv-FI" sz="2000" b="1" smtClean="0">
                <a:solidFill>
                  <a:srgbClr val="FF6600"/>
                </a:solidFill>
                <a:latin typeface="Calibri" pitchFamily="34" charset="0"/>
              </a:rPr>
              <a:t>					 ♦ </a:t>
            </a:r>
            <a:r>
              <a:rPr lang="sv-FI" sz="2000" b="1" smtClean="0">
                <a:latin typeface="Calibri" pitchFamily="34" charset="0"/>
              </a:rPr>
              <a:t>6 5 4		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008000"/>
                </a:solidFill>
                <a:latin typeface="Calibri" pitchFamily="34" charset="0"/>
              </a:rPr>
              <a:t>			♣ </a:t>
            </a:r>
            <a:r>
              <a:rPr lang="sv-FI" sz="2000" b="1" dirty="0" smtClean="0">
                <a:latin typeface="Calibri" pitchFamily="34" charset="0"/>
              </a:rPr>
              <a:t>Q 8 5</a:t>
            </a:r>
          </a:p>
          <a:p>
            <a:pPr eaLnBrk="1" hangingPunct="1">
              <a:buFontTx/>
              <a:buNone/>
            </a:pPr>
            <a:r>
              <a:rPr lang="sv-FI" sz="2000" b="1" dirty="0" smtClean="0">
                <a:latin typeface="Calibri" pitchFamily="34" charset="0"/>
              </a:rPr>
              <a:t>					Öst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latin typeface="Calibri" pitchFamily="34" charset="0"/>
              </a:rPr>
              <a:t>Utspel				</a:t>
            </a:r>
            <a:r>
              <a:rPr lang="sv-FI" sz="2000" b="1" dirty="0" smtClean="0">
                <a:solidFill>
                  <a:srgbClr val="000080"/>
                </a:solidFill>
                <a:latin typeface="Calibri" pitchFamily="34" charset="0"/>
              </a:rPr>
              <a:t> ♠ </a:t>
            </a:r>
            <a:r>
              <a:rPr lang="sv-FI" sz="2000" b="1" dirty="0" smtClean="0">
                <a:latin typeface="Calibri" pitchFamily="34" charset="0"/>
              </a:rPr>
              <a:t>Q T 8 2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FF0000"/>
                </a:solidFill>
                <a:latin typeface="Calibri" pitchFamily="34" charset="0"/>
              </a:rPr>
              <a:t>♥ </a:t>
            </a:r>
            <a:r>
              <a:rPr lang="sv-FI" sz="2000" b="1" dirty="0" smtClean="0">
                <a:latin typeface="Calibri" pitchFamily="34" charset="0"/>
              </a:rPr>
              <a:t>9					</a:t>
            </a:r>
            <a:r>
              <a:rPr lang="sv-FI" sz="2000" b="1" dirty="0" smtClean="0">
                <a:solidFill>
                  <a:srgbClr val="FF0000"/>
                </a:solidFill>
                <a:latin typeface="Calibri" pitchFamily="34" charset="0"/>
              </a:rPr>
              <a:t>♥ </a:t>
            </a:r>
            <a:r>
              <a:rPr lang="sv-FI" sz="2000" b="1" dirty="0" smtClean="0">
                <a:latin typeface="Calibri" pitchFamily="34" charset="0"/>
              </a:rPr>
              <a:t>K J 6 4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FF6600"/>
                </a:solidFill>
                <a:latin typeface="Calibri" pitchFamily="34" charset="0"/>
              </a:rPr>
              <a:t>					♦ </a:t>
            </a:r>
            <a:r>
              <a:rPr lang="sv-FI" sz="2000" b="1" dirty="0" smtClean="0">
                <a:latin typeface="Calibri" pitchFamily="34" charset="0"/>
              </a:rPr>
              <a:t>7 3 2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008000"/>
                </a:solidFill>
                <a:latin typeface="Calibri" pitchFamily="34" charset="0"/>
              </a:rPr>
              <a:t>					♣ </a:t>
            </a:r>
            <a:r>
              <a:rPr lang="sv-FI" sz="2000" b="1" dirty="0" smtClean="0">
                <a:latin typeface="Calibri" pitchFamily="34" charset="0"/>
              </a:rPr>
              <a:t>7 3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endParaRPr lang="sv-SE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99700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sz="4000" b="1" smtClean="0">
                <a:solidFill>
                  <a:srgbClr val="008000"/>
                </a:solidFill>
              </a:rPr>
              <a:t>Vänd genom styrka mot svaghet</a:t>
            </a:r>
            <a:br>
              <a:rPr lang="sv-FI" sz="4000" b="1" smtClean="0">
                <a:solidFill>
                  <a:srgbClr val="008000"/>
                </a:solidFill>
              </a:rPr>
            </a:br>
            <a:r>
              <a:rPr lang="sv-FI" sz="2000" b="1" smtClean="0">
                <a:solidFill>
                  <a:schemeClr val="tx1"/>
                </a:solidFill>
              </a:rPr>
              <a:t>(</a:t>
            </a:r>
            <a:r>
              <a:rPr lang="sv-FI" sz="2000" b="1" smtClean="0"/>
              <a:t>Motspel)</a:t>
            </a:r>
            <a:endParaRPr lang="sv-SE" sz="20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dirty="0" smtClean="0"/>
              <a:t>			</a:t>
            </a:r>
            <a:r>
              <a:rPr lang="sv-FI" sz="2000" b="1" dirty="0" smtClean="0">
                <a:solidFill>
                  <a:srgbClr val="000080"/>
                </a:solidFill>
              </a:rPr>
              <a:t>♠ </a:t>
            </a:r>
            <a:r>
              <a:rPr lang="sv-FI" sz="2000" b="1" dirty="0" smtClean="0"/>
              <a:t>K 9 4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/>
              <a:t>			</a:t>
            </a:r>
            <a:r>
              <a:rPr lang="sv-FI" sz="2000" b="1" dirty="0" smtClean="0">
                <a:solidFill>
                  <a:srgbClr val="FF0000"/>
                </a:solidFill>
              </a:rPr>
              <a:t>♥ </a:t>
            </a:r>
            <a:r>
              <a:rPr lang="sv-FI" sz="2000" b="1" dirty="0" smtClean="0"/>
              <a:t>A Q </a:t>
            </a:r>
            <a:r>
              <a:rPr lang="sv-FI" sz="2000" b="1" dirty="0"/>
              <a:t>T</a:t>
            </a:r>
            <a:r>
              <a:rPr lang="sv-FI" sz="2000" b="1" dirty="0" smtClean="0"/>
              <a:t>				</a:t>
            </a:r>
            <a:r>
              <a:rPr lang="sv-FI" sz="2000" b="1" dirty="0" smtClean="0">
                <a:solidFill>
                  <a:srgbClr val="FF6600"/>
                </a:solidFill>
              </a:rPr>
              <a:t>				♦ </a:t>
            </a:r>
            <a:r>
              <a:rPr lang="sv-FI" sz="2000" b="1" dirty="0" smtClean="0"/>
              <a:t>6 5 4		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008000"/>
                </a:solidFill>
              </a:rPr>
              <a:t>			♣ </a:t>
            </a:r>
            <a:r>
              <a:rPr lang="sv-FI" sz="2000" b="1" dirty="0" smtClean="0"/>
              <a:t>Q 8 5					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000080"/>
                </a:solidFill>
              </a:rPr>
              <a:t>♠</a:t>
            </a:r>
            <a:r>
              <a:rPr lang="sv-FI" sz="2000" b="1" dirty="0" smtClean="0"/>
              <a:t> 6 5				</a:t>
            </a:r>
            <a:r>
              <a:rPr lang="sv-FI" sz="2000" b="1" dirty="0" smtClean="0">
                <a:solidFill>
                  <a:srgbClr val="000080"/>
                </a:solidFill>
              </a:rPr>
              <a:t>♠ </a:t>
            </a:r>
            <a:r>
              <a:rPr lang="sv-FI" sz="2000" b="1" dirty="0" smtClean="0"/>
              <a:t>Q </a:t>
            </a:r>
            <a:r>
              <a:rPr lang="sv-FI" sz="2000" b="1" dirty="0"/>
              <a:t>T</a:t>
            </a:r>
            <a:r>
              <a:rPr lang="sv-FI" sz="2000" b="1" dirty="0" smtClean="0"/>
              <a:t> 8 2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FF0000"/>
                </a:solidFill>
              </a:rPr>
              <a:t>♥ </a:t>
            </a:r>
            <a:r>
              <a:rPr lang="sv-FI" sz="2000" b="1" dirty="0" smtClean="0"/>
              <a:t>9	 8 7 5				</a:t>
            </a:r>
            <a:r>
              <a:rPr lang="sv-FI" sz="2000" b="1" dirty="0" smtClean="0">
                <a:solidFill>
                  <a:srgbClr val="FF0000"/>
                </a:solidFill>
              </a:rPr>
              <a:t>♥ </a:t>
            </a:r>
            <a:r>
              <a:rPr lang="sv-FI" sz="2000" b="1" dirty="0" smtClean="0"/>
              <a:t>K J 6 4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FF6600"/>
                </a:solidFill>
              </a:rPr>
              <a:t>♦ </a:t>
            </a:r>
            <a:r>
              <a:rPr lang="sv-FI" sz="2000" b="1" dirty="0" smtClean="0"/>
              <a:t>A J 9 8</a:t>
            </a:r>
            <a:r>
              <a:rPr lang="sv-FI" sz="2000" b="1" dirty="0" smtClean="0">
                <a:solidFill>
                  <a:srgbClr val="FF6600"/>
                </a:solidFill>
              </a:rPr>
              <a:t>				♦ </a:t>
            </a:r>
            <a:r>
              <a:rPr lang="sv-FI" sz="2000" b="1" dirty="0" smtClean="0"/>
              <a:t>7 3 2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008000"/>
                </a:solidFill>
              </a:rPr>
              <a:t>♣ </a:t>
            </a:r>
            <a:r>
              <a:rPr lang="sv-FI" sz="2000" b="1" dirty="0" smtClean="0"/>
              <a:t>K 4 2</a:t>
            </a:r>
            <a:r>
              <a:rPr lang="sv-FI" sz="2000" b="1" dirty="0" smtClean="0">
                <a:solidFill>
                  <a:srgbClr val="008000"/>
                </a:solidFill>
              </a:rPr>
              <a:t>				♣ </a:t>
            </a:r>
            <a:r>
              <a:rPr lang="sv-FI" sz="2000" b="1" dirty="0" smtClean="0"/>
              <a:t>7 3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/>
              <a:t>			</a:t>
            </a:r>
            <a:r>
              <a:rPr lang="sv-FI" sz="2000" b="1" dirty="0" smtClean="0">
                <a:solidFill>
                  <a:srgbClr val="000080"/>
                </a:solidFill>
              </a:rPr>
              <a:t>♠ </a:t>
            </a:r>
            <a:r>
              <a:rPr lang="sv-FI" sz="2000" b="1" dirty="0" smtClean="0"/>
              <a:t>A J 7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FF0000"/>
                </a:solidFill>
              </a:rPr>
              <a:t>			♥ </a:t>
            </a:r>
            <a:r>
              <a:rPr lang="sv-FI" sz="2000" b="1" dirty="0" smtClean="0"/>
              <a:t>3 2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FF6600"/>
                </a:solidFill>
              </a:rPr>
              <a:t>			♦ </a:t>
            </a:r>
            <a:r>
              <a:rPr lang="sv-FI" sz="2000" b="1" dirty="0" smtClean="0"/>
              <a:t>K Q </a:t>
            </a:r>
            <a:r>
              <a:rPr lang="sv-FI" sz="2000" b="1" dirty="0"/>
              <a:t>T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dirty="0" smtClean="0">
                <a:solidFill>
                  <a:srgbClr val="008000"/>
                </a:solidFill>
              </a:rPr>
              <a:t>			♣ </a:t>
            </a:r>
            <a:r>
              <a:rPr lang="sv-FI" sz="2000" b="1" dirty="0" smtClean="0"/>
              <a:t>A J </a:t>
            </a:r>
            <a:r>
              <a:rPr lang="sv-FI" sz="2000" b="1" dirty="0"/>
              <a:t>T</a:t>
            </a:r>
            <a:r>
              <a:rPr lang="sv-FI" sz="2000" b="1" dirty="0" smtClean="0"/>
              <a:t> 9 6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b="1" dirty="0" smtClean="0"/>
          </a:p>
        </p:txBody>
      </p:sp>
    </p:spTree>
    <p:extLst>
      <p:ext uri="{BB962C8B-B14F-4D97-AF65-F5344CB8AC3E}">
        <p14:creationId xmlns:p14="http://schemas.microsoft.com/office/powerpoint/2010/main" val="32617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sz="4000" b="1" smtClean="0">
                <a:latin typeface="Calibri" pitchFamily="34" charset="0"/>
              </a:rPr>
              <a:t>Ge inte spelföraren favör!</a:t>
            </a:r>
            <a:endParaRPr lang="sv-SE" sz="4000" b="1" smtClean="0">
              <a:latin typeface="Calibri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dirty="0" smtClean="0"/>
          </a:p>
          <a:p>
            <a:pPr eaLnBrk="1" hangingPunct="1"/>
            <a:r>
              <a:rPr lang="sv-FI" b="1" dirty="0" smtClean="0">
                <a:solidFill>
                  <a:srgbClr val="C00000"/>
                </a:solidFill>
                <a:latin typeface="Calibri" pitchFamily="34" charset="0"/>
              </a:rPr>
              <a:t>Spela</a:t>
            </a:r>
            <a:r>
              <a:rPr lang="sv-FI" b="1" dirty="0" smtClean="0">
                <a:latin typeface="Calibri" pitchFamily="34" charset="0"/>
              </a:rPr>
              <a:t> </a:t>
            </a:r>
            <a:r>
              <a:rPr lang="sv-FI" b="1" dirty="0" smtClean="0">
                <a:solidFill>
                  <a:srgbClr val="CC0000"/>
                </a:solidFill>
                <a:latin typeface="Calibri" pitchFamily="34" charset="0"/>
              </a:rPr>
              <a:t>genom styrka mot svaghet</a:t>
            </a:r>
            <a:r>
              <a:rPr lang="sv-FI" b="1" dirty="0" smtClean="0">
                <a:solidFill>
                  <a:srgbClr val="C00000"/>
                </a:solidFill>
                <a:latin typeface="Calibri" pitchFamily="34" charset="0"/>
              </a:rPr>
              <a:t>!</a:t>
            </a:r>
            <a:endParaRPr lang="sv-SE" b="1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2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sz="4000" b="1" smtClean="0">
                <a:solidFill>
                  <a:srgbClr val="008000"/>
                </a:solidFill>
                <a:latin typeface="Calibri" pitchFamily="34" charset="0"/>
              </a:rPr>
              <a:t>Vänd genom styrka mot svaghet</a:t>
            </a:r>
            <a:br>
              <a:rPr lang="sv-FI" sz="4000" b="1" smtClean="0">
                <a:solidFill>
                  <a:srgbClr val="008000"/>
                </a:solidFill>
                <a:latin typeface="Calibri" pitchFamily="34" charset="0"/>
              </a:rPr>
            </a:br>
            <a:r>
              <a:rPr lang="sv-FI" sz="2000" b="1" smtClean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sv-FI" sz="2000" b="1" smtClean="0">
                <a:latin typeface="Calibri" pitchFamily="34" charset="0"/>
              </a:rPr>
              <a:t>Motspel)</a:t>
            </a:r>
            <a:endParaRPr lang="sv-SE" sz="2000" b="1" smtClean="0">
              <a:latin typeface="Calibri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sz="2000" b="1" dirty="0" smtClean="0"/>
              <a:t>			</a:t>
            </a:r>
            <a:r>
              <a:rPr lang="sv-FI" sz="2000" b="1" dirty="0" smtClean="0">
                <a:latin typeface="Calibri" pitchFamily="34" charset="0"/>
              </a:rPr>
              <a:t>Nord</a:t>
            </a: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000080"/>
                </a:solidFill>
                <a:latin typeface="Calibri" pitchFamily="34" charset="0"/>
              </a:rPr>
              <a:t>			♠ </a:t>
            </a:r>
            <a:r>
              <a:rPr lang="sv-FI" sz="2000" b="1" dirty="0" smtClean="0">
                <a:latin typeface="Calibri" pitchFamily="34" charset="0"/>
              </a:rPr>
              <a:t>K 9 4 3</a:t>
            </a:r>
          </a:p>
          <a:p>
            <a:pPr eaLnBrk="1" hangingPunct="1">
              <a:buFontTx/>
              <a:buNone/>
            </a:pPr>
            <a:r>
              <a:rPr lang="sv-FI" sz="2000" b="1" dirty="0" smtClean="0">
                <a:latin typeface="Calibri" pitchFamily="34" charset="0"/>
              </a:rPr>
              <a:t>			</a:t>
            </a:r>
            <a:r>
              <a:rPr lang="sv-FI" sz="2000" b="1" dirty="0" smtClean="0">
                <a:solidFill>
                  <a:srgbClr val="FF0000"/>
                </a:solidFill>
                <a:latin typeface="Calibri" pitchFamily="34" charset="0"/>
              </a:rPr>
              <a:t>♥ </a:t>
            </a:r>
            <a:r>
              <a:rPr lang="sv-FI" sz="2000" b="1" dirty="0" smtClean="0">
                <a:latin typeface="Calibri" pitchFamily="34" charset="0"/>
              </a:rPr>
              <a:t>A Q T			</a:t>
            </a:r>
            <a:r>
              <a:rPr lang="sv-FI" sz="2000" b="1" dirty="0" smtClean="0">
                <a:solidFill>
                  <a:srgbClr val="FF6600"/>
                </a:solidFill>
                <a:latin typeface="Calibri" pitchFamily="34" charset="0"/>
              </a:rPr>
              <a:t>			</a:t>
            </a: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FF6600"/>
                </a:solidFill>
                <a:latin typeface="Calibri" pitchFamily="34" charset="0"/>
              </a:rPr>
              <a:t>			♦ </a:t>
            </a:r>
            <a:r>
              <a:rPr lang="sv-FI" sz="2000" b="1" dirty="0" smtClean="0">
                <a:latin typeface="Calibri" pitchFamily="34" charset="0"/>
              </a:rPr>
              <a:t>6 5 4		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008000"/>
                </a:solidFill>
                <a:latin typeface="Calibri" pitchFamily="34" charset="0"/>
              </a:rPr>
              <a:t>			♣ </a:t>
            </a:r>
            <a:r>
              <a:rPr lang="sv-FI" sz="2000" b="1" dirty="0" smtClean="0">
                <a:latin typeface="Calibri" pitchFamily="34" charset="0"/>
              </a:rPr>
              <a:t>Q 8 5</a:t>
            </a:r>
          </a:p>
          <a:p>
            <a:pPr eaLnBrk="1" hangingPunct="1">
              <a:buFontTx/>
              <a:buNone/>
            </a:pPr>
            <a:r>
              <a:rPr lang="sv-FI" sz="2000" b="1" dirty="0" smtClean="0">
                <a:latin typeface="Calibri" pitchFamily="34" charset="0"/>
              </a:rPr>
              <a:t>					Öst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latin typeface="Calibri" pitchFamily="34" charset="0"/>
              </a:rPr>
              <a:t>Utspel				</a:t>
            </a:r>
            <a:r>
              <a:rPr lang="sv-FI" sz="2000" b="1" dirty="0" smtClean="0">
                <a:solidFill>
                  <a:srgbClr val="000080"/>
                </a:solidFill>
                <a:latin typeface="Calibri" pitchFamily="34" charset="0"/>
              </a:rPr>
              <a:t> ♠ </a:t>
            </a:r>
            <a:r>
              <a:rPr lang="sv-FI" sz="2000" b="1" dirty="0" smtClean="0">
                <a:latin typeface="Calibri" pitchFamily="34" charset="0"/>
              </a:rPr>
              <a:t>Q T 8 2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FF0000"/>
                </a:solidFill>
                <a:latin typeface="Calibri" pitchFamily="34" charset="0"/>
              </a:rPr>
              <a:t>♥ </a:t>
            </a:r>
            <a:r>
              <a:rPr lang="sv-FI" sz="2000" b="1" dirty="0" smtClean="0">
                <a:latin typeface="Calibri" pitchFamily="34" charset="0"/>
              </a:rPr>
              <a:t>2					</a:t>
            </a:r>
            <a:r>
              <a:rPr lang="sv-FI" sz="2000" b="1" dirty="0" smtClean="0">
                <a:solidFill>
                  <a:srgbClr val="FF0000"/>
                </a:solidFill>
                <a:latin typeface="Calibri" pitchFamily="34" charset="0"/>
              </a:rPr>
              <a:t>♥ </a:t>
            </a:r>
            <a:r>
              <a:rPr lang="sv-FI" sz="2000" b="1" dirty="0" smtClean="0">
                <a:latin typeface="Calibri" pitchFamily="34" charset="0"/>
              </a:rPr>
              <a:t>J 8 6 4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FF6600"/>
                </a:solidFill>
                <a:latin typeface="Calibri" pitchFamily="34" charset="0"/>
              </a:rPr>
              <a:t>					♦ </a:t>
            </a:r>
            <a:r>
              <a:rPr lang="sv-FI" sz="2000" b="1" dirty="0" smtClean="0">
                <a:latin typeface="Calibri" pitchFamily="34" charset="0"/>
              </a:rPr>
              <a:t>7 3 2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sz="2000" b="1" dirty="0" smtClean="0">
                <a:solidFill>
                  <a:srgbClr val="008000"/>
                </a:solidFill>
                <a:latin typeface="Calibri" pitchFamily="34" charset="0"/>
              </a:rPr>
              <a:t>					♣ </a:t>
            </a:r>
            <a:r>
              <a:rPr lang="sv-FI" sz="2000" b="1" dirty="0" smtClean="0">
                <a:latin typeface="Calibri" pitchFamily="34" charset="0"/>
              </a:rPr>
              <a:t>7 3</a:t>
            </a:r>
            <a:endParaRPr lang="sv-SE" sz="2000" b="1" dirty="0" smtClean="0">
              <a:latin typeface="Calibri" pitchFamily="34" charset="0"/>
            </a:endParaRPr>
          </a:p>
          <a:p>
            <a:pPr eaLnBrk="1" hangingPunct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48204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C00000"/>
                </a:solidFill>
              </a:rPr>
              <a:t>Jämna händer</a:t>
            </a:r>
            <a:endParaRPr lang="sv-FI" sz="4000" b="1" dirty="0">
              <a:solidFill>
                <a:srgbClr val="C0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FI" sz="1800" b="1" dirty="0" smtClean="0"/>
              <a:t>12-14 </a:t>
            </a:r>
            <a:r>
              <a:rPr lang="sv-FI" sz="1800" b="1" dirty="0" err="1" smtClean="0"/>
              <a:t>hp</a:t>
            </a:r>
            <a:r>
              <a:rPr lang="sv-FI" sz="1800" b="1" dirty="0" smtClean="0"/>
              <a:t>		1x – 1y		1x – 2y		1x – 1 NT</a:t>
            </a:r>
          </a:p>
          <a:p>
            <a:pPr marL="0" indent="0">
              <a:buNone/>
            </a:pPr>
            <a:r>
              <a:rPr lang="sv-FI" sz="1800" b="1" dirty="0"/>
              <a:t>	</a:t>
            </a:r>
            <a:r>
              <a:rPr lang="sv-FI" sz="1800" b="1" dirty="0" smtClean="0"/>
              <a:t>	1 NT		2 NT		pass</a:t>
            </a:r>
          </a:p>
          <a:p>
            <a:pPr marL="0" indent="0">
              <a:buNone/>
            </a:pPr>
            <a:endParaRPr lang="sv-FI" sz="1800" b="1" dirty="0" smtClean="0"/>
          </a:p>
          <a:p>
            <a:pPr marL="0" indent="0">
              <a:buNone/>
            </a:pPr>
            <a:r>
              <a:rPr lang="sv-FI" sz="1800" b="1" dirty="0" smtClean="0">
                <a:solidFill>
                  <a:srgbClr val="006600"/>
                </a:solidFill>
              </a:rPr>
              <a:t>15-17 </a:t>
            </a:r>
            <a:r>
              <a:rPr lang="sv-FI" sz="1800" b="1" dirty="0" err="1" smtClean="0">
                <a:solidFill>
                  <a:srgbClr val="006600"/>
                </a:solidFill>
              </a:rPr>
              <a:t>hp</a:t>
            </a:r>
            <a:r>
              <a:rPr lang="sv-FI" sz="1800" b="1" dirty="0" smtClean="0">
                <a:solidFill>
                  <a:srgbClr val="006600"/>
                </a:solidFill>
              </a:rPr>
              <a:t>		Öppna med 1 NT</a:t>
            </a:r>
          </a:p>
          <a:p>
            <a:pPr marL="0" indent="0">
              <a:buNone/>
            </a:pPr>
            <a:endParaRPr lang="sv-FI" sz="1800" b="1" dirty="0" smtClean="0"/>
          </a:p>
          <a:p>
            <a:pPr marL="0" indent="0">
              <a:buNone/>
            </a:pPr>
            <a:r>
              <a:rPr lang="sv-FI" sz="1800" b="1" dirty="0" smtClean="0"/>
              <a:t>18-19 </a:t>
            </a:r>
            <a:r>
              <a:rPr lang="sv-FI" sz="1800" b="1" dirty="0" err="1" smtClean="0"/>
              <a:t>hp</a:t>
            </a:r>
            <a:r>
              <a:rPr lang="sv-FI" sz="1800" b="1" dirty="0" smtClean="0"/>
              <a:t>		1x – 1y		1x – 2y		1x – 1 NT</a:t>
            </a:r>
          </a:p>
          <a:p>
            <a:pPr marL="0" indent="0">
              <a:buNone/>
            </a:pPr>
            <a:r>
              <a:rPr lang="sv-FI" sz="1800" b="1" dirty="0"/>
              <a:t>	</a:t>
            </a:r>
            <a:r>
              <a:rPr lang="sv-FI" sz="1800" b="1" dirty="0" smtClean="0"/>
              <a:t>	2 NT		3 NT		2 NT</a:t>
            </a:r>
          </a:p>
          <a:p>
            <a:pPr marL="0" indent="0">
              <a:buNone/>
            </a:pPr>
            <a:endParaRPr lang="sv-FI" sz="1800" b="1" dirty="0" smtClean="0"/>
          </a:p>
          <a:p>
            <a:pPr marL="0" indent="0">
              <a:buNone/>
            </a:pPr>
            <a:r>
              <a:rPr lang="sv-FI" sz="1800" b="1" dirty="0" smtClean="0">
                <a:solidFill>
                  <a:srgbClr val="006600"/>
                </a:solidFill>
              </a:rPr>
              <a:t>20-21 </a:t>
            </a:r>
            <a:r>
              <a:rPr lang="sv-FI" sz="1800" b="1" dirty="0" err="1" smtClean="0">
                <a:solidFill>
                  <a:srgbClr val="006600"/>
                </a:solidFill>
              </a:rPr>
              <a:t>hp</a:t>
            </a:r>
            <a:r>
              <a:rPr lang="sv-FI" sz="1800" b="1" dirty="0" smtClean="0">
                <a:solidFill>
                  <a:srgbClr val="006600"/>
                </a:solidFill>
              </a:rPr>
              <a:t>		Öppna </a:t>
            </a:r>
            <a:r>
              <a:rPr lang="sv-FI" sz="1800" b="1" dirty="0">
                <a:solidFill>
                  <a:srgbClr val="006600"/>
                </a:solidFill>
              </a:rPr>
              <a:t>med </a:t>
            </a:r>
            <a:r>
              <a:rPr lang="sv-FI" sz="1800" b="1" dirty="0" smtClean="0">
                <a:solidFill>
                  <a:srgbClr val="006600"/>
                </a:solidFill>
              </a:rPr>
              <a:t>2 </a:t>
            </a:r>
            <a:r>
              <a:rPr lang="sv-FI" sz="1800" b="1" dirty="0">
                <a:solidFill>
                  <a:srgbClr val="006600"/>
                </a:solidFill>
              </a:rPr>
              <a:t>NT</a:t>
            </a:r>
          </a:p>
          <a:p>
            <a:pPr marL="0" indent="0">
              <a:buNone/>
            </a:pPr>
            <a:endParaRPr lang="sv-FI" sz="1800" b="1" dirty="0" smtClean="0"/>
          </a:p>
          <a:p>
            <a:pPr marL="0" indent="0">
              <a:buNone/>
            </a:pPr>
            <a:r>
              <a:rPr lang="sv-FI" sz="1800" b="1" dirty="0" smtClean="0"/>
              <a:t>22-24 </a:t>
            </a:r>
            <a:r>
              <a:rPr lang="sv-FI" sz="1800" b="1" dirty="0" err="1" smtClean="0"/>
              <a:t>hp</a:t>
            </a:r>
            <a:r>
              <a:rPr lang="sv-FI" sz="1800" b="1" dirty="0" smtClean="0"/>
              <a:t>		</a:t>
            </a:r>
            <a:r>
              <a:rPr lang="sv-FI" sz="1800" b="1" dirty="0" smtClean="0"/>
              <a:t>2</a:t>
            </a:r>
            <a:r>
              <a:rPr lang="sv-FI" sz="1800" b="1" dirty="0" smtClean="0"/>
              <a:t>♣</a:t>
            </a:r>
            <a:r>
              <a:rPr lang="sv-FI" sz="1800" b="1" dirty="0" smtClean="0"/>
              <a:t> </a:t>
            </a:r>
            <a:r>
              <a:rPr lang="sv-FI" sz="1800" b="1" dirty="0" smtClean="0"/>
              <a:t>– 2x</a:t>
            </a:r>
          </a:p>
          <a:p>
            <a:pPr marL="0" indent="0">
              <a:buNone/>
            </a:pPr>
            <a:r>
              <a:rPr lang="sv-FI" sz="1800" b="1" dirty="0"/>
              <a:t>	</a:t>
            </a:r>
            <a:r>
              <a:rPr lang="sv-FI" sz="1800" b="1" dirty="0" smtClean="0"/>
              <a:t>	2 NT</a:t>
            </a:r>
          </a:p>
          <a:p>
            <a:pPr marL="0" indent="0">
              <a:buNone/>
            </a:pPr>
            <a:endParaRPr lang="sv-FI" sz="1800" b="1" dirty="0" smtClean="0"/>
          </a:p>
          <a:p>
            <a:pPr marL="0" indent="0">
              <a:buNone/>
            </a:pPr>
            <a:r>
              <a:rPr lang="sv-FI" sz="1800" b="1" dirty="0" smtClean="0">
                <a:solidFill>
                  <a:srgbClr val="006600"/>
                </a:solidFill>
              </a:rPr>
              <a:t>25-27 </a:t>
            </a:r>
            <a:r>
              <a:rPr lang="sv-FI" sz="1800" b="1" dirty="0" err="1" smtClean="0">
                <a:solidFill>
                  <a:srgbClr val="006600"/>
                </a:solidFill>
              </a:rPr>
              <a:t>hp</a:t>
            </a:r>
            <a:r>
              <a:rPr lang="sv-FI" sz="1800" b="1" dirty="0" smtClean="0">
                <a:solidFill>
                  <a:srgbClr val="006600"/>
                </a:solidFill>
              </a:rPr>
              <a:t>	</a:t>
            </a:r>
            <a:r>
              <a:rPr lang="sv-FI" sz="1800" b="1" smtClean="0">
                <a:solidFill>
                  <a:srgbClr val="006600"/>
                </a:solidFill>
              </a:rPr>
              <a:t>	</a:t>
            </a:r>
            <a:r>
              <a:rPr lang="sv-FI" sz="1800" b="1" smtClean="0">
                <a:solidFill>
                  <a:srgbClr val="006600"/>
                </a:solidFill>
              </a:rPr>
              <a:t>2</a:t>
            </a:r>
            <a:r>
              <a:rPr lang="sv-FI" sz="1800" b="1" smtClean="0">
                <a:solidFill>
                  <a:srgbClr val="008000"/>
                </a:solidFill>
              </a:rPr>
              <a:t>♣</a:t>
            </a:r>
            <a:r>
              <a:rPr lang="sv-FI" sz="1800" b="1" smtClean="0">
                <a:solidFill>
                  <a:srgbClr val="006600"/>
                </a:solidFill>
              </a:rPr>
              <a:t> </a:t>
            </a:r>
            <a:r>
              <a:rPr lang="sv-FI" sz="1800" b="1" dirty="0" smtClean="0">
                <a:solidFill>
                  <a:srgbClr val="006600"/>
                </a:solidFill>
              </a:rPr>
              <a:t>– 2x</a:t>
            </a:r>
          </a:p>
          <a:p>
            <a:pPr marL="0" indent="0">
              <a:buNone/>
            </a:pPr>
            <a:r>
              <a:rPr lang="sv-FI" sz="1800" b="1" dirty="0">
                <a:solidFill>
                  <a:srgbClr val="006600"/>
                </a:solidFill>
              </a:rPr>
              <a:t>	</a:t>
            </a:r>
            <a:r>
              <a:rPr lang="sv-FI" sz="1800" b="1" dirty="0" smtClean="0">
                <a:solidFill>
                  <a:srgbClr val="006600"/>
                </a:solidFill>
              </a:rPr>
              <a:t>	3 NT</a:t>
            </a:r>
            <a:endParaRPr lang="sv-FI" sz="18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3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/>
              <a:t>Öppningsbudet 2 NT</a:t>
            </a:r>
            <a:endParaRPr lang="sv-SE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Öppningsbudet 2 NT lovar </a:t>
            </a:r>
            <a:r>
              <a:rPr lang="sv-FI" sz="2000" b="1" dirty="0">
                <a:solidFill>
                  <a:srgbClr val="CC0000"/>
                </a:solidFill>
              </a:rPr>
              <a:t>20 – 21 </a:t>
            </a:r>
            <a:r>
              <a:rPr lang="sv-FI" sz="2000" b="1" dirty="0" err="1">
                <a:solidFill>
                  <a:srgbClr val="CC0000"/>
                </a:solidFill>
              </a:rPr>
              <a:t>hp</a:t>
            </a:r>
            <a:r>
              <a:rPr lang="sv-FI" sz="2000" b="1" dirty="0">
                <a:solidFill>
                  <a:srgbClr val="CC0000"/>
                </a:solidFill>
              </a:rPr>
              <a:t>, jämn hand</a:t>
            </a:r>
            <a:r>
              <a:rPr lang="sv-FI" sz="2000" b="1" dirty="0"/>
              <a:t> och är </a:t>
            </a:r>
            <a:r>
              <a:rPr lang="sv-FI" sz="2000" b="1" dirty="0">
                <a:solidFill>
                  <a:srgbClr val="CC0000"/>
                </a:solidFill>
              </a:rPr>
              <a:t>inte krav</a:t>
            </a:r>
            <a:r>
              <a:rPr lang="sv-FI" sz="20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Svarshanden </a:t>
            </a:r>
            <a:r>
              <a:rPr lang="sv-FI" sz="2000" b="1" dirty="0">
                <a:solidFill>
                  <a:srgbClr val="008000"/>
                </a:solidFill>
              </a:rPr>
              <a:t>passar med 0-4 </a:t>
            </a:r>
            <a:r>
              <a:rPr lang="sv-FI" sz="2000" b="1" dirty="0" err="1">
                <a:solidFill>
                  <a:srgbClr val="008000"/>
                </a:solidFill>
              </a:rPr>
              <a:t>hp</a:t>
            </a:r>
            <a:r>
              <a:rPr lang="sv-FI" sz="2000" b="1" dirty="0"/>
              <a:t> och jämn hand.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Med </a:t>
            </a:r>
            <a:r>
              <a:rPr lang="sv-FI" sz="2000" b="1" dirty="0">
                <a:solidFill>
                  <a:srgbClr val="003399"/>
                </a:solidFill>
              </a:rPr>
              <a:t>sexkorts högfärg</a:t>
            </a:r>
            <a:r>
              <a:rPr lang="sv-FI" sz="2000" b="1" dirty="0"/>
              <a:t> lönar det sig att </a:t>
            </a:r>
            <a:r>
              <a:rPr lang="sv-FI" sz="2000" b="1" dirty="0">
                <a:solidFill>
                  <a:srgbClr val="003399"/>
                </a:solidFill>
              </a:rPr>
              <a:t>chansa</a:t>
            </a:r>
            <a:r>
              <a:rPr lang="sv-FI" sz="2000" b="1" dirty="0"/>
              <a:t> på fyra i </a:t>
            </a:r>
            <a:r>
              <a:rPr lang="sv-FI" sz="2000" b="1" dirty="0" err="1"/>
              <a:t>hf</a:t>
            </a:r>
            <a:r>
              <a:rPr lang="sv-FI" sz="2000" b="1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även utan poäng.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000" b="1" dirty="0"/>
              <a:t>För övrigt gäller samma som efter budsekvensen 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0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400" b="1" dirty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SE" sz="2400" b="1" dirty="0">
                <a:solidFill>
                  <a:srgbClr val="FF6600"/>
                </a:solidFill>
              </a:rPr>
              <a:t> </a:t>
            </a:r>
            <a:r>
              <a:rPr lang="sv-FI" sz="2400" b="1" dirty="0"/>
              <a:t>- 2</a:t>
            </a:r>
            <a:r>
              <a:rPr lang="sv-FI" sz="2400" b="1" dirty="0">
                <a:solidFill>
                  <a:srgbClr val="FF6600"/>
                </a:solidFill>
              </a:rPr>
              <a:t>♦</a:t>
            </a:r>
            <a:endParaRPr lang="sv-FI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sz="2400" b="1" dirty="0"/>
              <a:t>2 NT 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34608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2 NT.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9 7 4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9 5 3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Q 9 7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8 5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Pass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55915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2 NT.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9 6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8 5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8 6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Q 5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3</a:t>
            </a:r>
            <a:r>
              <a:rPr lang="sv-FI" sz="3200" b="1" dirty="0" smtClean="0">
                <a:solidFill>
                  <a:srgbClr val="008000"/>
                </a:solidFill>
              </a:rPr>
              <a:t>♣ </a:t>
            </a:r>
            <a:r>
              <a:rPr lang="sv-FI" sz="3200" b="1" dirty="0" smtClean="0"/>
              <a:t>(A)</a:t>
            </a:r>
            <a:endParaRPr lang="sv-SE" sz="3200" b="1" dirty="0"/>
          </a:p>
          <a:p>
            <a:pPr>
              <a:buFontTx/>
              <a:buNone/>
            </a:pP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323280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2 NT.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J 9 5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Q 9 7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Q 8 3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3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/>
          </a:p>
          <a:p>
            <a:pPr>
              <a:buFontTx/>
              <a:buNone/>
            </a:pPr>
            <a:endParaRPr lang="sv-SE"/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443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2 NT.</a:t>
            </a:r>
            <a:br>
              <a:rPr lang="sv-FI" sz="3600" b="1"/>
            </a:br>
            <a:r>
              <a:rPr lang="sv-FI" sz="3600" b="1"/>
              <a:t>Vad bjuder du?</a:t>
            </a:r>
            <a:endParaRPr lang="sv-SE" sz="3600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J 6 5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8 6 4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7 6 5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4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/>
          </a:p>
          <a:p>
            <a:pPr>
              <a:buFontTx/>
              <a:buNone/>
            </a:pPr>
            <a:endParaRPr lang="sv-SE" sz="3200" b="1"/>
          </a:p>
          <a:p>
            <a:pPr>
              <a:buFontTx/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209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3399"/>
                </a:solidFill>
              </a:rPr>
              <a:t>Hoppande borttag</a:t>
            </a:r>
            <a:endParaRPr lang="sv-SE" b="1">
              <a:solidFill>
                <a:srgbClr val="003399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  <a:p>
            <a:pPr>
              <a:buFontTx/>
              <a:buNone/>
            </a:pPr>
            <a:r>
              <a:rPr lang="sv-FI" b="1" dirty="0"/>
              <a:t>1</a:t>
            </a: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- 2 </a:t>
            </a:r>
            <a:r>
              <a:rPr lang="sv-FI" b="1" dirty="0">
                <a:solidFill>
                  <a:srgbClr val="000080"/>
                </a:solidFill>
              </a:rPr>
              <a:t>♠</a:t>
            </a:r>
          </a:p>
          <a:p>
            <a:pPr>
              <a:buFontTx/>
              <a:buNone/>
            </a:pPr>
            <a:endParaRPr lang="sv-SE" b="1" dirty="0"/>
          </a:p>
          <a:p>
            <a:pPr>
              <a:buFontTx/>
              <a:buNone/>
            </a:pPr>
            <a:r>
              <a:rPr lang="sv-FI" b="1" dirty="0"/>
              <a:t>1</a:t>
            </a: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- 3 </a:t>
            </a:r>
            <a:r>
              <a:rPr lang="sv-FI" b="1" dirty="0">
                <a:solidFill>
                  <a:srgbClr val="FF6600"/>
                </a:solidFill>
              </a:rPr>
              <a:t>♦</a:t>
            </a:r>
          </a:p>
          <a:p>
            <a:pPr>
              <a:buFontTx/>
              <a:buNone/>
            </a:pPr>
            <a:endParaRPr lang="sv-FI" dirty="0">
              <a:solidFill>
                <a:srgbClr val="FF6600"/>
              </a:solidFill>
            </a:endParaRPr>
          </a:p>
          <a:p>
            <a:pPr>
              <a:buFontTx/>
              <a:buNone/>
            </a:pPr>
            <a:r>
              <a:rPr lang="sv-FI" sz="2400" b="1" dirty="0"/>
              <a:t>Lovar minst </a:t>
            </a:r>
            <a:r>
              <a:rPr lang="sv-FI" sz="2400" b="1" dirty="0">
                <a:solidFill>
                  <a:srgbClr val="008000"/>
                </a:solidFill>
              </a:rPr>
              <a:t>17 </a:t>
            </a:r>
            <a:r>
              <a:rPr lang="sv-FI" sz="2400" b="1" dirty="0" err="1">
                <a:solidFill>
                  <a:srgbClr val="008000"/>
                </a:solidFill>
              </a:rPr>
              <a:t>hfp</a:t>
            </a:r>
            <a:r>
              <a:rPr lang="sv-FI" sz="2400" b="1" dirty="0"/>
              <a:t> och minst en </a:t>
            </a:r>
            <a:r>
              <a:rPr lang="sv-FI" sz="2400" b="1" dirty="0">
                <a:solidFill>
                  <a:srgbClr val="008000"/>
                </a:solidFill>
              </a:rPr>
              <a:t>bra femkorts färg.</a:t>
            </a:r>
          </a:p>
          <a:p>
            <a:pPr>
              <a:buFontTx/>
              <a:buNone/>
            </a:pPr>
            <a:r>
              <a:rPr lang="sv-FI" sz="2400" b="1" dirty="0"/>
              <a:t>Budet är </a:t>
            </a:r>
            <a:r>
              <a:rPr lang="sv-FI" sz="2400" b="1" dirty="0">
                <a:solidFill>
                  <a:srgbClr val="003399"/>
                </a:solidFill>
              </a:rPr>
              <a:t>utgångskrav </a:t>
            </a:r>
            <a:r>
              <a:rPr lang="sv-FI" sz="2400" b="1" dirty="0"/>
              <a:t>och</a:t>
            </a:r>
            <a:r>
              <a:rPr lang="sv-FI" sz="2400" b="1" dirty="0">
                <a:solidFill>
                  <a:srgbClr val="003399"/>
                </a:solidFill>
              </a:rPr>
              <a:t> slaminvit</a:t>
            </a:r>
            <a:r>
              <a:rPr lang="sv-FI" sz="2400" b="1" dirty="0"/>
              <a:t>.</a:t>
            </a:r>
            <a:endParaRPr lang="sv-SE" sz="2400" b="1" dirty="0"/>
          </a:p>
          <a:p>
            <a:endParaRPr lang="sv-SE" sz="2400" b="1" dirty="0"/>
          </a:p>
          <a:p>
            <a:pPr>
              <a:buFontTx/>
              <a:buNone/>
            </a:pPr>
            <a:endParaRPr lang="sv-SE" dirty="0"/>
          </a:p>
          <a:p>
            <a:pPr>
              <a:buFontTx/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012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</p:spPr>
        <p:txBody>
          <a:bodyPr/>
          <a:lstStyle/>
          <a:p>
            <a:r>
              <a:rPr lang="sv-FI" b="1">
                <a:solidFill>
                  <a:srgbClr val="003399"/>
                </a:solidFill>
              </a:rPr>
              <a:t>Hoppande borttag</a:t>
            </a:r>
            <a:endParaRPr lang="sv-SE" b="1">
              <a:solidFill>
                <a:srgbClr val="003399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sv-FI" sz="2800" b="1"/>
              <a:t>1</a:t>
            </a:r>
            <a:r>
              <a:rPr lang="sv-FI" sz="2800" b="1">
                <a:solidFill>
                  <a:srgbClr val="FF0000"/>
                </a:solidFill>
              </a:rPr>
              <a:t>♥ </a:t>
            </a:r>
            <a:r>
              <a:rPr lang="sv-FI" sz="2800" b="1"/>
              <a:t>- 2 </a:t>
            </a:r>
            <a:r>
              <a:rPr lang="sv-FI" sz="2800" b="1">
                <a:solidFill>
                  <a:srgbClr val="000080"/>
                </a:solidFill>
              </a:rPr>
              <a:t>♠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800" b="1"/>
          </a:p>
          <a:p>
            <a:pPr>
              <a:lnSpc>
                <a:spcPct val="90000"/>
              </a:lnSpc>
              <a:buFontTx/>
              <a:buNone/>
            </a:pPr>
            <a:r>
              <a:rPr lang="sv-FI" sz="2800" b="1"/>
              <a:t>Öppningshanden skall inte hoppa för att visa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800" b="1"/>
              <a:t>stöd och god färg. Det tar bort budutrymme.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sz="2800" b="1"/>
          </a:p>
          <a:p>
            <a:pPr>
              <a:lnSpc>
                <a:spcPct val="90000"/>
              </a:lnSpc>
              <a:buFontTx/>
              <a:buNone/>
            </a:pPr>
            <a:r>
              <a:rPr lang="sv-FI" sz="2800" b="1">
                <a:solidFill>
                  <a:srgbClr val="CC0000"/>
                </a:solidFill>
              </a:rPr>
              <a:t>ÖH</a:t>
            </a:r>
            <a:r>
              <a:rPr lang="sv-FI" sz="2800" b="1"/>
              <a:t> stöder med tre kort.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800" b="1">
                <a:solidFill>
                  <a:srgbClr val="CC0000"/>
                </a:solidFill>
              </a:rPr>
              <a:t>ÖH</a:t>
            </a:r>
            <a:r>
              <a:rPr lang="sv-FI" sz="2800" b="1"/>
              <a:t> bjuder om sin sexkorts färg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800" b="1">
                <a:solidFill>
                  <a:srgbClr val="CC0000"/>
                </a:solidFill>
              </a:rPr>
              <a:t>ÖH</a:t>
            </a:r>
            <a:r>
              <a:rPr lang="sv-FI" sz="2800" b="1"/>
              <a:t> visar andra färg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FI" sz="2800" b="1">
                <a:solidFill>
                  <a:srgbClr val="CC0000"/>
                </a:solidFill>
              </a:rPr>
              <a:t>ÖH</a:t>
            </a:r>
            <a:r>
              <a:rPr lang="sv-FI" sz="2800" b="1"/>
              <a:t> bjuder sang.			</a:t>
            </a:r>
            <a:endParaRPr lang="sv-SE" sz="2800" b="1"/>
          </a:p>
        </p:txBody>
      </p:sp>
    </p:spTree>
    <p:extLst>
      <p:ext uri="{BB962C8B-B14F-4D97-AF65-F5344CB8AC3E}">
        <p14:creationId xmlns:p14="http://schemas.microsoft.com/office/powerpoint/2010/main" val="367847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381</Words>
  <Application>Microsoft Office PowerPoint</Application>
  <PresentationFormat>Bildspel på skärmen (4:3)</PresentationFormat>
  <Paragraphs>176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Office-tema</vt:lpstr>
      <vt:lpstr>GK 19</vt:lpstr>
      <vt:lpstr>Jämna händer</vt:lpstr>
      <vt:lpstr>Öppningsbudet 2 NT</vt:lpstr>
      <vt:lpstr>Din partner har öppnat med 2 NT. Vad bjuder du?</vt:lpstr>
      <vt:lpstr>Din partner har öppnat med 2 NT. Vad bjuder du?</vt:lpstr>
      <vt:lpstr>Din partner har öppnat med 2 NT. Vad bjuder du?</vt:lpstr>
      <vt:lpstr>Din partner har öppnat med 2 NT. Vad bjuder du?</vt:lpstr>
      <vt:lpstr>Hoppande borttag</vt:lpstr>
      <vt:lpstr>Hoppande borttag</vt:lpstr>
      <vt:lpstr>Din partner öppnar med 1♦. Vad bjuder du?</vt:lpstr>
      <vt:lpstr>Din partner öppnar med 1♦. Vad bjuder du?</vt:lpstr>
      <vt:lpstr>Din partner öppnar med 1♦. Vad bjuder du?</vt:lpstr>
      <vt:lpstr>Din partner öppnar med 1♦. Vad bjuder du?</vt:lpstr>
      <vt:lpstr>Vänd genom styrka mot svaghet (Motspel)</vt:lpstr>
      <vt:lpstr>Vänd genom styrka mot svaghet (Motspel)</vt:lpstr>
      <vt:lpstr>Ge inte spelföraren favör!</vt:lpstr>
      <vt:lpstr>Vänd genom styrka mot svaghet (Motspel)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 19</dc:title>
  <dc:creator>Teta</dc:creator>
  <cp:lastModifiedBy>Teta</cp:lastModifiedBy>
  <cp:revision>15</cp:revision>
  <dcterms:created xsi:type="dcterms:W3CDTF">2013-02-09T16:15:30Z</dcterms:created>
  <dcterms:modified xsi:type="dcterms:W3CDTF">2013-02-28T06:34:48Z</dcterms:modified>
</cp:coreProperties>
</file>