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  <p:sldId id="269" r:id="rId17"/>
    <p:sldId id="271" r:id="rId1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8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CC0000"/>
    <a:srgbClr val="000099"/>
    <a:srgbClr val="FF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5F8C4-6741-4D86-9F5C-F327D3434D9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47749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FA543-A301-42EC-A35F-612B4962667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39385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ABA64-085B-47F0-8007-32C631A2C28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88274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7AD6B-533A-4E7C-80DC-DEB9B5C355C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12415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9794F-517A-414B-ABE0-E6A24E3AF47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4956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5A540-4516-4791-BCA5-AFEA1B7904D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41637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D71B8-B8F5-4435-B902-F72D783D28B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08095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BF870-F33B-45D2-985A-415EA32BA19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24606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2015C-161B-4115-8FCF-035F4259574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56934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58342-87E1-44F0-9E2B-06F0C308818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40752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8496D-40BE-4DAA-8FDB-40C361F4CEC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8723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0EF06B-2D64-47AE-BAF1-9ECFA56F33FC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8000"/>
                </a:solidFill>
                <a:latin typeface="Calibri" panose="020F0502020204030204" pitchFamily="34" charset="0"/>
              </a:rPr>
              <a:t>Grundkurs</a:t>
            </a:r>
            <a:endParaRPr lang="sv-SE" altLang="sv-FI" sz="4000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r>
              <a:rPr lang="sv-FI" altLang="sv-FI" sz="3600" b="1" smtClean="0">
                <a:solidFill>
                  <a:srgbClr val="CC0000"/>
                </a:solidFill>
                <a:latin typeface="Calibri" panose="020F0502020204030204" pitchFamily="34" charset="0"/>
              </a:rPr>
              <a:t>Lektion 22</a:t>
            </a:r>
            <a:endParaRPr lang="sv-SE" altLang="sv-FI" sz="3600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och får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38100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K J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K J 5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J 6 4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sv-FI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800" b="1" smtClean="0">
                <a:latin typeface="Calibri" panose="020F0502020204030204" pitchFamily="34" charset="0"/>
              </a:rPr>
              <a:t>och får 2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en-GB" altLang="sv-FI" b="1" smtClean="0">
                <a:latin typeface="Calibri" panose="020F0502020204030204" pitchFamily="34" charset="0"/>
              </a:rPr>
              <a:t>A K J 6 2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 </a:t>
            </a:r>
            <a:r>
              <a:rPr lang="en-GB" altLang="sv-FI" b="1" smtClean="0">
                <a:latin typeface="Calibri" panose="020F0502020204030204" pitchFamily="34" charset="0"/>
              </a:rPr>
              <a:t>6 5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K Q 8 5		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9 6		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800" b="1" smtClean="0">
                <a:latin typeface="Calibri" panose="020F0502020204030204" pitchFamily="34" charset="0"/>
              </a:rPr>
              <a:t>och får 2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Q 9 6 3 2		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Q 6		 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K 6 2		 </a:t>
            </a: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7</a:t>
            </a:r>
            <a:r>
              <a:rPr lang="sv-FI" altLang="sv-FI" smtClean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r>
              <a:rPr lang="sv-FI" altLang="sv-FI" smtClean="0">
                <a:solidFill>
                  <a:srgbClr val="008000"/>
                </a:solidFill>
              </a:rPr>
              <a:t>	</a:t>
            </a:r>
            <a:endParaRPr lang="sv-SE" altLang="sv-FI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2NT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800" b="1" smtClean="0">
                <a:latin typeface="Calibri" panose="020F0502020204030204" pitchFamily="34" charset="0"/>
              </a:rPr>
              <a:t>och får 2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en-GB" altLang="sv-FI" b="1" smtClean="0">
                <a:latin typeface="Calibri" panose="020F0502020204030204" pitchFamily="34" charset="0"/>
              </a:rPr>
              <a:t>A Q 7 3 2		</a:t>
            </a: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 </a:t>
            </a:r>
            <a:r>
              <a:rPr lang="en-GB" altLang="sv-FI" b="1" smtClean="0">
                <a:latin typeface="Calibri" panose="020F0502020204030204" pitchFamily="34" charset="0"/>
              </a:rPr>
              <a:t>A 4		 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K J T 6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		 </a:t>
            </a:r>
            <a:endParaRPr lang="sv-FI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 </a:t>
            </a:r>
            <a:r>
              <a:rPr lang="sv-FI" altLang="sv-FI" b="1" smtClean="0">
                <a:latin typeface="Calibri" panose="020F0502020204030204" pitchFamily="34" charset="0"/>
              </a:rPr>
              <a:t>A 7</a:t>
            </a:r>
            <a:r>
              <a:rPr lang="sv-FI" altLang="sv-FI" b="1" smtClean="0"/>
              <a:t>	</a:t>
            </a:r>
            <a:r>
              <a:rPr lang="sv-FI" altLang="sv-FI" smtClean="0"/>
              <a:t>	</a:t>
            </a:r>
            <a:endParaRPr lang="sv-SE" altLang="sv-FI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</a:t>
            </a:r>
            <a:r>
              <a:rPr lang="en-GB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sz="2800" b="1" smtClean="0">
                <a:latin typeface="Calibri" panose="020F0502020204030204" pitchFamily="34" charset="0"/>
              </a:rPr>
              <a:t>och får 2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b="1" smtClean="0">
                <a:latin typeface="Calibri" panose="020F0502020204030204" pitchFamily="34" charset="0"/>
              </a:rPr>
              <a:t>K J 5 4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Q J 7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endParaRPr lang="sv-SE" altLang="sv-FI" sz="3200" b="1" smtClean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 altLang="sv-FI" smtClean="0"/>
          </a:p>
        </p:txBody>
      </p:sp>
      <p:sp>
        <p:nvSpPr>
          <p:cNvPr id="1638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endParaRPr lang="sv-FI" altLang="sv-FI" smtClean="0"/>
          </a:p>
          <a:p>
            <a:pPr marL="0" indent="0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Ny färg </a:t>
            </a:r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på tretricksnivån </a:t>
            </a:r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är utgångskrav!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”Undantag 1”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J 7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Q 4 2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6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8 6 4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1</a:t>
            </a:r>
            <a:r>
              <a:rPr lang="sv-FI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3200" b="1" smtClean="0">
                <a:latin typeface="Calibri" panose="020F0502020204030204" pitchFamily="34" charset="0"/>
              </a:rPr>
              <a:t> - 2</a:t>
            </a:r>
            <a:r>
              <a:rPr lang="sv-FI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endParaRPr lang="sv-FI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sv-FI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3200" b="1" smtClean="0">
                <a:latin typeface="Calibri" panose="020F0502020204030204" pitchFamily="34" charset="0"/>
              </a:rPr>
              <a:t> = inte reverse</a:t>
            </a:r>
            <a:endParaRPr lang="sv-SE" altLang="sv-FI" sz="32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”Undantag 2”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sv-FI" altLang="sv-FI" b="1" smtClean="0">
                <a:latin typeface="Calibri" panose="020F0502020204030204" pitchFamily="34" charset="0"/>
              </a:rPr>
              <a:t>7 3 2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A Q 8 6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sv-FI" altLang="sv-FI" b="1" smtClean="0">
                <a:latin typeface="Calibri" panose="020F0502020204030204" pitchFamily="34" charset="0"/>
              </a:rPr>
              <a:t>A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7 5 4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- (1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♠) </a:t>
            </a:r>
            <a:r>
              <a:rPr lang="sv-FI" altLang="sv-FI" b="1" smtClean="0">
                <a:latin typeface="Calibri" panose="020F0502020204030204" pitchFamily="34" charset="0"/>
              </a:rPr>
              <a:t>- 2</a:t>
            </a: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= inte reverse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400" b="1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sv-SE" altLang="sv-FI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400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altLang="sv-FI" sz="1800" b="1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400" b="1" smtClean="0">
              <a:solidFill>
                <a:srgbClr val="0080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sv-FI" altLang="sv-FI" sz="2000" smtClean="0">
                <a:solidFill>
                  <a:srgbClr val="FF0000"/>
                </a:solidFill>
              </a:rPr>
              <a:t>		</a:t>
            </a:r>
            <a:endParaRPr lang="sv-SE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smtClean="0"/>
              <a:t>		</a:t>
            </a:r>
            <a:r>
              <a:rPr lang="sv-FI" altLang="sv-FI" sz="2400" b="1" smtClean="0">
                <a:solidFill>
                  <a:srgbClr val="FF0000"/>
                </a:solidFill>
              </a:rPr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solidFill>
                  <a:srgbClr val="FF0000"/>
                </a:solidFill>
              </a:rPr>
              <a:t>		</a:t>
            </a:r>
            <a:endParaRPr lang="sv-SE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solidFill>
                  <a:srgbClr val="FF0000"/>
                </a:solidFill>
              </a:rPr>
              <a:t>			</a:t>
            </a:r>
            <a:endParaRPr lang="sv-SE" altLang="sv-FI" sz="2400" smtClean="0"/>
          </a:p>
          <a:p>
            <a:pPr eaLnBrk="1" hangingPunct="1">
              <a:lnSpc>
                <a:spcPct val="90000"/>
              </a:lnSpc>
            </a:pPr>
            <a:endParaRPr lang="sv-SE" altLang="sv-FI" sz="2400" b="1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FI" altLang="sv-FI" sz="2400" b="1" smtClean="0"/>
          </a:p>
          <a:p>
            <a:pPr eaLnBrk="1" hangingPunct="1">
              <a:lnSpc>
                <a:spcPct val="90000"/>
              </a:lnSpc>
            </a:pPr>
            <a:endParaRPr lang="sv-SE" altLang="sv-FI" sz="1800" b="1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smtClean="0">
                <a:solidFill>
                  <a:srgbClr val="FF0000"/>
                </a:solidFill>
              </a:rPr>
              <a:t>				</a:t>
            </a:r>
            <a:r>
              <a:rPr lang="sv-FI" altLang="sv-FI" sz="2400" b="1" smtClean="0"/>
              <a:t>		</a:t>
            </a:r>
            <a:r>
              <a:rPr lang="sv-FI" altLang="sv-FI" sz="2400" smtClean="0"/>
              <a:t>	</a:t>
            </a:r>
            <a:endParaRPr lang="sv-SE" altLang="sv-FI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sv-FI" sz="2000" b="1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smtClean="0"/>
              <a:t>				</a:t>
            </a:r>
            <a:endParaRPr lang="sv-SE" altLang="sv-FI" sz="20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0099"/>
                </a:solidFill>
                <a:latin typeface="Calibri" panose="020F0502020204030204" pitchFamily="34" charset="0"/>
              </a:rPr>
              <a:t>Budekonomi</a:t>
            </a:r>
            <a:endParaRPr lang="sv-SE" altLang="sv-FI" b="1" smtClean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sv-FI" b="1" smtClean="0"/>
              <a:t> </a:t>
            </a:r>
            <a:r>
              <a:rPr lang="sv-SE" altLang="sv-FI" sz="2800" b="1" u="sng" smtClean="0">
                <a:latin typeface="Calibri" panose="020F0502020204030204" pitchFamily="34" charset="0"/>
              </a:rPr>
              <a:t>Ekonomisk budgivning:</a:t>
            </a:r>
            <a:endParaRPr lang="sv-FI" altLang="sv-FI" sz="2800" b="1" u="sng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800" b="1" smtClean="0">
              <a:latin typeface="Calibri" panose="020F0502020204030204" pitchFamily="34" charset="0"/>
            </a:endParaRPr>
          </a:p>
          <a:p>
            <a:pPr eaLnBrk="1" hangingPunct="1"/>
            <a:r>
              <a:rPr lang="sv-SE" altLang="sv-FI" sz="2800" b="1" smtClean="0">
                <a:latin typeface="Calibri" panose="020F0502020204030204" pitchFamily="34" charset="0"/>
              </a:rPr>
              <a:t>Bjuda båda sina färger på ettnivån: </a:t>
            </a:r>
            <a:r>
              <a:rPr lang="sv-FI" altLang="sv-FI" sz="2800" b="1" smtClean="0">
                <a:latin typeface="Calibri" panose="020F0502020204030204" pitchFamily="34" charset="0"/>
              </a:rPr>
              <a:t>		</a:t>
            </a:r>
            <a:r>
              <a:rPr lang="sv-SE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sz="2800" b="1" smtClean="0">
                <a:latin typeface="Calibri" panose="020F0502020204030204" pitchFamily="34" charset="0"/>
              </a:rPr>
              <a:t>- 1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 						</a:t>
            </a:r>
            <a:endParaRPr lang="sv-SE" altLang="sv-FI" sz="2800" b="1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sv-SE" altLang="sv-FI" sz="2800" b="1" smtClean="0">
                <a:latin typeface="Calibri" panose="020F0502020204030204" pitchFamily="34" charset="0"/>
              </a:rPr>
              <a:t>Bjuda en lägre färg på tvånivån:	 </a:t>
            </a:r>
            <a:r>
              <a:rPr lang="sv-FI" altLang="sv-FI" sz="2800" b="1" smtClean="0">
                <a:latin typeface="Calibri" panose="020F0502020204030204" pitchFamily="34" charset="0"/>
              </a:rPr>
              <a:t>		</a:t>
            </a:r>
            <a:r>
              <a:rPr lang="sv-SE" altLang="sv-FI" sz="2800" b="1" smtClean="0">
                <a:latin typeface="Calibri" panose="020F0502020204030204" pitchFamily="34" charset="0"/>
              </a:rPr>
              <a:t>1</a:t>
            </a:r>
            <a:r>
              <a:rPr lang="sv-FI" altLang="sv-FI" sz="28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sz="2800" b="1" smtClean="0">
                <a:latin typeface="Calibri" panose="020F0502020204030204" pitchFamily="34" charset="0"/>
              </a:rPr>
              <a:t>- 1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</a:p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2800" b="1" smtClean="0">
                <a:latin typeface="Calibri" panose="020F0502020204030204" pitchFamily="34" charset="0"/>
              </a:rPr>
              <a:t>2</a:t>
            </a:r>
            <a:r>
              <a:rPr lang="sv-FI" altLang="sv-FI" sz="28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2800" b="1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sz="3200" b="1" smtClean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Oekonomisk budgiving = </a:t>
            </a:r>
            <a:r>
              <a:rPr lang="sv-FI" altLang="sv-FI" sz="3200" b="1" smtClean="0">
                <a:solidFill>
                  <a:srgbClr val="CC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reverse</a:t>
            </a:r>
            <a:r>
              <a:rPr lang="sv-FI" altLang="sv-FI" sz="3200" b="1" u="sng" smtClean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sz="3200" b="1" u="sng" smtClean="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sv-SE" altLang="sv-FI" sz="3200" b="1" u="sng" smtClean="0"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Bjuda en </a:t>
            </a:r>
            <a:r>
              <a:rPr lang="sv-FI" altLang="sv-FI" b="1" smtClean="0">
                <a:solidFill>
                  <a:srgbClr val="996633"/>
                </a:solidFill>
                <a:latin typeface="Calibri" panose="020F0502020204030204" pitchFamily="34" charset="0"/>
              </a:rPr>
              <a:t>högre</a:t>
            </a:r>
            <a:r>
              <a:rPr lang="sv-FI" altLang="sv-FI" b="1" smtClean="0">
                <a:latin typeface="Calibri" panose="020F0502020204030204" pitchFamily="34" charset="0"/>
              </a:rPr>
              <a:t> färg på tvånivån: 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1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-</a:t>
            </a: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sv-FI" altLang="sv-FI" b="1" smtClean="0">
                <a:latin typeface="Calibri" panose="020F0502020204030204" pitchFamily="34" charset="0"/>
              </a:rPr>
              <a:t>1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b="1" smtClean="0">
                <a:latin typeface="Calibri" panose="020F0502020204030204" pitchFamily="34" charset="0"/>
              </a:rPr>
              <a:t>2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Bjuda en </a:t>
            </a:r>
            <a:r>
              <a:rPr lang="sv-FI" altLang="sv-FI" b="1" smtClean="0">
                <a:solidFill>
                  <a:srgbClr val="996633"/>
                </a:solidFill>
                <a:latin typeface="Calibri" panose="020F0502020204030204" pitchFamily="34" charset="0"/>
              </a:rPr>
              <a:t>lägre</a:t>
            </a:r>
            <a:r>
              <a:rPr lang="sv-FI" altLang="sv-FI" b="1" smtClean="0">
                <a:latin typeface="Calibri" panose="020F0502020204030204" pitchFamily="34" charset="0"/>
              </a:rPr>
              <a:t> färg på trenivån: 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		1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sv-FI" altLang="sv-FI" b="1" smtClean="0">
                <a:latin typeface="Calibri" panose="020F0502020204030204" pitchFamily="34" charset="0"/>
              </a:rPr>
              <a:t>- 2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</a:p>
          <a:p>
            <a:pPr lvl="2"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3</a:t>
            </a:r>
            <a:r>
              <a:rPr lang="sv-FI" altLang="sv-FI" sz="3200" b="1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endParaRPr lang="sv-SE" altLang="sv-FI" sz="32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CC0000"/>
                </a:solidFill>
                <a:latin typeface="Calibri" panose="020F0502020204030204" pitchFamily="34" charset="0"/>
              </a:rPr>
              <a:t>Reverse</a:t>
            </a:r>
            <a:endParaRPr lang="sv-SE" altLang="sv-FI" b="1" smtClean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sv-FI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sv-FI" b="1" dirty="0" smtClean="0">
                <a:latin typeface="Calibri" pitchFamily="34" charset="0"/>
              </a:rPr>
              <a:t>För att </a:t>
            </a: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preferera</a:t>
            </a:r>
            <a:r>
              <a:rPr lang="sv-FI" b="1" dirty="0" smtClean="0">
                <a:latin typeface="Calibri" pitchFamily="34" charset="0"/>
              </a:rPr>
              <a:t> till den </a:t>
            </a:r>
            <a:r>
              <a:rPr lang="sv-FI" b="1" dirty="0" err="1" smtClean="0">
                <a:latin typeface="Calibri" pitchFamily="34" charset="0"/>
              </a:rPr>
              <a:t>förstbjudna</a:t>
            </a:r>
            <a:r>
              <a:rPr lang="sv-FI" b="1" dirty="0" smtClean="0">
                <a:latin typeface="Calibri" pitchFamily="34" charset="0"/>
              </a:rPr>
              <a:t> färgen </a:t>
            </a: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tvingas svarshanden till trenivån</a:t>
            </a:r>
            <a:r>
              <a:rPr lang="sv-FI" b="1" dirty="0" smtClean="0">
                <a:latin typeface="Calibri" pitchFamily="34" charset="0"/>
              </a:rPr>
              <a:t>. </a:t>
            </a:r>
          </a:p>
          <a:p>
            <a:pPr marL="0" indent="0" eaLnBrk="1" hangingPunct="1">
              <a:buFontTx/>
              <a:buNone/>
              <a:defRPr/>
            </a:pPr>
            <a:endParaRPr lang="sv-FI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sv-FI" b="1" dirty="0" smtClean="0">
                <a:latin typeface="Calibri" pitchFamily="34" charset="0"/>
              </a:rPr>
              <a:t>Ett </a:t>
            </a:r>
            <a:r>
              <a:rPr lang="sv-FI" b="1" dirty="0" err="1" smtClean="0">
                <a:latin typeface="Calibri" pitchFamily="34" charset="0"/>
              </a:rPr>
              <a:t>reversebud</a:t>
            </a:r>
            <a:r>
              <a:rPr lang="sv-FI" b="1" dirty="0" smtClean="0">
                <a:latin typeface="Calibri" pitchFamily="34" charset="0"/>
              </a:rPr>
              <a:t> lovar minst </a:t>
            </a:r>
            <a:r>
              <a:rPr lang="sv-FI" b="1" dirty="0" smtClean="0">
                <a:solidFill>
                  <a:srgbClr val="000099"/>
                </a:solidFill>
                <a:latin typeface="Calibri" pitchFamily="34" charset="0"/>
              </a:rPr>
              <a:t>16 </a:t>
            </a:r>
            <a:r>
              <a:rPr lang="sv-FI" b="1" dirty="0" err="1" smtClean="0">
                <a:solidFill>
                  <a:srgbClr val="000099"/>
                </a:solidFill>
                <a:latin typeface="Calibri" pitchFamily="34" charset="0"/>
              </a:rPr>
              <a:t>hp</a:t>
            </a:r>
            <a:r>
              <a:rPr lang="sv-FI" b="1" dirty="0" smtClean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Reverse</a:t>
            </a:r>
            <a:endParaRPr lang="sv-FI" altLang="sv-FI" smtClean="0">
              <a:solidFill>
                <a:srgbClr val="008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Rondkrav </a:t>
            </a:r>
            <a:r>
              <a:rPr lang="sv-FI" b="1" dirty="0" smtClean="0">
                <a:latin typeface="Calibri" pitchFamily="34" charset="0"/>
              </a:rPr>
              <a:t>efter </a:t>
            </a:r>
            <a:r>
              <a:rPr lang="sv-FI" b="1" dirty="0" err="1" smtClean="0">
                <a:latin typeface="Calibri" pitchFamily="34" charset="0"/>
              </a:rPr>
              <a:t>en-över-en</a:t>
            </a:r>
            <a:endParaRPr lang="sv-FI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latin typeface="Calibri" pitchFamily="34" charset="0"/>
              </a:rPr>
              <a:t>1</a:t>
            </a: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♣ </a:t>
            </a:r>
            <a:r>
              <a:rPr lang="sv-FI" b="1" dirty="0" smtClean="0">
                <a:latin typeface="Calibri" pitchFamily="34" charset="0"/>
              </a:rPr>
              <a:t>-</a:t>
            </a: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 </a:t>
            </a:r>
            <a:r>
              <a:rPr lang="sv-FI" b="1" dirty="0" smtClean="0">
                <a:latin typeface="Calibri" pitchFamily="34" charset="0"/>
              </a:rPr>
              <a:t>1</a:t>
            </a:r>
            <a:r>
              <a:rPr lang="sv-FI" b="1" dirty="0" smtClean="0">
                <a:solidFill>
                  <a:srgbClr val="000080"/>
                </a:solidFill>
                <a:latin typeface="Calibri" pitchFamily="34" charset="0"/>
              </a:rPr>
              <a:t>♠ </a:t>
            </a: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latin typeface="Calibri" pitchFamily="34" charset="0"/>
              </a:rPr>
              <a:t>2</a:t>
            </a:r>
            <a:r>
              <a:rPr lang="sv-FI" b="1" dirty="0" smtClean="0">
                <a:solidFill>
                  <a:srgbClr val="FF0000"/>
                </a:solidFill>
                <a:latin typeface="Calibri" pitchFamily="34" charset="0"/>
              </a:rPr>
              <a:t>♥</a:t>
            </a:r>
          </a:p>
          <a:p>
            <a:pPr eaLnBrk="1" hangingPunct="1">
              <a:buFontTx/>
              <a:buNone/>
              <a:defRPr/>
            </a:pPr>
            <a:endParaRPr lang="sv-FI" b="1" dirty="0" smtClean="0">
              <a:latin typeface="Calibri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Utgångskrav </a:t>
            </a:r>
            <a:r>
              <a:rPr lang="sv-FI" b="1" dirty="0" smtClean="0">
                <a:latin typeface="Calibri" pitchFamily="34" charset="0"/>
              </a:rPr>
              <a:t>efter </a:t>
            </a:r>
            <a:r>
              <a:rPr lang="sv-FI" b="1" dirty="0" err="1" smtClean="0">
                <a:latin typeface="Calibri" pitchFamily="34" charset="0"/>
              </a:rPr>
              <a:t>två-över-en</a:t>
            </a:r>
            <a:endParaRPr lang="sv-FI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latin typeface="Calibri" pitchFamily="34" charset="0"/>
              </a:rPr>
              <a:t>1</a:t>
            </a:r>
            <a:r>
              <a:rPr lang="sv-FI" b="1" dirty="0" smtClean="0">
                <a:solidFill>
                  <a:srgbClr val="000080"/>
                </a:solidFill>
                <a:latin typeface="Calibri" pitchFamily="34" charset="0"/>
              </a:rPr>
              <a:t>♠  </a:t>
            </a:r>
            <a:r>
              <a:rPr lang="sv-FI" b="1" dirty="0" smtClean="0">
                <a:latin typeface="Calibri" pitchFamily="34" charset="0"/>
              </a:rPr>
              <a:t>- 2</a:t>
            </a:r>
            <a:r>
              <a:rPr lang="sv-FI" b="1" dirty="0" smtClean="0">
                <a:solidFill>
                  <a:srgbClr val="FF0000"/>
                </a:solidFill>
                <a:latin typeface="Calibri" pitchFamily="34" charset="0"/>
              </a:rPr>
              <a:t>♥ </a:t>
            </a:r>
          </a:p>
          <a:p>
            <a:pPr eaLnBrk="1" hangingPunct="1">
              <a:buFontTx/>
              <a:buNone/>
              <a:defRPr/>
            </a:pPr>
            <a:r>
              <a:rPr lang="sv-FI" b="1" dirty="0" smtClean="0">
                <a:latin typeface="Calibri" pitchFamily="34" charset="0"/>
              </a:rPr>
              <a:t>3</a:t>
            </a:r>
            <a:r>
              <a:rPr lang="sv-FI" b="1" dirty="0" smtClean="0">
                <a:solidFill>
                  <a:srgbClr val="FF6600"/>
                </a:solidFill>
                <a:latin typeface="Calibri" pitchFamily="34" charset="0"/>
              </a:rPr>
              <a:t>♦</a:t>
            </a:r>
            <a:endParaRPr lang="sv-SE" b="1" dirty="0" smtClean="0">
              <a:latin typeface="Calibri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sv-SE" b="1" dirty="0" smtClean="0">
              <a:latin typeface="Calibri" pitchFamily="34" charset="0"/>
            </a:endParaRPr>
          </a:p>
          <a:p>
            <a:pPr marL="0" indent="0">
              <a:buFontTx/>
              <a:buNone/>
              <a:defRPr/>
            </a:pP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För svag för reverse</a:t>
            </a:r>
            <a:endParaRPr lang="sv-SE" altLang="sv-FI" b="1" smtClean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Vi får </a:t>
            </a:r>
            <a:r>
              <a:rPr lang="sv-FI" altLang="sv-FI" sz="2400" b="1" smtClean="0">
                <a:solidFill>
                  <a:srgbClr val="CC0000"/>
                </a:solidFill>
                <a:latin typeface="Calibri" panose="020F0502020204030204" pitchFamily="34" charset="0"/>
              </a:rPr>
              <a:t>inte bjuda reverse med svaga händer</a:t>
            </a:r>
            <a:r>
              <a:rPr lang="sv-FI" altLang="sv-FI" sz="2400" b="1" smtClean="0">
                <a:latin typeface="Calibri" panose="020F0502020204030204" pitchFamily="34" charset="0"/>
              </a:rPr>
              <a:t>,</a:t>
            </a:r>
          </a:p>
          <a:p>
            <a:pPr eaLnBrk="1" hangingPunct="1"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</a:rPr>
              <a:t>	15 hp och mindre.</a:t>
            </a:r>
          </a:p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Vi är ibland tvungna att </a:t>
            </a:r>
            <a:r>
              <a:rPr lang="sv-FI" altLang="sv-FI" sz="2400" b="1" smtClean="0">
                <a:solidFill>
                  <a:srgbClr val="000099"/>
                </a:solidFill>
                <a:latin typeface="Calibri" panose="020F0502020204030204" pitchFamily="34" charset="0"/>
              </a:rPr>
              <a:t>avge inte helt korrekta bud</a:t>
            </a:r>
            <a:r>
              <a:rPr lang="sv-FI" altLang="sv-FI" sz="2400" b="1" smtClean="0">
                <a:latin typeface="Calibri" panose="020F0502020204030204" pitchFamily="34" charset="0"/>
              </a:rPr>
              <a:t> för att inte komma för högt:</a:t>
            </a:r>
          </a:p>
          <a:p>
            <a:pPr eaLnBrk="1" hangingPunct="1"/>
            <a:endParaRPr lang="sv-FI" altLang="sv-FI" sz="2400" b="1" smtClean="0">
              <a:latin typeface="Calibri" panose="020F0502020204030204" pitchFamily="34" charset="0"/>
            </a:endParaRPr>
          </a:p>
          <a:p>
            <a:pPr eaLnBrk="1" hangingPunct="1"/>
            <a:r>
              <a:rPr lang="sv-FI" altLang="sv-FI" sz="2400" b="1" smtClean="0">
                <a:solidFill>
                  <a:srgbClr val="008000"/>
                </a:solidFill>
                <a:latin typeface="Calibri" panose="020F0502020204030204" pitchFamily="34" charset="0"/>
              </a:rPr>
              <a:t>Bjuda om en femkortsfärg</a:t>
            </a:r>
            <a:r>
              <a:rPr lang="sv-FI" altLang="sv-FI" sz="2400" b="1" smtClean="0">
                <a:latin typeface="Calibri" panose="020F0502020204030204" pitchFamily="34" charset="0"/>
              </a:rPr>
              <a:t> trots att vi har en tvåfärgshand (5-4)</a:t>
            </a:r>
          </a:p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Stöda partner med </a:t>
            </a:r>
            <a:r>
              <a:rPr lang="sv-FI" altLang="sv-FI" sz="2400" b="1" smtClean="0">
                <a:solidFill>
                  <a:srgbClr val="CC0000"/>
                </a:solidFill>
                <a:latin typeface="Calibri" panose="020F0502020204030204" pitchFamily="34" charset="0"/>
              </a:rPr>
              <a:t>tre kort</a:t>
            </a:r>
          </a:p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Bjuda </a:t>
            </a:r>
            <a:r>
              <a:rPr lang="sv-FI" altLang="sv-FI" sz="2400" b="1" smtClean="0">
                <a:solidFill>
                  <a:srgbClr val="000099"/>
                </a:solidFill>
                <a:latin typeface="Calibri" panose="020F0502020204030204" pitchFamily="34" charset="0"/>
              </a:rPr>
              <a:t>sang</a:t>
            </a:r>
            <a:r>
              <a:rPr lang="sv-FI" altLang="sv-FI" sz="2400" b="1" smtClean="0">
                <a:latin typeface="Calibri" panose="020F0502020204030204" pitchFamily="34" charset="0"/>
              </a:rPr>
              <a:t> med ojämn hand.</a:t>
            </a:r>
            <a:endParaRPr lang="sv-SE" altLang="sv-FI" sz="2400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200" smtClean="0"/>
              <a:t> </a:t>
            </a:r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och får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3 2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J 5 4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en-GB" altLang="sv-FI" b="1" smtClean="0">
                <a:latin typeface="Calibri" panose="020F0502020204030204" pitchFamily="34" charset="0"/>
              </a:rPr>
              <a:t>3 2 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A K J 4 2	</a:t>
            </a:r>
            <a:r>
              <a:rPr lang="en-GB" altLang="sv-FI" b="1" smtClean="0"/>
              <a:t>	</a:t>
            </a:r>
            <a:endParaRPr lang="sv-SE" altLang="sv-FI" b="1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mtClean="0">
                <a:latin typeface="Calibri" panose="020F0502020204030204" pitchFamily="34" charset="0"/>
              </a:rPr>
              <a:t> 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och får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bud?</a:t>
            </a:r>
            <a:r>
              <a:rPr lang="sv-SE" altLang="sv-FI" sz="2800" b="1" smtClean="0">
                <a:latin typeface="Calibri" panose="020F0502020204030204" pitchFamily="34" charset="0"/>
              </a:rPr>
              <a:t/>
            </a:r>
            <a:br>
              <a:rPr lang="sv-SE" altLang="sv-FI" sz="2800" b="1" smtClean="0">
                <a:latin typeface="Calibri" panose="020F0502020204030204" pitchFamily="34" charset="0"/>
              </a:rPr>
            </a:b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3		</a:t>
            </a: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J 5 4		</a:t>
            </a: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en-GB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3 2		</a:t>
            </a: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A K J 4 2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latin typeface="Calibri" panose="020F0502020204030204" pitchFamily="34" charset="0"/>
              </a:rPr>
              <a:t>2</a:t>
            </a:r>
            <a:r>
              <a:rPr lang="en-GB" altLang="sv-FI" sz="3200" b="1" smtClean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sz="32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800" b="1" smtClean="0">
                <a:latin typeface="Calibri" panose="020F0502020204030204" pitchFamily="34" charset="0"/>
              </a:rPr>
              <a:t>Du öppnar med 1</a:t>
            </a:r>
            <a:r>
              <a:rPr lang="sv-FI" altLang="sv-FI" sz="2800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sz="2800" b="1" smtClean="0">
                <a:latin typeface="Calibri" panose="020F0502020204030204" pitchFamily="34" charset="0"/>
              </a:rPr>
              <a:t> och får 1</a:t>
            </a:r>
            <a:r>
              <a:rPr lang="sv-FI" altLang="sv-FI" sz="2800" b="1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2800" b="1" smtClean="0">
                <a:latin typeface="Calibri" panose="020F0502020204030204" pitchFamily="34" charset="0"/>
              </a:rPr>
              <a:t> av din partner. </a:t>
            </a:r>
            <a:br>
              <a:rPr lang="sv-FI" altLang="sv-FI" sz="2800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Vilket är ditt andra bud</a:t>
            </a:r>
            <a:r>
              <a:rPr lang="sv-FI" altLang="sv-FI" sz="2800" b="1" smtClean="0"/>
              <a:t>?</a:t>
            </a:r>
            <a:r>
              <a:rPr lang="sv-SE" altLang="sv-FI" sz="2800" b="1" smtClean="0"/>
              <a:t/>
            </a:r>
            <a:br>
              <a:rPr lang="sv-SE" altLang="sv-FI" sz="2800" b="1" smtClean="0"/>
            </a:br>
            <a:endParaRPr lang="sv-SE" altLang="sv-FI" sz="28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3 2	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b="1" smtClean="0">
                <a:latin typeface="Calibri" panose="020F0502020204030204" pitchFamily="34" charset="0"/>
              </a:rPr>
              <a:t>A J 5 4		</a:t>
            </a: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b="1" smtClean="0">
                <a:latin typeface="Calibri" panose="020F0502020204030204" pitchFamily="34" charset="0"/>
              </a:rPr>
              <a:t>A Q	  	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b="1" smtClean="0">
                <a:latin typeface="Calibri" panose="020F0502020204030204" pitchFamily="34" charset="0"/>
              </a:rPr>
              <a:t>K T 8 4 2</a:t>
            </a:r>
            <a:r>
              <a:rPr lang="en-GB" altLang="sv-FI" smtClean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endParaRPr lang="sv-SE" altLang="sv-FI" smtClean="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1NT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326</Words>
  <Application>Microsoft Office PowerPoint</Application>
  <PresentationFormat>Bildspel på skärmen (4:3)</PresentationFormat>
  <Paragraphs>169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Calibri</vt:lpstr>
      <vt:lpstr>Arial Unicode MS</vt:lpstr>
      <vt:lpstr>Standardformgivning</vt:lpstr>
      <vt:lpstr>Grundkurs</vt:lpstr>
      <vt:lpstr>Budekonomi</vt:lpstr>
      <vt:lpstr>Oekonomisk budgiving = reverse </vt:lpstr>
      <vt:lpstr>Reverse</vt:lpstr>
      <vt:lpstr>Reverse</vt:lpstr>
      <vt:lpstr>För svag för reverse</vt:lpstr>
      <vt:lpstr> Du öppnar med 1♣ och får 1♠ av din partner. Vilket är ditt andra bud? </vt:lpstr>
      <vt:lpstr>Du öppnar med 1♣ och får 1♠ av din partner.  Vilket är ditt andra bud? </vt:lpstr>
      <vt:lpstr>Du öppnar med 1♣ och får 1♠ av din partner.  Vilket är ditt andra bud? </vt:lpstr>
      <vt:lpstr>Du öppnar med 1♣ och får 1♠ av din partner.  Vilket är ditt andra bud? </vt:lpstr>
      <vt:lpstr>Du öppnar med 1♠ och får 2♥ av din partner.  Vilket är ditt andra bud? </vt:lpstr>
      <vt:lpstr>Du öppnar med 1♠ och får 2♥ av din partner.  Vilket är ditt andra bud? </vt:lpstr>
      <vt:lpstr>Du öppnar med 1♠ och får 2♥ av din partner.  Vilket är ditt andra bud? </vt:lpstr>
      <vt:lpstr>Du öppnar med 1♠ och får 2♥ av din partner.  Vilket är ditt andra bud? </vt:lpstr>
      <vt:lpstr>PowerPoint-presentation</vt:lpstr>
      <vt:lpstr>”Undantag 1”</vt:lpstr>
      <vt:lpstr>”Undantag 2”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3</dc:title>
  <dc:creator>Teta</dc:creator>
  <cp:lastModifiedBy>Agneta Berglund</cp:lastModifiedBy>
  <cp:revision>40</cp:revision>
  <dcterms:created xsi:type="dcterms:W3CDTF">2010-12-30T09:08:23Z</dcterms:created>
  <dcterms:modified xsi:type="dcterms:W3CDTF">2016-07-26T08:33:08Z</dcterms:modified>
</cp:coreProperties>
</file>