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73" r:id="rId2"/>
    <p:sldId id="344" r:id="rId3"/>
    <p:sldId id="384" r:id="rId4"/>
    <p:sldId id="385" r:id="rId5"/>
    <p:sldId id="347" r:id="rId6"/>
    <p:sldId id="400" r:id="rId7"/>
    <p:sldId id="382" r:id="rId8"/>
    <p:sldId id="345" r:id="rId9"/>
    <p:sldId id="387" r:id="rId10"/>
    <p:sldId id="348" r:id="rId11"/>
    <p:sldId id="388" r:id="rId12"/>
    <p:sldId id="349" r:id="rId13"/>
    <p:sldId id="389" r:id="rId14"/>
    <p:sldId id="402" r:id="rId15"/>
    <p:sldId id="399" r:id="rId16"/>
    <p:sldId id="401" r:id="rId17"/>
    <p:sldId id="395" r:id="rId18"/>
    <p:sldId id="396" r:id="rId19"/>
    <p:sldId id="397" r:id="rId20"/>
    <p:sldId id="398" r:id="rId21"/>
    <p:sldId id="394" r:id="rId22"/>
    <p:sldId id="381" r:id="rId23"/>
    <p:sldId id="376" r:id="rId24"/>
    <p:sldId id="377" r:id="rId25"/>
    <p:sldId id="378" r:id="rId26"/>
    <p:sldId id="379" r:id="rId27"/>
    <p:sldId id="380" r:id="rId28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6600"/>
    <a:srgbClr val="009900"/>
    <a:srgbClr val="006600"/>
    <a:srgbClr val="FF9933"/>
    <a:srgbClr val="CDE9EB"/>
    <a:srgbClr val="33CCFF"/>
    <a:srgbClr val="FFCC00"/>
    <a:srgbClr val="DEF1F2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2912" autoAdjust="0"/>
  </p:normalViewPr>
  <p:slideViewPr>
    <p:cSldViewPr>
      <p:cViewPr>
        <p:scale>
          <a:sx n="114" d="100"/>
          <a:sy n="114" d="100"/>
        </p:scale>
        <p:origin x="-509" y="5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8FDBF8-648E-47A3-8938-1DFBD2AAB5B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6400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>
                <a:solidFill>
                  <a:prstClr val="black"/>
                </a:solidFill>
              </a:rPr>
              <a:pPr/>
              <a:t>23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>
                <a:solidFill>
                  <a:prstClr val="black"/>
                </a:solidFill>
              </a:rPr>
              <a:pPr/>
              <a:t>24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>
                <a:solidFill>
                  <a:prstClr val="black"/>
                </a:solidFill>
              </a:rPr>
              <a:pPr/>
              <a:t>25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FDBF8-648E-47A3-8938-1DFBD2AAB5BF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825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199A0-849E-41B4-B5DC-E19E43D83159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826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FCF5B-E091-42D3-81B0-C9BBEF91087E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6282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91854-A736-4AEA-B216-D4B68A2535C4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092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EBB04-1CD4-489D-98FB-3B488D8DFC36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404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85B36-F9E0-4EA6-99F8-0FFDCFC0394A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974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10B5D-EB8F-4CC7-B2C0-3345EE7F5088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149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70A42-3DFA-4938-AE73-F0C63CC8AF40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55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C42B6-AA29-44AE-B3F1-4C0BB7FB769A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262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B3F32-A7F6-4E3D-AA3D-A9ADC6A53D43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622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0A124-0387-4A2E-B7D3-8DFAE69DD64C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654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1FDB4-AF88-4BAE-A41B-754C9196D026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146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1CB752-1956-43A2-8983-6B1F6B0C443A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619250" y="1125538"/>
            <a:ext cx="59055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4000" dirty="0">
                <a:solidFill>
                  <a:srgbClr val="009900"/>
                </a:solidFill>
              </a:rPr>
              <a:t>♣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3300"/>
                </a:solidFill>
              </a:rPr>
              <a:t>♦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0000"/>
                </a:solidFill>
              </a:rPr>
              <a:t>♥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000099"/>
                </a:solidFill>
              </a:rPr>
              <a:t>♠</a:t>
            </a:r>
            <a:r>
              <a:rPr lang="fi-FI" sz="4000" dirty="0"/>
              <a:t>	</a:t>
            </a:r>
            <a:r>
              <a:rPr lang="fi-FI" sz="4000" b="1" dirty="0" smtClean="0">
                <a:latin typeface="Times New Roman" pitchFamily="18" charset="0"/>
              </a:rPr>
              <a:t>NT</a:t>
            </a:r>
          </a:p>
          <a:p>
            <a:pPr algn="ctr">
              <a:spcBef>
                <a:spcPct val="50000"/>
              </a:spcBef>
            </a:pP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AVAAJAN</a:t>
            </a:r>
            <a:b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</a:b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2. TARJOUS</a:t>
            </a:r>
            <a:b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</a:b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2 YLI 1 SARJASSA</a:t>
            </a:r>
          </a:p>
          <a:p>
            <a:pPr algn="ctr">
              <a:spcBef>
                <a:spcPct val="50000"/>
              </a:spcBef>
            </a:pP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♣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3300"/>
                </a:solidFill>
                <a:latin typeface="Times New Roman" pitchFamily="18" charset="0"/>
              </a:rPr>
              <a:t>♦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0000"/>
                </a:solidFill>
                <a:latin typeface="Times New Roman" pitchFamily="18" charset="0"/>
              </a:rPr>
              <a:t>♥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000099"/>
                </a:solidFill>
                <a:latin typeface="Times New Roman" pitchFamily="18" charset="0"/>
              </a:rPr>
              <a:t>♠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b="1" dirty="0">
                <a:latin typeface="Times New Roman" pitchFamily="18" charset="0"/>
              </a:rPr>
              <a:t>NT</a:t>
            </a: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7. oppitunti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51334" y="260648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AVAAJAN 2.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TARJOUS 2 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YLI 1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SARJASSA AVAUSVÄRI UUDELLEEN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598043" y="1460977"/>
            <a:ext cx="8029079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Avausvärin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tarjoaminen uudelleen kahden tasolla:</a:t>
            </a:r>
            <a:endParaRPr lang="fi-FI" sz="28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lupaa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minimikäden 12-14 </a:t>
            </a: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endParaRPr lang="fi-FI" sz="28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Kertoo vähintään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5 kortin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hyvän värin tai 6+ värin</a:t>
            </a:r>
          </a:p>
          <a:p>
            <a:pPr lvl="1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Tarjous ei ole vaatimus</a:t>
            </a:r>
          </a:p>
          <a:p>
            <a:pPr lvl="1">
              <a:buFont typeface="Courier New" pitchFamily="49" charset="0"/>
              <a:buChar char="o"/>
            </a:pPr>
            <a:endParaRPr lang="fi-FI" sz="28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Avausvärin tarjoaminen uudelleen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kolmen tasolla hypäten (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– 2</a:t>
            </a:r>
            <a:r>
              <a:rPr lang="en-GB" sz="2800" dirty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♣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;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):</a:t>
            </a:r>
            <a:endParaRPr lang="fi-FI" sz="28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Kertoo vähintään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6 kortin värin </a:t>
            </a:r>
            <a:endParaRPr lang="fi-FI" sz="28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Lupaa lisävoimaa eli 15+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ap. </a:t>
            </a:r>
            <a:endParaRPr lang="fi-FI" sz="28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Tarjous on </a:t>
            </a: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tpv</a:t>
            </a:r>
            <a:endParaRPr lang="fi-FI" sz="28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808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40499" y="188640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AVAAJAN 2.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TARJOUS 2 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YLI 1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SARJASSA AVAUSVÄRI UUDELLEEN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266584"/>
              </p:ext>
            </p:extLst>
          </p:nvPr>
        </p:nvGraphicFramePr>
        <p:xfrm>
          <a:off x="699965" y="2200508"/>
          <a:ext cx="8136905" cy="1585595"/>
        </p:xfrm>
        <a:graphic>
          <a:graphicData uri="http://schemas.openxmlformats.org/drawingml/2006/table">
            <a:tbl>
              <a:tblPr/>
              <a:tblGrid>
                <a:gridCol w="1575341"/>
                <a:gridCol w="1621314"/>
                <a:gridCol w="1621314"/>
                <a:gridCol w="1672186"/>
                <a:gridCol w="1646750"/>
              </a:tblGrid>
              <a:tr h="3242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75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K652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KJ8642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AKJ62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AKJ842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AK842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AK842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kstiruutu 5"/>
          <p:cNvSpPr txBox="1"/>
          <p:nvPr/>
        </p:nvSpPr>
        <p:spPr>
          <a:xfrm>
            <a:off x="1798180" y="1469975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latin typeface="Calibri" pitchFamily="34" charset="0"/>
                <a:cs typeface="Calibri" pitchFamily="34" charset="0"/>
              </a:rPr>
              <a:t>Olet avannut 1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 ja partneri tarjonnut 2</a:t>
            </a:r>
            <a:r>
              <a:rPr lang="en-US" sz="2400" dirty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♦</a:t>
            </a:r>
            <a:endParaRPr lang="fi-FI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843981" y="5652000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b="1" dirty="0">
              <a:solidFill>
                <a:srgbClr val="FF6600"/>
              </a:solidFill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2559598" y="5652000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b="1" dirty="0">
              <a:solidFill>
                <a:srgbClr val="FF6600"/>
              </a:solidFill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4191633" y="5652000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b="1" dirty="0">
              <a:solidFill>
                <a:srgbClr val="FF6600"/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5902543" y="5652000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b="1" dirty="0">
              <a:solidFill>
                <a:srgbClr val="FF6600"/>
              </a:solidFill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7563363" y="5652000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?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537947" y="4288740"/>
            <a:ext cx="1476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13ap, 14p</a:t>
            </a:r>
          </a:p>
          <a:p>
            <a:pPr algn="ctr"/>
            <a:r>
              <a:rPr lang="fi-FI" dirty="0" smtClean="0"/>
              <a:t>minimiavaus</a:t>
            </a:r>
          </a:p>
          <a:p>
            <a:pPr algn="ctr"/>
            <a:r>
              <a:rPr lang="en-US" dirty="0" smtClean="0">
                <a:ea typeface="Times New Roman" pitchFamily="18" charset="0"/>
                <a:cs typeface="Arial" charset="0"/>
              </a:rPr>
              <a:t>6 </a:t>
            </a:r>
            <a:r>
              <a:rPr lang="en-US" dirty="0" err="1" smtClean="0">
                <a:ea typeface="Times New Roman" pitchFamily="18" charset="0"/>
                <a:cs typeface="Arial" charset="0"/>
              </a:rPr>
              <a:t>kortin</a:t>
            </a:r>
            <a:r>
              <a:rPr lang="en-US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endParaRPr lang="fi-FI" dirty="0"/>
          </a:p>
        </p:txBody>
      </p:sp>
      <p:sp>
        <p:nvSpPr>
          <p:cNvPr id="13" name="Tekstiruutu 12"/>
          <p:cNvSpPr txBox="1"/>
          <p:nvPr/>
        </p:nvSpPr>
        <p:spPr>
          <a:xfrm>
            <a:off x="2038514" y="4011741"/>
            <a:ext cx="18722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13ap, 14p</a:t>
            </a:r>
          </a:p>
          <a:p>
            <a:pPr algn="ctr"/>
            <a:r>
              <a:rPr lang="en-GB" dirty="0" err="1">
                <a:cs typeface="Arial" charset="0"/>
              </a:rPr>
              <a:t>Liian</a:t>
            </a:r>
            <a:r>
              <a:rPr lang="en-GB" dirty="0">
                <a:cs typeface="Arial" charset="0"/>
              </a:rPr>
              <a:t> </a:t>
            </a:r>
            <a:r>
              <a:rPr lang="en-GB" dirty="0" err="1">
                <a:cs typeface="Arial" charset="0"/>
              </a:rPr>
              <a:t>heikko</a:t>
            </a:r>
            <a:r>
              <a:rPr lang="en-GB" dirty="0">
                <a:cs typeface="Arial" charset="0"/>
              </a:rPr>
              <a:t> </a:t>
            </a:r>
            <a:r>
              <a:rPr lang="en-GB" dirty="0">
                <a:solidFill>
                  <a:srgbClr val="008000"/>
                </a:solidFill>
                <a:cs typeface="Arial" charset="0"/>
              </a:rPr>
              <a:t/>
            </a:r>
            <a:br>
              <a:rPr lang="en-GB" dirty="0">
                <a:solidFill>
                  <a:srgbClr val="008000"/>
                </a:solidFill>
                <a:cs typeface="Arial" charset="0"/>
              </a:rPr>
            </a:br>
            <a:r>
              <a:rPr lang="en-US" dirty="0">
                <a:ea typeface="Times New Roman" pitchFamily="18" charset="0"/>
                <a:cs typeface="Arial" charset="0"/>
              </a:rPr>
              <a:t>3</a:t>
            </a:r>
            <a:r>
              <a:rPr lang="en-GB" dirty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  </a:t>
            </a:r>
            <a:r>
              <a:rPr lang="en-GB" dirty="0" err="1">
                <a:ea typeface="Times New Roman" pitchFamily="18" charset="0"/>
                <a:cs typeface="Arial" charset="0"/>
              </a:rPr>
              <a:t>tarjoukseen</a:t>
            </a:r>
            <a:endParaRPr lang="en-GB" dirty="0">
              <a:ea typeface="Times New Roman" pitchFamily="18" charset="0"/>
              <a:cs typeface="Arial" charset="0"/>
            </a:endParaRPr>
          </a:p>
          <a:p>
            <a:pPr algn="ctr"/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fi-FI" dirty="0" smtClean="0">
                <a:ea typeface="Times New Roman" pitchFamily="18" charset="0"/>
                <a:cs typeface="Arial" charset="0"/>
              </a:rPr>
              <a:t>ei 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-</a:t>
            </a:r>
            <a:r>
              <a:rPr lang="en-GB" dirty="0" err="1" smtClean="0">
                <a:cs typeface="Arial" charset="0"/>
              </a:rPr>
              <a:t>pitoa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err="1">
                <a:cs typeface="Arial" charset="0"/>
              </a:rPr>
              <a:t>ja</a:t>
            </a:r>
            <a:r>
              <a:rPr lang="en-GB" dirty="0">
                <a:cs typeface="Arial" charset="0"/>
              </a:rPr>
              <a:t> </a:t>
            </a:r>
            <a:r>
              <a:rPr lang="en-GB" dirty="0" err="1" smtClean="0">
                <a:cs typeface="Arial" charset="0"/>
              </a:rPr>
              <a:t>hyvä</a:t>
            </a:r>
            <a:r>
              <a:rPr lang="en-GB" dirty="0" smtClean="0">
                <a:cs typeface="Arial" charset="0"/>
              </a:rPr>
              <a:t> </a:t>
            </a:r>
            <a:r>
              <a:rPr lang="en-US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endParaRPr lang="en-GB" dirty="0">
              <a:solidFill>
                <a:srgbClr val="008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3885599" y="4288740"/>
            <a:ext cx="1476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17ap, 18p</a:t>
            </a:r>
          </a:p>
          <a:p>
            <a:pPr algn="ctr"/>
            <a:r>
              <a:rPr lang="fi-FI" dirty="0" smtClean="0"/>
              <a:t>lisävoimaa</a:t>
            </a:r>
          </a:p>
          <a:p>
            <a:pPr algn="ctr"/>
            <a:r>
              <a:rPr lang="en-US" dirty="0" smtClean="0">
                <a:ea typeface="Times New Roman" pitchFamily="18" charset="0"/>
                <a:cs typeface="Arial" charset="0"/>
              </a:rPr>
              <a:t>6 </a:t>
            </a:r>
            <a:r>
              <a:rPr lang="en-US" dirty="0" err="1" smtClean="0">
                <a:ea typeface="Times New Roman" pitchFamily="18" charset="0"/>
                <a:cs typeface="Arial" charset="0"/>
              </a:rPr>
              <a:t>kortin</a:t>
            </a:r>
            <a:r>
              <a:rPr lang="en-US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endParaRPr lang="fi-FI" dirty="0"/>
          </a:p>
        </p:txBody>
      </p:sp>
      <p:sp>
        <p:nvSpPr>
          <p:cNvPr id="15" name="Tekstiruutu 14"/>
          <p:cNvSpPr txBox="1"/>
          <p:nvPr/>
        </p:nvSpPr>
        <p:spPr>
          <a:xfrm>
            <a:off x="5596509" y="4011741"/>
            <a:ext cx="14761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13ap, 15p</a:t>
            </a:r>
          </a:p>
          <a:p>
            <a:pPr algn="ctr"/>
            <a:r>
              <a:rPr lang="fi-FI" dirty="0" smtClean="0"/>
              <a:t>Liian heikko </a:t>
            </a:r>
            <a:br>
              <a:rPr lang="fi-FI" dirty="0" smtClean="0"/>
            </a:br>
            <a:r>
              <a:rPr lang="fi-FI" dirty="0" smtClean="0"/>
              <a:t>2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dirty="0" smtClean="0">
                <a:ea typeface="Times New Roman" pitchFamily="18" charset="0"/>
                <a:cs typeface="Arial" charset="0"/>
              </a:rPr>
              <a:t>:n tarjouksen,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ei </a:t>
            </a:r>
            <a:r>
              <a:rPr lang="en-GB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en-GB" dirty="0" smtClean="0">
                <a:ea typeface="Times New Roman" pitchFamily="18" charset="0"/>
                <a:cs typeface="Arial" charset="0"/>
              </a:rPr>
              <a:t>-</a:t>
            </a:r>
            <a:r>
              <a:rPr lang="en-GB" dirty="0" err="1" smtClean="0">
                <a:ea typeface="Times New Roman" pitchFamily="18" charset="0"/>
                <a:cs typeface="Arial" charset="0"/>
              </a:rPr>
              <a:t>pitoa</a:t>
            </a:r>
            <a:endParaRPr lang="fi-FI" dirty="0"/>
          </a:p>
        </p:txBody>
      </p:sp>
      <p:sp>
        <p:nvSpPr>
          <p:cNvPr id="16" name="Tekstiruutu 15"/>
          <p:cNvSpPr txBox="1"/>
          <p:nvPr/>
        </p:nvSpPr>
        <p:spPr>
          <a:xfrm>
            <a:off x="7257329" y="4427238"/>
            <a:ext cx="1476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16ap, 16p</a:t>
            </a:r>
          </a:p>
          <a:p>
            <a:pPr algn="ctr"/>
            <a:r>
              <a:rPr lang="fi-FI" dirty="0" smtClean="0"/>
              <a:t>tasainen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557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467544" y="116632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AVAAJAN 2. TARJOUS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2 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YLI 1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SARJASSA VASTAAJAN VÄRIN TUKEMINEN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692034" y="1412776"/>
            <a:ext cx="7920879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Korotukset vastaajan värissä</a:t>
            </a:r>
          </a:p>
          <a:p>
            <a:pPr lvl="1">
              <a:buFont typeface="Arial" pitchFamily="34" charset="0"/>
              <a:buChar char="•"/>
            </a:pP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Alavärin korotus kolmen tasolle (1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– 2</a:t>
            </a:r>
            <a:r>
              <a:rPr lang="en-GB" sz="2800" dirty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♣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; 3</a:t>
            </a:r>
            <a:r>
              <a:rPr lang="en-GB" sz="2800" dirty="0" smtClean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♣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) kertoo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14-17 p ja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vähintään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4 kortin tuen.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Tarjous on TPV.</a:t>
            </a:r>
            <a:endParaRPr lang="fi-FI" sz="28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Alavärin korotus neljän tasolle (1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– 2</a:t>
            </a:r>
            <a:r>
              <a:rPr lang="en-GB" sz="2800" dirty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♣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;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4</a:t>
            </a:r>
            <a:r>
              <a:rPr lang="en-GB" sz="2800" dirty="0" smtClean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♣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) lupaa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18+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p ja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vähintään 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4 kortin tuen.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/>
            </a:r>
            <a:b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Tarjous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on TPV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Minimikädellä (12-13 </a:t>
            </a: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) ja alavärituella joudumme tarjoamaan 2NT </a:t>
            </a:r>
            <a:endParaRPr lang="fi-FI" sz="28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Sarja 1</a:t>
            </a:r>
            <a:r>
              <a:rPr lang="fi-FI" sz="2800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- 2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; 3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 lupaa vähintään 3 kortin tuen ja 12-13ap. Tarjous on </a:t>
            </a: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inviitti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lang="fi-FI" sz="28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0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467544" y="116632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AVAAJAN 2. TARJOUS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2 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YLI 1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SARJASSA VASTAAJAN VÄRIN TUKEMINEN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681099"/>
              </p:ext>
            </p:extLst>
          </p:nvPr>
        </p:nvGraphicFramePr>
        <p:xfrm>
          <a:off x="755575" y="2274733"/>
          <a:ext cx="7992886" cy="1585595"/>
        </p:xfrm>
        <a:graphic>
          <a:graphicData uri="http://schemas.openxmlformats.org/drawingml/2006/table">
            <a:tbl>
              <a:tblPr/>
              <a:tblGrid>
                <a:gridCol w="1547458"/>
                <a:gridCol w="1592618"/>
                <a:gridCol w="1592618"/>
                <a:gridCol w="1642589"/>
                <a:gridCol w="1617603"/>
              </a:tblGrid>
              <a:tr h="3242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KQ852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KQ852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KJ862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AKJ62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KJ862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A982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kstiruutu 5"/>
          <p:cNvSpPr txBox="1"/>
          <p:nvPr/>
        </p:nvSpPr>
        <p:spPr>
          <a:xfrm>
            <a:off x="1760312" y="1327737"/>
            <a:ext cx="2754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Olet avannut 1</a:t>
            </a:r>
            <a:r>
              <a:rPr lang="en-US" sz="2000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2000" dirty="0" smtClean="0"/>
              <a:t> ja </a:t>
            </a:r>
            <a:br>
              <a:rPr lang="fi-FI" sz="2000" dirty="0" smtClean="0"/>
            </a:br>
            <a:r>
              <a:rPr lang="fi-FI" sz="2000" dirty="0" smtClean="0"/>
              <a:t>partneri tarjonnut 2</a:t>
            </a:r>
            <a:r>
              <a:rPr lang="en-US" sz="2000" dirty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endParaRPr lang="fi-FI" sz="2000" dirty="0"/>
          </a:p>
        </p:txBody>
      </p:sp>
      <p:sp>
        <p:nvSpPr>
          <p:cNvPr id="7" name="Tekstiruutu 6"/>
          <p:cNvSpPr txBox="1"/>
          <p:nvPr/>
        </p:nvSpPr>
        <p:spPr>
          <a:xfrm>
            <a:off x="815953" y="5472000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6600"/>
                </a:solidFill>
              </a:rPr>
              <a:t>3</a:t>
            </a:r>
            <a:r>
              <a:rPr lang="en-US" b="1" dirty="0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endParaRPr lang="fi-FI" b="1" dirty="0">
              <a:solidFill>
                <a:srgbClr val="FF6600"/>
              </a:solidFill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2555776" y="5472000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6600"/>
                </a:solidFill>
              </a:rPr>
              <a:t>4</a:t>
            </a:r>
            <a:r>
              <a:rPr lang="en-US" b="1" dirty="0" smtClean="0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endParaRPr lang="fi-FI" b="1" dirty="0">
              <a:solidFill>
                <a:srgbClr val="FF6600"/>
              </a:solidFill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4140701" y="5472000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2NT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5874918" y="5472000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b="1" dirty="0">
              <a:solidFill>
                <a:srgbClr val="FF6600"/>
              </a:solidFill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5906336" y="1327737"/>
            <a:ext cx="2603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Olet avannut 1</a:t>
            </a:r>
            <a:r>
              <a:rPr lang="fi-FI" sz="2000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sz="2000" dirty="0" smtClean="0"/>
              <a:t> ja </a:t>
            </a:r>
            <a:br>
              <a:rPr lang="fi-FI" sz="2000" dirty="0" smtClean="0"/>
            </a:br>
            <a:r>
              <a:rPr lang="fi-FI" sz="2000" dirty="0" smtClean="0"/>
              <a:t>partneri tarjonnut 2</a:t>
            </a:r>
            <a:r>
              <a:rPr lang="en-US" sz="20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endParaRPr lang="fi-FI" sz="2000" dirty="0"/>
          </a:p>
        </p:txBody>
      </p:sp>
      <p:cxnSp>
        <p:nvCxnSpPr>
          <p:cNvPr id="13" name="Suora yhdysviiva 12"/>
          <p:cNvCxnSpPr/>
          <p:nvPr/>
        </p:nvCxnSpPr>
        <p:spPr>
          <a:xfrm>
            <a:off x="5364088" y="1770677"/>
            <a:ext cx="0" cy="2304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iruutu 13"/>
          <p:cNvSpPr txBox="1"/>
          <p:nvPr/>
        </p:nvSpPr>
        <p:spPr>
          <a:xfrm>
            <a:off x="7645883" y="5472000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b="1" dirty="0">
              <a:solidFill>
                <a:srgbClr val="FF6600"/>
              </a:solidFill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683568" y="4218949"/>
            <a:ext cx="129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15ap, 16p</a:t>
            </a:r>
          </a:p>
          <a:p>
            <a:pPr algn="ctr"/>
            <a:r>
              <a:rPr lang="fi-FI" dirty="0" smtClean="0"/>
              <a:t>4 kortin </a:t>
            </a:r>
            <a:br>
              <a:rPr lang="fi-FI" dirty="0" smtClean="0"/>
            </a:br>
            <a:r>
              <a:rPr lang="en-US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en-US" dirty="0" smtClean="0">
                <a:ea typeface="Times New Roman" pitchFamily="18" charset="0"/>
                <a:cs typeface="Arial" charset="0"/>
              </a:rPr>
              <a:t>-</a:t>
            </a:r>
            <a:r>
              <a:rPr lang="fi-FI" dirty="0" smtClean="0"/>
              <a:t>tuki</a:t>
            </a:r>
            <a:endParaRPr lang="fi-FI" dirty="0"/>
          </a:p>
        </p:txBody>
      </p:sp>
      <p:sp>
        <p:nvSpPr>
          <p:cNvPr id="15" name="Tekstiruutu 14"/>
          <p:cNvSpPr txBox="1"/>
          <p:nvPr/>
        </p:nvSpPr>
        <p:spPr>
          <a:xfrm>
            <a:off x="2267744" y="4218949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19ap, 21p</a:t>
            </a:r>
          </a:p>
          <a:p>
            <a:pPr algn="ctr"/>
            <a:r>
              <a:rPr lang="fi-FI" dirty="0" smtClean="0"/>
              <a:t>4 kortin </a:t>
            </a:r>
            <a:br>
              <a:rPr lang="fi-FI" dirty="0" smtClean="0"/>
            </a:br>
            <a:r>
              <a:rPr lang="en-US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 </a:t>
            </a:r>
            <a:r>
              <a:rPr lang="en-US" dirty="0" smtClean="0">
                <a:ea typeface="Times New Roman" pitchFamily="18" charset="0"/>
                <a:cs typeface="Arial" charset="0"/>
              </a:rPr>
              <a:t>-</a:t>
            </a:r>
            <a:r>
              <a:rPr lang="fi-FI" dirty="0"/>
              <a:t>tuki</a:t>
            </a:r>
          </a:p>
        </p:txBody>
      </p:sp>
      <p:sp>
        <p:nvSpPr>
          <p:cNvPr id="16" name="Tekstiruutu 15"/>
          <p:cNvSpPr txBox="1"/>
          <p:nvPr/>
        </p:nvSpPr>
        <p:spPr>
          <a:xfrm>
            <a:off x="3924677" y="4218949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12ap</a:t>
            </a:r>
            <a:r>
              <a:rPr lang="fi-FI" smtClean="0"/>
              <a:t>, 12p</a:t>
            </a:r>
            <a:endParaRPr lang="fi-FI" dirty="0" smtClean="0"/>
          </a:p>
          <a:p>
            <a:pPr algn="ctr"/>
            <a:r>
              <a:rPr lang="fi-FI" dirty="0" smtClean="0"/>
              <a:t>4 kortin </a:t>
            </a:r>
          </a:p>
          <a:p>
            <a:pPr algn="ctr"/>
            <a:r>
              <a:rPr lang="en-US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en-US" dirty="0" smtClean="0">
                <a:ea typeface="Times New Roman" pitchFamily="18" charset="0"/>
                <a:cs typeface="Arial" charset="0"/>
              </a:rPr>
              <a:t>-</a:t>
            </a:r>
            <a:r>
              <a:rPr lang="fi-FI" dirty="0" smtClean="0"/>
              <a:t>tuki</a:t>
            </a:r>
            <a:endParaRPr lang="fi-FI" dirty="0"/>
          </a:p>
        </p:txBody>
      </p:sp>
      <p:sp>
        <p:nvSpPr>
          <p:cNvPr id="17" name="Tekstiruutu 16"/>
          <p:cNvSpPr txBox="1"/>
          <p:nvPr/>
        </p:nvSpPr>
        <p:spPr>
          <a:xfrm>
            <a:off x="5652120" y="4249726"/>
            <a:ext cx="129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12ap, 13p</a:t>
            </a:r>
          </a:p>
          <a:p>
            <a:pPr algn="ctr"/>
            <a:r>
              <a:rPr lang="fi-FI" dirty="0" smtClean="0"/>
              <a:t>3 kortin </a:t>
            </a:r>
          </a:p>
          <a:p>
            <a:pPr algn="ctr"/>
            <a:r>
              <a:rPr lang="en-US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dirty="0" smtClean="0">
                <a:ea typeface="Times New Roman" pitchFamily="18" charset="0"/>
                <a:cs typeface="Arial" charset="0"/>
              </a:rPr>
              <a:t>-</a:t>
            </a:r>
            <a:r>
              <a:rPr lang="fi-FI" dirty="0" smtClean="0"/>
              <a:t>tuki</a:t>
            </a:r>
            <a:endParaRPr lang="fi-FI" dirty="0"/>
          </a:p>
        </p:txBody>
      </p:sp>
      <p:sp>
        <p:nvSpPr>
          <p:cNvPr id="18" name="Tekstiruutu 17"/>
          <p:cNvSpPr txBox="1"/>
          <p:nvPr/>
        </p:nvSpPr>
        <p:spPr>
          <a:xfrm>
            <a:off x="7308304" y="4255769"/>
            <a:ext cx="129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15ap, 16p</a:t>
            </a:r>
          </a:p>
          <a:p>
            <a:pPr algn="ctr"/>
            <a:r>
              <a:rPr lang="fi-FI" dirty="0" smtClean="0"/>
              <a:t>3 kortin </a:t>
            </a:r>
          </a:p>
          <a:p>
            <a:pPr algn="ctr"/>
            <a:r>
              <a:rPr lang="en-US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dirty="0" smtClean="0">
                <a:ea typeface="Times New Roman" pitchFamily="18" charset="0"/>
                <a:cs typeface="Arial" charset="0"/>
              </a:rPr>
              <a:t>-</a:t>
            </a:r>
            <a:r>
              <a:rPr lang="fi-FI" dirty="0" smtClean="0"/>
              <a:t>tuki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745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4" grpId="0" animBg="1"/>
      <p:bldP spid="2" grpId="0"/>
      <p:bldP spid="15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619250" y="980728"/>
            <a:ext cx="59055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4000" dirty="0">
                <a:solidFill>
                  <a:srgbClr val="009900"/>
                </a:solidFill>
              </a:rPr>
              <a:t>♣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3300"/>
                </a:solidFill>
              </a:rPr>
              <a:t>♦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0000"/>
                </a:solidFill>
              </a:rPr>
              <a:t>♥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000099"/>
                </a:solidFill>
              </a:rPr>
              <a:t>♠</a:t>
            </a:r>
            <a:r>
              <a:rPr lang="fi-FI" sz="4000" dirty="0"/>
              <a:t>	</a:t>
            </a:r>
            <a:r>
              <a:rPr lang="fi-FI" sz="4000" b="1" dirty="0" smtClean="0">
                <a:latin typeface="Times New Roman" pitchFamily="18" charset="0"/>
              </a:rPr>
              <a:t>NT</a:t>
            </a:r>
          </a:p>
          <a:p>
            <a:pPr algn="ctr">
              <a:spcBef>
                <a:spcPct val="50000"/>
              </a:spcBef>
            </a:pPr>
            <a:endParaRPr lang="fi-FI" sz="1000" b="1" dirty="0" smtClean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VASTAAJAN </a:t>
            </a:r>
            <a:br>
              <a:rPr lang="fi-FI" sz="4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i-FI" sz="4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 TARJOUS </a:t>
            </a:r>
            <a:br>
              <a:rPr lang="fi-FI" sz="4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4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 YLI 1 </a:t>
            </a: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SARJASSA</a:t>
            </a:r>
          </a:p>
          <a:p>
            <a:pPr algn="ctr">
              <a:spcBef>
                <a:spcPct val="50000"/>
              </a:spcBef>
            </a:pPr>
            <a:endParaRPr lang="fi-FI" sz="10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♣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3300"/>
                </a:solidFill>
                <a:latin typeface="Times New Roman" pitchFamily="18" charset="0"/>
              </a:rPr>
              <a:t>♦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0000"/>
                </a:solidFill>
                <a:latin typeface="Times New Roman" pitchFamily="18" charset="0"/>
              </a:rPr>
              <a:t>♥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000099"/>
                </a:solidFill>
                <a:latin typeface="Times New Roman" pitchFamily="18" charset="0"/>
              </a:rPr>
              <a:t>♠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b="1" dirty="0">
                <a:latin typeface="Times New Roman" pitchFamily="18" charset="0"/>
              </a:rPr>
              <a:t>NT</a:t>
            </a: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078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31775" y="116632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VASTAAJAN 2. TARJOUS 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2 YLI 1 SARJASSA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567196" y="1700808"/>
            <a:ext cx="8029079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Jos avaaja tarjoaa toisella kierroksella avausväriään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uudelleen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(</a:t>
            </a:r>
            <a:r>
              <a:rPr lang="fi-FI" sz="2800" b="1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♠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Arial" charset="0"/>
              </a:rPr>
              <a:t> - </a:t>
            </a:r>
            <a:r>
              <a:rPr lang="fi-FI" sz="2800" b="1" dirty="0">
                <a:solidFill>
                  <a:srgbClr val="0099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2</a:t>
            </a:r>
            <a:r>
              <a:rPr lang="en-GB" sz="2800" dirty="0">
                <a:solidFill>
                  <a:srgbClr val="0099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♣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Arial" charset="0"/>
              </a:rPr>
              <a:t>; </a:t>
            </a:r>
            <a:r>
              <a:rPr lang="fi-FI" sz="2800" b="1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2</a:t>
            </a:r>
            <a:r>
              <a:rPr lang="fi-FI" sz="2800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♠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Arial" charset="0"/>
              </a:rPr>
              <a:t>)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tai 2NT (</a:t>
            </a:r>
            <a:r>
              <a:rPr lang="fi-FI" sz="2800" b="1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♠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Arial" charset="0"/>
              </a:rPr>
              <a:t> - </a:t>
            </a:r>
            <a:r>
              <a:rPr lang="fi-FI" sz="2800" b="1" dirty="0">
                <a:solidFill>
                  <a:srgbClr val="0099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2</a:t>
            </a:r>
            <a:r>
              <a:rPr lang="en-GB" sz="2800" dirty="0">
                <a:solidFill>
                  <a:srgbClr val="0099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♣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Arial" charset="0"/>
              </a:rPr>
              <a:t>; </a:t>
            </a:r>
            <a:r>
              <a:rPr lang="fi-FI" sz="28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2NT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Arial" charset="0"/>
              </a:rPr>
              <a:t>)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, voi vastaaja passata siihen </a:t>
            </a:r>
          </a:p>
          <a:p>
            <a:pPr marL="457200" indent="-457200">
              <a:spcBef>
                <a:spcPts val="1800"/>
              </a:spcBef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Muut avaajan tarjoukset ovat kierrosvaatimuksia ja niihin on tarjottava jotain </a:t>
            </a:r>
          </a:p>
          <a:p>
            <a:pPr marL="457200" indent="-457200">
              <a:spcBef>
                <a:spcPts val="1800"/>
              </a:spcBef>
              <a:buFont typeface="Arial" pitchFamily="34" charset="0"/>
              <a:buChar char="•"/>
            </a:pP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Jos vastaaja tarjoaa toisella kierroksella 2 avausväriä (</a:t>
            </a:r>
            <a:r>
              <a:rPr lang="fi-FI" sz="2800" b="1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sz="2800" dirty="0">
                <a:ea typeface="Times New Roman" pitchFamily="18" charset="0"/>
                <a:cs typeface="Arial" charset="0"/>
              </a:rPr>
              <a:t> - </a:t>
            </a:r>
            <a:r>
              <a:rPr lang="fi-FI" sz="2800" b="1" dirty="0">
                <a:solidFill>
                  <a:srgbClr val="0099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2</a:t>
            </a:r>
            <a:r>
              <a:rPr lang="en-GB" sz="2800" dirty="0">
                <a:solidFill>
                  <a:srgbClr val="0099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♣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Arial" charset="0"/>
              </a:rPr>
              <a:t>; </a:t>
            </a:r>
            <a:r>
              <a:rPr lang="fi-FI" sz="2800" b="1" dirty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2</a:t>
            </a:r>
            <a:r>
              <a:rPr lang="en-US" sz="2800" dirty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♦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Arial" charset="0"/>
              </a:rPr>
              <a:t> – </a:t>
            </a:r>
            <a:r>
              <a:rPr lang="fi-FI" sz="2800" b="1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2</a:t>
            </a:r>
            <a:r>
              <a:rPr lang="fi-FI" sz="2800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♠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Arial" charset="0"/>
              </a:rPr>
              <a:t>)</a:t>
            </a:r>
            <a:r>
              <a:rPr lang="fi-FI" sz="2800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tai 2NT (</a:t>
            </a:r>
            <a:r>
              <a:rPr lang="fi-FI" sz="2800" b="1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♠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Arial" charset="0"/>
              </a:rPr>
              <a:t> - </a:t>
            </a:r>
            <a:r>
              <a:rPr lang="fi-FI" sz="2800" b="1" dirty="0">
                <a:solidFill>
                  <a:srgbClr val="0099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2</a:t>
            </a:r>
            <a:r>
              <a:rPr lang="en-GB" sz="2800" dirty="0">
                <a:solidFill>
                  <a:srgbClr val="0099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♣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Arial" charset="0"/>
              </a:rPr>
              <a:t>; </a:t>
            </a:r>
            <a:r>
              <a:rPr lang="fi-FI" sz="2800" b="1" dirty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2</a:t>
            </a:r>
            <a:r>
              <a:rPr lang="en-US" sz="2800" dirty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♦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Arial" charset="0"/>
              </a:rPr>
              <a:t> – </a:t>
            </a:r>
            <a:r>
              <a:rPr lang="fi-FI" sz="2800" b="1" dirty="0">
                <a:latin typeface="Calibri" pitchFamily="34" charset="0"/>
                <a:ea typeface="Times New Roman" pitchFamily="18" charset="0"/>
                <a:cs typeface="Arial" charset="0"/>
              </a:rPr>
              <a:t>2NT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), avaaja voi passata näihin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tarjouksiin</a:t>
            </a:r>
            <a:endParaRPr lang="fi-FI" sz="2800" b="1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46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31775" y="116632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VASTAAJAN 2. TARJOUS 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2 YLI 1 SARJASSA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549485" y="1916832"/>
            <a:ext cx="8029079" cy="3339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spcBef>
                <a:spcPts val="1800"/>
              </a:spcBef>
              <a:buFont typeface="Arial" pitchFamily="34" charset="0"/>
              <a:buChar char="•"/>
            </a:pP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Jos vastaaja tarjoaa toisella kierroksella väriään uudestaan kolmen tasolla (</a:t>
            </a:r>
            <a:r>
              <a:rPr lang="fi-FI" sz="2800" b="1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♠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Arial" charset="0"/>
              </a:rPr>
              <a:t> - </a:t>
            </a:r>
            <a:r>
              <a:rPr lang="fi-FI" sz="2800" b="1" dirty="0">
                <a:solidFill>
                  <a:srgbClr val="0099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2</a:t>
            </a:r>
            <a:r>
              <a:rPr lang="en-GB" sz="2800" dirty="0">
                <a:solidFill>
                  <a:srgbClr val="0099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♣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Arial" charset="0"/>
              </a:rPr>
              <a:t>; </a:t>
            </a:r>
            <a:r>
              <a:rPr lang="fi-FI" sz="2800" b="1" dirty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2</a:t>
            </a:r>
            <a:r>
              <a:rPr lang="en-US" sz="2800" dirty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♦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Arial" charset="0"/>
              </a:rPr>
              <a:t> – </a:t>
            </a:r>
            <a:r>
              <a:rPr lang="fi-FI" sz="2800" b="1" dirty="0">
                <a:solidFill>
                  <a:srgbClr val="0099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3</a:t>
            </a:r>
            <a:r>
              <a:rPr lang="en-GB" sz="2800" b="1" dirty="0">
                <a:solidFill>
                  <a:srgbClr val="0099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♣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), hän lupaa 6 kortin värin ja 10-11(12)ap. Tähän avaaja voi passata.</a:t>
            </a:r>
          </a:p>
          <a:p>
            <a:pPr marL="457200" indent="-457200">
              <a:spcBef>
                <a:spcPts val="1800"/>
              </a:spcBef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Muut vastaajan kolmen tason tarjoukset seuraavalla kierroksella ovat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täyspelivaatimuksia</a:t>
            </a:r>
            <a:b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fi-FI" sz="28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Esim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800" b="1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♠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Arial" charset="0"/>
              </a:rPr>
              <a:t> - </a:t>
            </a:r>
            <a:r>
              <a:rPr lang="fi-FI" sz="2800" b="1" dirty="0">
                <a:solidFill>
                  <a:srgbClr val="0099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2</a:t>
            </a:r>
            <a:r>
              <a:rPr lang="en-GB" sz="2800" dirty="0">
                <a:solidFill>
                  <a:srgbClr val="0099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♣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Arial" charset="0"/>
              </a:rPr>
              <a:t>; </a:t>
            </a:r>
            <a:r>
              <a:rPr lang="fi-FI" sz="2800" b="1" dirty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2</a:t>
            </a:r>
            <a:r>
              <a:rPr lang="en-US" sz="2800" dirty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♦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Arial" charset="0"/>
              </a:rPr>
              <a:t> –</a:t>
            </a:r>
            <a:r>
              <a:rPr lang="fi-FI" sz="2800" b="1" dirty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fi-FI" sz="2800" b="1" dirty="0" smtClean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3</a:t>
            </a:r>
            <a:r>
              <a:rPr lang="en-US" sz="2800" dirty="0" smtClean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♦</a:t>
            </a:r>
            <a:endParaRPr lang="fi-FI" sz="28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468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619250" y="1125538"/>
            <a:ext cx="59055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4000" dirty="0">
                <a:solidFill>
                  <a:srgbClr val="009900"/>
                </a:solidFill>
              </a:rPr>
              <a:t>♣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3300"/>
                </a:solidFill>
              </a:rPr>
              <a:t>♦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0000"/>
                </a:solidFill>
              </a:rPr>
              <a:t>♥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000099"/>
                </a:solidFill>
              </a:rPr>
              <a:t>♠</a:t>
            </a:r>
            <a:r>
              <a:rPr lang="fi-FI" sz="4000" dirty="0"/>
              <a:t>	</a:t>
            </a:r>
            <a:r>
              <a:rPr lang="fi-FI" sz="4000" b="1" dirty="0" smtClean="0">
                <a:latin typeface="Times New Roman" pitchFamily="18" charset="0"/>
              </a:rPr>
              <a:t>NT</a:t>
            </a:r>
          </a:p>
          <a:p>
            <a:pPr algn="ctr">
              <a:spcBef>
                <a:spcPct val="50000"/>
              </a:spcBef>
            </a:pPr>
            <a:endParaRPr lang="fi-FI" sz="4000" b="1" dirty="0" smtClean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REVERSE</a:t>
            </a:r>
          </a:p>
          <a:p>
            <a:pPr algn="ctr">
              <a:spcBef>
                <a:spcPct val="50000"/>
              </a:spcBef>
            </a:pPr>
            <a:endParaRPr lang="fi-FI" sz="4000" dirty="0" smtClean="0">
              <a:solidFill>
                <a:srgbClr val="0099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♣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3300"/>
                </a:solidFill>
                <a:latin typeface="Times New Roman" pitchFamily="18" charset="0"/>
              </a:rPr>
              <a:t>♦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0000"/>
                </a:solidFill>
                <a:latin typeface="Times New Roman" pitchFamily="18" charset="0"/>
              </a:rPr>
              <a:t>♥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000099"/>
                </a:solidFill>
                <a:latin typeface="Times New Roman" pitchFamily="18" charset="0"/>
              </a:rPr>
              <a:t>♠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b="1" dirty="0">
                <a:latin typeface="Times New Roman" pitchFamily="18" charset="0"/>
              </a:rPr>
              <a:t>NT</a:t>
            </a: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239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475249" y="260648"/>
            <a:ext cx="8064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REVERSE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775149" y="1196752"/>
            <a:ext cx="7613275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i-FI" sz="28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Reverse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on väritarjous kahden tasolla pelaajan ensimmäistä tarjousta korkeammassa värissä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Reverse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–tarjous pakottaa vastaajaa valitsemaan avausvärin 3 tasolla, mikäli avausväri sopii vastaajalle paremmin, joten se lupaa lisävoimaa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Tarjous lupaa aina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vähintään 5 korttia avausvärissä ja  4 korttia </a:t>
            </a: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reversevärissä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1 yli 1 sarjassa </a:t>
            </a: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reverse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lupaa 16+ ap. </a:t>
            </a:r>
            <a:b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Tarjous on kierrosvaatimus (</a:t>
            </a: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kv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).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2 yli 1 sarjassa </a:t>
            </a: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reverse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 lupaa 15+ ap. </a:t>
            </a:r>
            <a:b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Tarjous on täyspelivaatimus (</a:t>
            </a: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tpv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).</a:t>
            </a: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272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467544" y="332656"/>
            <a:ext cx="8064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REVERSE, ONKO VAI EI?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95139"/>
              </p:ext>
            </p:extLst>
          </p:nvPr>
        </p:nvGraphicFramePr>
        <p:xfrm>
          <a:off x="484096" y="2272400"/>
          <a:ext cx="8496944" cy="1585595"/>
        </p:xfrm>
        <a:graphic>
          <a:graphicData uri="http://schemas.openxmlformats.org/drawingml/2006/table">
            <a:tbl>
              <a:tblPr/>
              <a:tblGrid>
                <a:gridCol w="1645047"/>
                <a:gridCol w="1693053"/>
                <a:gridCol w="1693053"/>
                <a:gridCol w="1746176"/>
                <a:gridCol w="1719615"/>
              </a:tblGrid>
              <a:tr h="3242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KQJ2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KQJ2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AQJ92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AQJ92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AQJ2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AQJ92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AQJ92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kstiruutu 5"/>
          <p:cNvSpPr txBox="1"/>
          <p:nvPr/>
        </p:nvSpPr>
        <p:spPr>
          <a:xfrm>
            <a:off x="1642939" y="1124744"/>
            <a:ext cx="27632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Olet avannut 1</a:t>
            </a:r>
            <a:r>
              <a:rPr lang="en-US" sz="2000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fi-FI" sz="2000" dirty="0" smtClean="0"/>
              <a:t> ja </a:t>
            </a:r>
            <a:br>
              <a:rPr lang="fi-FI" sz="2000" dirty="0" smtClean="0"/>
            </a:br>
            <a:r>
              <a:rPr lang="fi-FI" sz="2000" dirty="0" smtClean="0"/>
              <a:t>partneri vastasi 2</a:t>
            </a:r>
            <a:r>
              <a:rPr lang="en-GB" sz="2000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♣.</a:t>
            </a:r>
            <a:br>
              <a:rPr lang="en-GB" sz="2000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</a:br>
            <a:r>
              <a:rPr lang="en-GB" sz="2000" dirty="0" err="1" smtClean="0">
                <a:ea typeface="Times New Roman" pitchFamily="18" charset="0"/>
                <a:cs typeface="Arial" charset="0"/>
              </a:rPr>
              <a:t>Mitä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sz="2000" dirty="0" err="1" smtClean="0">
                <a:ea typeface="Times New Roman" pitchFamily="18" charset="0"/>
                <a:cs typeface="Arial" charset="0"/>
              </a:rPr>
              <a:t>tarjoat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?</a:t>
            </a:r>
            <a:endParaRPr lang="fi-FI" sz="2000" dirty="0"/>
          </a:p>
        </p:txBody>
      </p:sp>
      <p:sp>
        <p:nvSpPr>
          <p:cNvPr id="7" name="Tekstiruutu 6"/>
          <p:cNvSpPr txBox="1"/>
          <p:nvPr/>
        </p:nvSpPr>
        <p:spPr>
          <a:xfrm>
            <a:off x="647838" y="5724000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b="1" dirty="0">
              <a:solidFill>
                <a:srgbClr val="FF6600"/>
              </a:solidFill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2356303" y="5724000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6600"/>
                </a:solidFill>
              </a:rPr>
              <a:t>2</a:t>
            </a:r>
            <a:r>
              <a:rPr lang="en-US" b="1" dirty="0" smtClean="0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endParaRPr lang="fi-FI" b="1" dirty="0">
              <a:solidFill>
                <a:srgbClr val="FF6600"/>
              </a:solidFill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4157252" y="5724000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3NT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5884695" y="5724000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1NT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5812685" y="1124743"/>
            <a:ext cx="26036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Olet avannut 1</a:t>
            </a:r>
            <a:r>
              <a:rPr lang="en-US" sz="2000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fi-FI" sz="2000" dirty="0" smtClean="0"/>
              <a:t> ja </a:t>
            </a:r>
            <a:br>
              <a:rPr lang="fi-FI" sz="2000" dirty="0" smtClean="0"/>
            </a:br>
            <a:r>
              <a:rPr lang="fi-FI" sz="2000" dirty="0" smtClean="0"/>
              <a:t>partneri vastasi 1</a:t>
            </a:r>
            <a:r>
              <a:rPr lang="fi-FI" sz="2000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♠.</a:t>
            </a:r>
            <a:r>
              <a:rPr lang="en-GB" sz="2000" dirty="0">
                <a:ea typeface="Times New Roman" pitchFamily="18" charset="0"/>
                <a:cs typeface="Arial" charset="0"/>
              </a:rPr>
              <a:t> </a:t>
            </a:r>
            <a:r>
              <a:rPr lang="en-GB" sz="2000" dirty="0" err="1" smtClean="0">
                <a:ea typeface="Times New Roman" pitchFamily="18" charset="0"/>
                <a:cs typeface="Arial" charset="0"/>
              </a:rPr>
              <a:t>Mitä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sz="2000" dirty="0" err="1">
                <a:ea typeface="Times New Roman" pitchFamily="18" charset="0"/>
                <a:cs typeface="Arial" charset="0"/>
              </a:rPr>
              <a:t>tarjoat</a:t>
            </a:r>
            <a:r>
              <a:rPr lang="en-GB" sz="2000" dirty="0" smtClean="0">
                <a:ea typeface="Times New Roman" pitchFamily="18" charset="0"/>
                <a:cs typeface="Arial" charset="0"/>
              </a:rPr>
              <a:t>?</a:t>
            </a:r>
            <a:endParaRPr lang="fi-FI" sz="2000" dirty="0"/>
          </a:p>
        </p:txBody>
      </p:sp>
      <p:cxnSp>
        <p:nvCxnSpPr>
          <p:cNvPr id="13" name="Suora yhdysviiva 12"/>
          <p:cNvCxnSpPr/>
          <p:nvPr/>
        </p:nvCxnSpPr>
        <p:spPr>
          <a:xfrm>
            <a:off x="5368569" y="1715500"/>
            <a:ext cx="0" cy="2304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iruutu 13"/>
          <p:cNvSpPr txBox="1"/>
          <p:nvPr/>
        </p:nvSpPr>
        <p:spPr>
          <a:xfrm>
            <a:off x="7684499" y="5724000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b="1" dirty="0">
              <a:solidFill>
                <a:srgbClr val="FF6600"/>
              </a:solidFill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412087" y="3996979"/>
            <a:ext cx="1440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15ap, 17p</a:t>
            </a:r>
            <a:br>
              <a:rPr lang="fi-FI" dirty="0" smtClean="0"/>
            </a:br>
            <a:r>
              <a:rPr lang="fi-FI" dirty="0" smtClean="0"/>
              <a:t>voima riittää </a:t>
            </a:r>
            <a:r>
              <a:rPr lang="fi-FI" dirty="0" err="1" smtClean="0"/>
              <a:t>reverseen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2 yli 1 sarjass</a:t>
            </a:r>
            <a:r>
              <a:rPr lang="fi-FI" dirty="0"/>
              <a:t>a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1947998" y="3996979"/>
            <a:ext cx="17044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13ap, 15p</a:t>
            </a:r>
            <a:br>
              <a:rPr lang="fi-FI" dirty="0" smtClean="0"/>
            </a:br>
            <a:r>
              <a:rPr lang="fi-FI" dirty="0" smtClean="0"/>
              <a:t>voima ei riitä </a:t>
            </a:r>
            <a:r>
              <a:rPr lang="fi-FI" dirty="0" err="1" smtClean="0"/>
              <a:t>reverseen</a:t>
            </a:r>
            <a:r>
              <a:rPr lang="fi-FI" dirty="0" smtClean="0"/>
              <a:t>, eikä voi </a:t>
            </a:r>
            <a:br>
              <a:rPr lang="fi-FI" dirty="0" smtClean="0"/>
            </a:br>
            <a:r>
              <a:rPr lang="fi-FI" dirty="0" smtClean="0"/>
              <a:t>tarjota 2NT </a:t>
            </a:r>
            <a:endParaRPr lang="fi-FI" dirty="0"/>
          </a:p>
        </p:txBody>
      </p:sp>
      <p:sp>
        <p:nvSpPr>
          <p:cNvPr id="16" name="Tekstiruutu 15"/>
          <p:cNvSpPr txBox="1"/>
          <p:nvPr/>
        </p:nvSpPr>
        <p:spPr>
          <a:xfrm>
            <a:off x="3664120" y="3978721"/>
            <a:ext cx="17044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18ap, 19p</a:t>
            </a:r>
            <a:br>
              <a:rPr lang="fi-FI" dirty="0" smtClean="0"/>
            </a:br>
            <a:r>
              <a:rPr lang="fi-FI" dirty="0" smtClean="0"/>
              <a:t>voima riittää </a:t>
            </a:r>
            <a:r>
              <a:rPr lang="fi-FI" dirty="0" err="1" smtClean="0"/>
              <a:t>reverseen</a:t>
            </a:r>
            <a:r>
              <a:rPr lang="fi-FI" dirty="0" smtClean="0"/>
              <a:t>, mutta käsi on tasainen</a:t>
            </a:r>
            <a:endParaRPr lang="fi-FI" dirty="0"/>
          </a:p>
        </p:txBody>
      </p:sp>
      <p:sp>
        <p:nvSpPr>
          <p:cNvPr id="17" name="Tekstiruutu 16"/>
          <p:cNvSpPr txBox="1"/>
          <p:nvPr/>
        </p:nvSpPr>
        <p:spPr>
          <a:xfrm>
            <a:off x="5411138" y="3996634"/>
            <a:ext cx="16618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15ap, 15p</a:t>
            </a:r>
            <a:br>
              <a:rPr lang="fi-FI" dirty="0" smtClean="0"/>
            </a:br>
            <a:r>
              <a:rPr lang="fi-FI" dirty="0" smtClean="0"/>
              <a:t>voima ei riitä </a:t>
            </a:r>
            <a:r>
              <a:rPr lang="fi-FI" dirty="0" err="1" smtClean="0"/>
              <a:t>reverseen</a:t>
            </a:r>
            <a:endParaRPr lang="fi-FI" dirty="0" smtClean="0"/>
          </a:p>
          <a:p>
            <a:pPr algn="ctr"/>
            <a:r>
              <a:rPr lang="fi-FI" dirty="0" smtClean="0"/>
              <a:t>1 yli 1 sarjassa</a:t>
            </a:r>
            <a:endParaRPr lang="fi-FI" dirty="0"/>
          </a:p>
        </p:txBody>
      </p:sp>
      <p:sp>
        <p:nvSpPr>
          <p:cNvPr id="18" name="Tekstiruutu 17"/>
          <p:cNvSpPr txBox="1"/>
          <p:nvPr/>
        </p:nvSpPr>
        <p:spPr>
          <a:xfrm>
            <a:off x="7230073" y="3978721"/>
            <a:ext cx="16618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16ap, 16p</a:t>
            </a:r>
            <a:br>
              <a:rPr lang="fi-FI" dirty="0" smtClean="0"/>
            </a:br>
            <a:r>
              <a:rPr lang="fi-FI" dirty="0" smtClean="0"/>
              <a:t>voima riittää </a:t>
            </a:r>
            <a:r>
              <a:rPr lang="fi-FI" dirty="0" err="1" smtClean="0"/>
              <a:t>reverseen</a:t>
            </a:r>
            <a:endParaRPr lang="fi-FI" dirty="0" smtClean="0"/>
          </a:p>
          <a:p>
            <a:pPr algn="ctr"/>
            <a:r>
              <a:rPr lang="fi-FI" dirty="0" smtClean="0"/>
              <a:t>1 yli 1 sarjassa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607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4" grpId="0" animBg="1"/>
      <p:bldP spid="2" grpId="0"/>
      <p:bldP spid="15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827584" y="1556792"/>
            <a:ext cx="7610083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Kun vastaaja on tarjonnut uuden värin kahden tasolla, hän on luvannut vähintään (10)11 pistettä: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fi-FI" sz="2800" dirty="0" smtClean="0">
                <a:solidFill>
                  <a:srgbClr val="009900"/>
                </a:solidFill>
              </a:rPr>
              <a:t>♣</a:t>
            </a:r>
            <a:r>
              <a:rPr lang="fi-FI" sz="2800" dirty="0" smtClean="0"/>
              <a:t>/</a:t>
            </a:r>
            <a:r>
              <a:rPr lang="fi-FI" sz="2800" dirty="0" smtClean="0">
                <a:solidFill>
                  <a:srgbClr val="FF3300"/>
                </a:solidFill>
              </a:rPr>
              <a:t>♦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lupaa (10)11+ </a:t>
            </a:r>
            <a:r>
              <a:rPr lang="fi-FI" sz="28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ja vähintään 4 kortin värin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avauksen </a:t>
            </a:r>
            <a:r>
              <a:rPr lang="fi-FI" sz="2800" b="1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lang="fi-FI" sz="2800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jälkeen lupaa vähintään 5 kortin </a:t>
            </a:r>
            <a:r>
              <a:rPr lang="en-US" sz="2800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-</a:t>
            </a:r>
            <a:r>
              <a:rPr lang="en-US" sz="28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värin</a:t>
            </a:r>
            <a:r>
              <a:rPr lang="en-US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ja</a:t>
            </a:r>
            <a:r>
              <a:rPr lang="en-US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11+ </a:t>
            </a:r>
            <a:r>
              <a:rPr lang="en-US" sz="28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endParaRPr lang="en-US" sz="28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457200" lvl="1" indent="0"/>
            <a:r>
              <a:rPr lang="fi-FI" sz="2800" dirty="0" smtClean="0">
                <a:latin typeface="Calibri" pitchFamily="34" charset="0"/>
                <a:cs typeface="Calibri" pitchFamily="34" charset="0"/>
              </a:rPr>
              <a:t>=&gt;</a:t>
            </a:r>
            <a:r>
              <a:rPr lang="fi-FI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Täyspeli on siis erittäin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todennäköinen</a:t>
            </a:r>
            <a:endParaRPr lang="fi-FI" sz="28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Avaaja tarjoaa mahdollisimman kuvaavan tarjouksen kertoen lisää voimastaan ja jakaumastaan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07039" y="260648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AVAAJAN 2. TARJOUS 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2 YLI 1 SARJASSA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37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06327" y="183721"/>
            <a:ext cx="8064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VASTAAJAN REVERSE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1283535" y="830052"/>
            <a:ext cx="68291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Myös vastaaja voi käyttää </a:t>
            </a:r>
            <a:r>
              <a:rPr lang="fi-FI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reverse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–tarjousta</a:t>
            </a:r>
          </a:p>
          <a:p>
            <a:pPr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Vastaaja osoittaa tarjouksellaan ainakin lievää slammikiinnostusta</a:t>
            </a:r>
            <a:r>
              <a:rPr lang="fi-FI" sz="2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eli voimaa 15+ </a:t>
            </a:r>
            <a:r>
              <a:rPr lang="fi-FI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endParaRPr lang="fi-FI" sz="24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04969"/>
              </p:ext>
            </p:extLst>
          </p:nvPr>
        </p:nvGraphicFramePr>
        <p:xfrm>
          <a:off x="878488" y="3242867"/>
          <a:ext cx="8082409" cy="1585595"/>
        </p:xfrm>
        <a:graphic>
          <a:graphicData uri="http://schemas.openxmlformats.org/drawingml/2006/table">
            <a:tbl>
              <a:tblPr/>
              <a:tblGrid>
                <a:gridCol w="1961826"/>
                <a:gridCol w="2019077"/>
                <a:gridCol w="2019077"/>
                <a:gridCol w="2082429"/>
              </a:tblGrid>
              <a:tr h="3242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KQJ2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KQJ2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K932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KQJ2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A9742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AQJ92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AQJ92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AQJ92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827584" y="2225463"/>
            <a:ext cx="3617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Partneri avannut 1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dirty="0" smtClean="0">
                <a:ea typeface="Times New Roman" pitchFamily="18" charset="0"/>
                <a:cs typeface="Arial" charset="0"/>
              </a:rPr>
              <a:t>, </a:t>
            </a:r>
            <a:r>
              <a:rPr lang="en-US" dirty="0" err="1" smtClean="0">
                <a:ea typeface="Times New Roman" pitchFamily="18" charset="0"/>
                <a:cs typeface="Arial" charset="0"/>
              </a:rPr>
              <a:t>mitä</a:t>
            </a:r>
            <a:r>
              <a:rPr lang="en-US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dirty="0" err="1" smtClean="0">
                <a:ea typeface="Times New Roman" pitchFamily="18" charset="0"/>
                <a:cs typeface="Arial" charset="0"/>
              </a:rPr>
              <a:t>tarjoat</a:t>
            </a:r>
            <a:r>
              <a:rPr lang="en-US" dirty="0" smtClean="0">
                <a:ea typeface="Times New Roman" pitchFamily="18" charset="0"/>
                <a:cs typeface="Arial" charset="0"/>
              </a:rPr>
              <a:t>?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1100086" y="2687424"/>
            <a:ext cx="720080" cy="40011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000099"/>
                </a:solidFill>
              </a:rPr>
              <a:t>1</a:t>
            </a:r>
            <a:r>
              <a:rPr lang="fi-FI" sz="2000" b="1" dirty="0">
                <a:solidFill>
                  <a:srgbClr val="000099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endParaRPr lang="fi-FI" sz="2000" b="1" dirty="0">
              <a:solidFill>
                <a:srgbClr val="000099"/>
              </a:solidFill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668038" y="4901375"/>
            <a:ext cx="1793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Partneri jatkaa 1NT, mitä nyt?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4844502" y="2225463"/>
            <a:ext cx="3617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Partneri avannut 1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en-US" dirty="0" smtClean="0">
                <a:ea typeface="Times New Roman" pitchFamily="18" charset="0"/>
                <a:cs typeface="Arial" charset="0"/>
              </a:rPr>
              <a:t>, </a:t>
            </a:r>
            <a:r>
              <a:rPr lang="en-US" dirty="0" err="1" smtClean="0">
                <a:ea typeface="Times New Roman" pitchFamily="18" charset="0"/>
                <a:cs typeface="Arial" charset="0"/>
              </a:rPr>
              <a:t>mitä</a:t>
            </a:r>
            <a:r>
              <a:rPr lang="en-US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dirty="0" err="1" smtClean="0">
                <a:ea typeface="Times New Roman" pitchFamily="18" charset="0"/>
                <a:cs typeface="Arial" charset="0"/>
              </a:rPr>
              <a:t>tarjoat</a:t>
            </a:r>
            <a:r>
              <a:rPr lang="en-US" dirty="0" smtClean="0">
                <a:ea typeface="Times New Roman" pitchFamily="18" charset="0"/>
                <a:cs typeface="Arial" charset="0"/>
              </a:rPr>
              <a:t>?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1042366" y="5725435"/>
            <a:ext cx="720080" cy="40011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3NT</a:t>
            </a:r>
            <a:endParaRPr lang="fi-FI" sz="2000" b="1" dirty="0">
              <a:solidFill>
                <a:schemeClr val="tx1"/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3116310" y="2687424"/>
            <a:ext cx="720080" cy="40011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6600"/>
                </a:solidFill>
              </a:rPr>
              <a:t>2</a:t>
            </a:r>
            <a:r>
              <a:rPr lang="en-US" sz="2000" b="1" dirty="0" smtClean="0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endParaRPr lang="fi-FI" sz="2000" b="1" dirty="0">
              <a:solidFill>
                <a:srgbClr val="000099"/>
              </a:solidFill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2658722" y="4893011"/>
            <a:ext cx="1793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Partneri jatkaa 2NT, mitä nyt?</a:t>
            </a:r>
            <a:endParaRPr lang="fi-FI" dirty="0"/>
          </a:p>
        </p:txBody>
      </p:sp>
      <p:sp>
        <p:nvSpPr>
          <p:cNvPr id="13" name="Tekstiruutu 12"/>
          <p:cNvSpPr txBox="1"/>
          <p:nvPr/>
        </p:nvSpPr>
        <p:spPr>
          <a:xfrm>
            <a:off x="3040844" y="5725435"/>
            <a:ext cx="720080" cy="40011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000099"/>
                </a:solidFill>
              </a:rPr>
              <a:t>3</a:t>
            </a:r>
            <a:r>
              <a:rPr lang="fi-FI" sz="2000" b="1" dirty="0" smtClean="0">
                <a:solidFill>
                  <a:srgbClr val="000099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endParaRPr lang="fi-FI" sz="2000" b="1" dirty="0">
              <a:solidFill>
                <a:srgbClr val="000099"/>
              </a:solidFill>
            </a:endParaRPr>
          </a:p>
        </p:txBody>
      </p:sp>
      <p:cxnSp>
        <p:nvCxnSpPr>
          <p:cNvPr id="14" name="Suora yhdysviiva 13"/>
          <p:cNvCxnSpPr/>
          <p:nvPr/>
        </p:nvCxnSpPr>
        <p:spPr>
          <a:xfrm>
            <a:off x="4628478" y="2450779"/>
            <a:ext cx="0" cy="2304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iruutu 14"/>
          <p:cNvSpPr txBox="1"/>
          <p:nvPr/>
        </p:nvSpPr>
        <p:spPr>
          <a:xfrm>
            <a:off x="5114625" y="2687424"/>
            <a:ext cx="720080" cy="40011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6600"/>
                </a:solidFill>
              </a:rPr>
              <a:t>2</a:t>
            </a:r>
            <a:r>
              <a:rPr lang="en-US" sz="2000" b="1" dirty="0" smtClean="0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endParaRPr lang="fi-FI" sz="2000" b="1" dirty="0">
              <a:solidFill>
                <a:srgbClr val="000099"/>
              </a:solidFill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4724528" y="4901375"/>
            <a:ext cx="1793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Partneri jatkaa 2NT, mitä nyt?</a:t>
            </a:r>
            <a:endParaRPr lang="fi-FI" dirty="0"/>
          </a:p>
        </p:txBody>
      </p:sp>
      <p:sp>
        <p:nvSpPr>
          <p:cNvPr id="17" name="Tekstiruutu 16"/>
          <p:cNvSpPr txBox="1"/>
          <p:nvPr/>
        </p:nvSpPr>
        <p:spPr>
          <a:xfrm>
            <a:off x="5056905" y="5725435"/>
            <a:ext cx="720080" cy="40011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tx1"/>
                </a:solidFill>
              </a:rPr>
              <a:t>3NT</a:t>
            </a:r>
            <a:endParaRPr lang="fi-FI" sz="2000" b="1" dirty="0">
              <a:solidFill>
                <a:schemeClr val="tx1"/>
              </a:solidFill>
            </a:endParaRPr>
          </a:p>
        </p:txBody>
      </p:sp>
      <p:sp>
        <p:nvSpPr>
          <p:cNvPr id="18" name="Tekstiruutu 17"/>
          <p:cNvSpPr txBox="1"/>
          <p:nvPr/>
        </p:nvSpPr>
        <p:spPr>
          <a:xfrm>
            <a:off x="6932734" y="4924413"/>
            <a:ext cx="1793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Partneri jatkaa 2NT, mitä nyt?</a:t>
            </a:r>
            <a:endParaRPr lang="fi-FI" dirty="0"/>
          </a:p>
        </p:txBody>
      </p:sp>
      <p:sp>
        <p:nvSpPr>
          <p:cNvPr id="19" name="Tekstiruutu 18"/>
          <p:cNvSpPr txBox="1"/>
          <p:nvPr/>
        </p:nvSpPr>
        <p:spPr>
          <a:xfrm>
            <a:off x="7109245" y="2687424"/>
            <a:ext cx="720080" cy="40011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6600"/>
                </a:solidFill>
              </a:rPr>
              <a:t>2</a:t>
            </a:r>
            <a:r>
              <a:rPr lang="en-US" sz="2000" b="1" dirty="0" smtClean="0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endParaRPr lang="fi-FI" sz="2000" b="1" dirty="0">
              <a:solidFill>
                <a:srgbClr val="000099"/>
              </a:solidFill>
            </a:endParaRPr>
          </a:p>
        </p:txBody>
      </p:sp>
      <p:sp>
        <p:nvSpPr>
          <p:cNvPr id="20" name="Tekstiruutu 19"/>
          <p:cNvSpPr txBox="1"/>
          <p:nvPr/>
        </p:nvSpPr>
        <p:spPr>
          <a:xfrm>
            <a:off x="7163046" y="5725435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b="1" dirty="0">
              <a:solidFill>
                <a:srgbClr val="000099"/>
              </a:solidFill>
            </a:endParaRPr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587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10" grpId="0" animBg="1"/>
      <p:bldP spid="11" grpId="0" animBg="1"/>
      <p:bldP spid="13" grpId="0" animBg="1"/>
      <p:bldP spid="15" grpId="0" animBg="1"/>
      <p:bldP spid="16" grpId="0"/>
      <p:bldP spid="17" grpId="0" animBg="1"/>
      <p:bldP spid="18" grpId="0"/>
      <p:bldP spid="19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575171" y="1700808"/>
            <a:ext cx="8029079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Kirjassa opetetaan konventionaalinen kahden tarjoamattoman alavärin tarjous (kirjan luku 4.7.8 sivulta 84 lähtien) esim. 1</a:t>
            </a:r>
            <a:r>
              <a:rPr lang="en-US" sz="2400" dirty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 – 1</a:t>
            </a:r>
            <a:r>
              <a:rPr lang="en-US" sz="2400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; 1NT – 2</a:t>
            </a:r>
            <a:r>
              <a:rPr lang="en-GB" sz="2400" dirty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endParaRPr lang="fi-FI" sz="24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Emme ota sitä käyttöön vaan tarjoamme luonnollisesti:</a:t>
            </a:r>
          </a:p>
          <a:p>
            <a:pPr marL="1371600" lvl="2" indent="-457200">
              <a:buFont typeface="Courier New" pitchFamily="49" charset="0"/>
              <a:buChar char="o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Kahden tasolla uusi alempi väri ei ole vaatimustarjous esim.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1</a:t>
            </a:r>
            <a:r>
              <a:rPr lang="en-GB" sz="2400" dirty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 – 1</a:t>
            </a:r>
            <a:r>
              <a:rPr lang="en-US" sz="2400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; 1NT – 2</a:t>
            </a:r>
            <a:r>
              <a:rPr lang="en-US" sz="2400" dirty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endParaRPr lang="fi-FI" sz="2400" dirty="0" smtClean="0">
              <a:latin typeface="Calibri" pitchFamily="34" charset="0"/>
              <a:cs typeface="Calibri" pitchFamily="34" charset="0"/>
            </a:endParaRPr>
          </a:p>
          <a:p>
            <a:pPr marL="1371600" lvl="2" indent="-457200">
              <a:buFont typeface="Courier New" pitchFamily="49" charset="0"/>
              <a:buChar char="o"/>
            </a:pPr>
            <a:r>
              <a:rPr lang="fi-FI" sz="2400" dirty="0" err="1" smtClean="0">
                <a:latin typeface="Calibri" pitchFamily="34" charset="0"/>
                <a:cs typeface="Calibri" pitchFamily="34" charset="0"/>
              </a:rPr>
              <a:t>Reverse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 on kierrosvaatimus </a:t>
            </a:r>
          </a:p>
          <a:p>
            <a:pPr marL="1371600" lvl="2" indent="-457200">
              <a:buFont typeface="Courier New" pitchFamily="49" charset="0"/>
              <a:buChar char="o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Oma väri kahden tasolla ei ole vaatimus</a:t>
            </a:r>
          </a:p>
          <a:p>
            <a:pPr marL="1371600" lvl="2" indent="-457200">
              <a:buFont typeface="Courier New" pitchFamily="49" charset="0"/>
              <a:buChar char="o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Hyppy omassa värissä 3 tasolle on </a:t>
            </a:r>
            <a:r>
              <a:rPr lang="fi-FI" sz="2400" dirty="0" err="1" smtClean="0">
                <a:latin typeface="Calibri" pitchFamily="34" charset="0"/>
                <a:cs typeface="Calibri" pitchFamily="34" charset="0"/>
              </a:rPr>
              <a:t>inviitti</a:t>
            </a:r>
            <a:endParaRPr lang="fi-FI" sz="2400" dirty="0" smtClean="0">
              <a:latin typeface="Calibri" pitchFamily="34" charset="0"/>
              <a:cs typeface="Calibri" pitchFamily="34" charset="0"/>
            </a:endParaRPr>
          </a:p>
          <a:p>
            <a:pPr marL="1371600" lvl="2" indent="-457200">
              <a:buFont typeface="Courier New" pitchFamily="49" charset="0"/>
              <a:buChar char="o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Uusi väri 3 tasolla on </a:t>
            </a:r>
            <a:r>
              <a:rPr lang="fi-FI" sz="2400" dirty="0" err="1" smtClean="0">
                <a:latin typeface="Calibri" pitchFamily="34" charset="0"/>
                <a:cs typeface="Calibri" pitchFamily="34" charset="0"/>
              </a:rPr>
              <a:t>tpv</a:t>
            </a:r>
            <a:endParaRPr lang="fi-FI" sz="2400" dirty="0" smtClean="0">
              <a:latin typeface="Calibri" pitchFamily="34" charset="0"/>
              <a:cs typeface="Calibri" pitchFamily="34" charset="0"/>
            </a:endParaRPr>
          </a:p>
          <a:p>
            <a:pPr marL="1371600" lvl="2" indent="-457200">
              <a:buFont typeface="Courier New" pitchFamily="49" charset="0"/>
              <a:buChar char="o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2NT on </a:t>
            </a:r>
            <a:r>
              <a:rPr lang="fi-FI" sz="2400" dirty="0" err="1" smtClean="0">
                <a:latin typeface="Calibri" pitchFamily="34" charset="0"/>
                <a:cs typeface="Calibri" pitchFamily="34" charset="0"/>
              </a:rPr>
              <a:t>hyppysangi</a:t>
            </a:r>
            <a:endParaRPr lang="fi-FI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39750" y="332656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POIKKEUS KIRJAN SYSTEEMIIN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SARJASSA 1X-1Y; 1NT</a:t>
            </a: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884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633160" y="980728"/>
            <a:ext cx="59055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4000" dirty="0">
                <a:solidFill>
                  <a:srgbClr val="009900"/>
                </a:solidFill>
              </a:rPr>
              <a:t>♣</a:t>
            </a:r>
            <a:r>
              <a:rPr lang="fi-FI" sz="4000" dirty="0">
                <a:solidFill>
                  <a:srgbClr val="000000"/>
                </a:solidFill>
              </a:rPr>
              <a:t>	</a:t>
            </a:r>
            <a:r>
              <a:rPr lang="fi-FI" sz="4000" dirty="0">
                <a:solidFill>
                  <a:srgbClr val="FF3300"/>
                </a:solidFill>
              </a:rPr>
              <a:t>♦</a:t>
            </a:r>
            <a:r>
              <a:rPr lang="fi-FI" sz="4000" dirty="0">
                <a:solidFill>
                  <a:srgbClr val="000000"/>
                </a:solidFill>
              </a:rPr>
              <a:t>	</a:t>
            </a:r>
            <a:r>
              <a:rPr lang="fi-FI" sz="4000" dirty="0">
                <a:solidFill>
                  <a:srgbClr val="FF0000"/>
                </a:solidFill>
              </a:rPr>
              <a:t>♥</a:t>
            </a:r>
            <a:r>
              <a:rPr lang="fi-FI" sz="4000" dirty="0">
                <a:solidFill>
                  <a:srgbClr val="000000"/>
                </a:solidFill>
              </a:rPr>
              <a:t>	</a:t>
            </a:r>
            <a:r>
              <a:rPr lang="fi-FI" sz="4000" dirty="0">
                <a:solidFill>
                  <a:srgbClr val="000099"/>
                </a:solidFill>
              </a:rPr>
              <a:t>♠</a:t>
            </a:r>
            <a:r>
              <a:rPr lang="fi-FI" sz="4000" dirty="0">
                <a:solidFill>
                  <a:srgbClr val="000000"/>
                </a:solidFill>
              </a:rPr>
              <a:t>	</a:t>
            </a:r>
            <a:r>
              <a:rPr lang="fi-FI" sz="4000" b="1" dirty="0" smtClean="0">
                <a:solidFill>
                  <a:srgbClr val="000000"/>
                </a:solidFill>
                <a:latin typeface="Times New Roman" pitchFamily="18" charset="0"/>
              </a:rPr>
              <a:t>NT</a:t>
            </a:r>
          </a:p>
          <a:p>
            <a:pPr algn="ctr">
              <a:spcBef>
                <a:spcPct val="50000"/>
              </a:spcBef>
            </a:pPr>
            <a:endParaRPr lang="fi-FI" sz="40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ÄSSÄKYSELY 4NT</a:t>
            </a:r>
          </a:p>
          <a:p>
            <a:pPr algn="ctr">
              <a:spcBef>
                <a:spcPct val="50000"/>
              </a:spcBef>
            </a:pPr>
            <a:endParaRPr lang="fi-FI" sz="4000" dirty="0" smtClean="0">
              <a:solidFill>
                <a:srgbClr val="0099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♣</a:t>
            </a:r>
            <a:r>
              <a:rPr lang="fi-FI" sz="40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3300"/>
                </a:solidFill>
                <a:latin typeface="Times New Roman" pitchFamily="18" charset="0"/>
              </a:rPr>
              <a:t>♦</a:t>
            </a:r>
            <a:r>
              <a:rPr lang="fi-FI" sz="40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0000"/>
                </a:solidFill>
                <a:latin typeface="Times New Roman" pitchFamily="18" charset="0"/>
              </a:rPr>
              <a:t>♥</a:t>
            </a:r>
            <a:r>
              <a:rPr lang="fi-FI" sz="40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000099"/>
                </a:solidFill>
                <a:latin typeface="Times New Roman" pitchFamily="18" charset="0"/>
              </a:rPr>
              <a:t>♠</a:t>
            </a:r>
            <a:r>
              <a:rPr lang="fi-FI" sz="40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fi-FI" sz="4000" b="1" dirty="0">
                <a:solidFill>
                  <a:srgbClr val="000000"/>
                </a:solidFill>
                <a:latin typeface="Times New Roman" pitchFamily="18" charset="0"/>
              </a:rPr>
              <a:t>NT</a:t>
            </a: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894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469223" y="260648"/>
            <a:ext cx="8064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BLACKWOOD 4NT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575555" y="3789040"/>
            <a:ext cx="82451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Jos tarjotaan isoslammi eli 7 tason tarjous, meillä pitää olla kaikki 4 ässää – tai valttipelissä </a:t>
            </a:r>
            <a:r>
              <a:rPr lang="fi-FI" sz="24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renonssi</a:t>
            </a: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ässättömässä värissä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Jos tarjotaan pikkuslammi eli 6 tason tarjous,  meiltä voi puuttua yksi ässä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Partnerin ässien lukumäärä kysytään tarjouksella 4NT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Poikkeus sarjat 1NT - 4NT ja 2NT – 4NT, jotka olivat </a:t>
            </a:r>
            <a:r>
              <a:rPr lang="fi-FI" sz="24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slammi-inviitti</a:t>
            </a: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tarjouksia</a:t>
            </a:r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5537" y="1962418"/>
            <a:ext cx="5545137" cy="173736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469222" y="961971"/>
            <a:ext cx="8250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Slammia tarjotessa on hyvä varmista, ettei meiltä puutu liikaa ässiä, jotka puolustus voisi ottaa päältä pikatikkeinä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887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469223" y="260648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BLACKWOOD 4NT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VASTAUKSET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1475656" y="1844824"/>
            <a:ext cx="619100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fi-FI" sz="2800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♣ 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kertoo 0 tai 4 ässää</a:t>
            </a:r>
            <a:b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endParaRPr lang="fi-FI" sz="28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fi-FI" sz="2800" dirty="0" smtClean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♦</a:t>
            </a:r>
            <a:r>
              <a:rPr lang="fi-FI" sz="2800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kertoo 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 ässän</a:t>
            </a:r>
            <a:b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endParaRPr lang="fi-FI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fi-FI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♥</a:t>
            </a:r>
            <a:r>
              <a:rPr lang="fi-FI" sz="2800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kertoo 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 ässää</a:t>
            </a:r>
            <a:b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endParaRPr lang="fi-FI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fi-FI" sz="280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♠</a:t>
            </a:r>
            <a:r>
              <a:rPr lang="fi-FI" sz="2800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kertoo 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 ässää</a:t>
            </a:r>
            <a:endParaRPr lang="fi-FI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556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469223" y="260648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BLACKWOOD 4NT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JATKOTARJOUKSET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469223" y="1700808"/>
            <a:ext cx="82451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Jos olemme tarjoamassa pikkuslammia, niin tarjoamme loppusitoumuksen vastauksen jälkeen: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Meillä on kaikki ässät tai puuttuu 1 =&gt; tarjotaan slammi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Jos meiltä puuttuu enemmän ässiä jäädään 5 tasolle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Jos olemme tarjoamassa isoslammia ja meillä on kaikki ässät, voimme kysyä kuninkaita tarjouksella 5NT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Kuningaskyselyyn vastataan samalla tavalla: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</a:t>
            </a:r>
            <a:r>
              <a:rPr lang="fi-FI" sz="2400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♣ </a:t>
            </a:r>
            <a:r>
              <a:rPr lang="fi-FI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kertoo 0 tai 4 </a:t>
            </a: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kuningasta</a:t>
            </a:r>
            <a:endParaRPr lang="fi-FI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</a:t>
            </a:r>
            <a:r>
              <a:rPr lang="fi-FI" sz="2400" dirty="0" smtClean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♦</a:t>
            </a:r>
            <a:r>
              <a:rPr lang="fi-FI" sz="2400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kertoo 1 </a:t>
            </a: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kuninkaan</a:t>
            </a:r>
            <a:endParaRPr lang="fi-FI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</a:t>
            </a:r>
            <a:r>
              <a:rPr lang="fi-FI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♥</a:t>
            </a:r>
            <a:r>
              <a:rPr lang="fi-FI" sz="2400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kertoo 2 kuningasta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</a:t>
            </a:r>
            <a:r>
              <a:rPr lang="fi-FI" sz="240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♠</a:t>
            </a:r>
            <a:r>
              <a:rPr lang="fi-FI" sz="2400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kertoo 3 kuningasta</a:t>
            </a:r>
          </a:p>
          <a:p>
            <a:endParaRPr lang="fi-FI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414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571939"/>
              </p:ext>
            </p:extLst>
          </p:nvPr>
        </p:nvGraphicFramePr>
        <p:xfrm>
          <a:off x="1475656" y="1299993"/>
          <a:ext cx="6409208" cy="2377638"/>
        </p:xfrm>
        <a:graphic>
          <a:graphicData uri="http://schemas.openxmlformats.org/drawingml/2006/table">
            <a:tbl>
              <a:tblPr/>
              <a:tblGrid>
                <a:gridCol w="1440656"/>
                <a:gridCol w="1034244"/>
                <a:gridCol w="2134108"/>
                <a:gridCol w="935608"/>
                <a:gridCol w="864592"/>
              </a:tblGrid>
              <a:tr h="396339">
                <a:tc>
                  <a:txBody>
                    <a:bodyPr/>
                    <a:lstStyle/>
                    <a:p>
                      <a:r>
                        <a:rPr lang="fi-FI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Jakaja 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länsi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itä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9"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</a:t>
                      </a:r>
                      <a:r>
                        <a:rPr lang="fi-FI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</a:t>
                      </a:r>
                      <a:r>
                        <a:rPr lang="fi-FI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KQJ1053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fi-FI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KQ73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fi-FI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AQ865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 </a:t>
                      </a:r>
                      <a:r>
                        <a:rPr lang="fi-FI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fi-FI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KJ3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8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algn="l"/>
                      <a:r>
                        <a:rPr lang="fi-FI" sz="18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14ap, 15p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18ap, 20p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2000" dirty="0"/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300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237433"/>
              </p:ext>
            </p:extLst>
          </p:nvPr>
        </p:nvGraphicFramePr>
        <p:xfrm>
          <a:off x="1475656" y="3789040"/>
          <a:ext cx="6408713" cy="2377440"/>
        </p:xfrm>
        <a:graphic>
          <a:graphicData uri="http://schemas.openxmlformats.org/drawingml/2006/table">
            <a:tbl>
              <a:tblPr/>
              <a:tblGrid>
                <a:gridCol w="1549359"/>
                <a:gridCol w="898913"/>
                <a:gridCol w="2160240"/>
                <a:gridCol w="955096"/>
                <a:gridCol w="845105"/>
              </a:tblGrid>
              <a:tr h="325438">
                <a:tc>
                  <a:txBody>
                    <a:bodyPr/>
                    <a:lstStyle/>
                    <a:p>
                      <a:r>
                        <a:rPr lang="fi-FI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Jakaja 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länsi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itä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</a:t>
                      </a:r>
                      <a:r>
                        <a:rPr lang="fi-FI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KQ874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fi-FI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AQ87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KJ75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KQJ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fi-FI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KQJ104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r>
                        <a:rPr lang="fi-FI" sz="18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17ap, 19p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15ap, 15p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33679" y="116632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BLACKWOOD 4NT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ESIMERKKI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>
          <a:xfrm>
            <a:off x="3131840" y="6309320"/>
            <a:ext cx="2895600" cy="476250"/>
          </a:xfrm>
        </p:spPr>
        <p:txBody>
          <a:bodyPr/>
          <a:lstStyle/>
          <a:p>
            <a:r>
              <a:rPr lang="fi-FI" dirty="0" smtClean="0"/>
              <a:t>7. oppitunti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>
          <a:xfrm>
            <a:off x="6572694" y="6309320"/>
            <a:ext cx="2133600" cy="476250"/>
          </a:xfrm>
        </p:spPr>
        <p:txBody>
          <a:bodyPr/>
          <a:lstStyle/>
          <a:p>
            <a:fld id="{24EB3F32-A7F6-4E3D-AA3D-A9ADC6A53D43}" type="slidenum">
              <a:rPr lang="fi-FI" smtClean="0"/>
              <a:pPr/>
              <a:t>26</a:t>
            </a:fld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6240661" y="173730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1</a:t>
            </a:r>
            <a:r>
              <a:rPr lang="fi-FI" dirty="0" smtClean="0">
                <a:solidFill>
                  <a:srgbClr val="FF6600"/>
                </a:solidFill>
                <a:ea typeface="Times New Roman" pitchFamily="18" charset="0"/>
                <a:cs typeface="Arial" charset="0"/>
                <a:sym typeface="Symbol" pitchFamily="18" charset="2"/>
              </a:rPr>
              <a:t></a:t>
            </a:r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7164288" y="173730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1</a:t>
            </a:r>
            <a:r>
              <a:rPr lang="fi-FI" dirty="0" smtClean="0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</a:t>
            </a:r>
            <a:endParaRPr lang="fi-FI" dirty="0">
              <a:solidFill>
                <a:srgbClr val="000099"/>
              </a:solidFill>
              <a:ea typeface="Times New Roman" pitchFamily="18" charset="0"/>
              <a:cs typeface="Arial" charset="0"/>
              <a:sym typeface="Symbol" pitchFamily="18" charset="2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6138887" y="2106638"/>
            <a:ext cx="779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 smtClean="0"/>
              <a:t>1</a:t>
            </a:r>
            <a:r>
              <a:rPr lang="fi-FI" b="1" dirty="0" smtClean="0">
                <a:cs typeface="Times New Roman" pitchFamily="18" charset="0"/>
              </a:rPr>
              <a:t>NT</a:t>
            </a:r>
            <a:endParaRPr lang="fi-FI" b="1" dirty="0">
              <a:ea typeface="Times New Roman" pitchFamily="18" charset="0"/>
              <a:cs typeface="Arial" charset="0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7092280" y="210663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>
                <a:solidFill>
                  <a:srgbClr val="FF0000"/>
                </a:solidFill>
              </a:rPr>
              <a:t>3</a:t>
            </a:r>
            <a:r>
              <a:rPr lang="fi-FI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6232016" y="2483140"/>
            <a:ext cx="59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>
                <a:solidFill>
                  <a:srgbClr val="000099"/>
                </a:solidFill>
              </a:rPr>
              <a:t>4</a:t>
            </a:r>
            <a:r>
              <a:rPr lang="fi-FI" dirty="0" smtClean="0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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7056276" y="24831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 smtClean="0"/>
              <a:t>4</a:t>
            </a:r>
            <a:r>
              <a:rPr lang="fi-FI" b="1" dirty="0" smtClean="0">
                <a:cs typeface="Times New Roman" pitchFamily="18" charset="0"/>
              </a:rPr>
              <a:t>NT</a:t>
            </a:r>
            <a:endParaRPr lang="fi-FI" b="1" dirty="0">
              <a:ea typeface="Times New Roman" pitchFamily="18" charset="0"/>
              <a:cs typeface="Arial" charset="0"/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6185451" y="2841855"/>
            <a:ext cx="686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>
                <a:solidFill>
                  <a:srgbClr val="FF0000"/>
                </a:solidFill>
              </a:rPr>
              <a:t>5</a:t>
            </a:r>
            <a:r>
              <a:rPr lang="fi-FI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endParaRPr lang="fi-FI" dirty="0"/>
          </a:p>
        </p:txBody>
      </p:sp>
      <p:sp>
        <p:nvSpPr>
          <p:cNvPr id="13" name="Tekstiruutu 12"/>
          <p:cNvSpPr txBox="1"/>
          <p:nvPr/>
        </p:nvSpPr>
        <p:spPr>
          <a:xfrm>
            <a:off x="7164288" y="284185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>
                <a:solidFill>
                  <a:srgbClr val="000099"/>
                </a:solidFill>
              </a:rPr>
              <a:t>6</a:t>
            </a:r>
            <a:r>
              <a:rPr lang="fi-FI" dirty="0" smtClean="0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</a:t>
            </a:r>
            <a:endParaRPr lang="fi-FI" dirty="0"/>
          </a:p>
        </p:txBody>
      </p:sp>
      <p:sp>
        <p:nvSpPr>
          <p:cNvPr id="14" name="Tekstiruutu 13"/>
          <p:cNvSpPr txBox="1"/>
          <p:nvPr/>
        </p:nvSpPr>
        <p:spPr>
          <a:xfrm>
            <a:off x="6214503" y="3214782"/>
            <a:ext cx="686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dirty="0" err="1" smtClean="0"/>
              <a:t>pass</a:t>
            </a:r>
            <a:endParaRPr lang="fi-FI" dirty="0"/>
          </a:p>
        </p:txBody>
      </p:sp>
      <p:sp>
        <p:nvSpPr>
          <p:cNvPr id="15" name="Tekstiruutu 14"/>
          <p:cNvSpPr txBox="1"/>
          <p:nvPr/>
        </p:nvSpPr>
        <p:spPr>
          <a:xfrm>
            <a:off x="6335974" y="419551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>
                <a:solidFill>
                  <a:srgbClr val="009900"/>
                </a:solidFill>
              </a:rPr>
              <a:t>1</a:t>
            </a:r>
            <a:r>
              <a:rPr lang="fi-FI" dirty="0" smtClean="0">
                <a:solidFill>
                  <a:srgbClr val="009900"/>
                </a:solidFill>
                <a:cs typeface="Times New Roman" pitchFamily="18" charset="0"/>
              </a:rPr>
              <a:t>♣</a:t>
            </a:r>
            <a:endParaRPr lang="fi-FI" dirty="0">
              <a:solidFill>
                <a:srgbClr val="00990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7128062" y="419551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>
                <a:solidFill>
                  <a:srgbClr val="000099"/>
                </a:solidFill>
                <a:cs typeface="Times New Roman" pitchFamily="18" charset="0"/>
              </a:rPr>
              <a:t>1</a:t>
            </a:r>
            <a:r>
              <a:rPr lang="fi-FI" dirty="0" smtClean="0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</a:t>
            </a:r>
            <a:endParaRPr lang="fi-FI" dirty="0">
              <a:solidFill>
                <a:srgbClr val="000099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" name="Tekstiruutu 16"/>
          <p:cNvSpPr txBox="1"/>
          <p:nvPr/>
        </p:nvSpPr>
        <p:spPr>
          <a:xfrm>
            <a:off x="6281968" y="4564843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>
                <a:solidFill>
                  <a:srgbClr val="FF0000"/>
                </a:solidFill>
              </a:rPr>
              <a:t>2</a:t>
            </a:r>
            <a:r>
              <a:rPr lang="fi-FI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endParaRPr lang="fi-FI" dirty="0">
              <a:cs typeface="Times New Roman" pitchFamily="18" charset="0"/>
            </a:endParaRPr>
          </a:p>
        </p:txBody>
      </p:sp>
      <p:sp>
        <p:nvSpPr>
          <p:cNvPr id="18" name="Tekstiruutu 17"/>
          <p:cNvSpPr txBox="1"/>
          <p:nvPr/>
        </p:nvSpPr>
        <p:spPr>
          <a:xfrm>
            <a:off x="7092058" y="456009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 smtClean="0"/>
              <a:t>4</a:t>
            </a:r>
            <a:r>
              <a:rPr lang="fi-FI" b="1" dirty="0" smtClean="0">
                <a:cs typeface="Times New Roman" pitchFamily="18" charset="0"/>
              </a:rPr>
              <a:t>NT</a:t>
            </a:r>
            <a:endParaRPr lang="fi-FI" b="1" dirty="0">
              <a:cs typeface="Times New Roman" pitchFamily="18" charset="0"/>
            </a:endParaRPr>
          </a:p>
        </p:txBody>
      </p:sp>
      <p:sp>
        <p:nvSpPr>
          <p:cNvPr id="19" name="Tekstiruutu 18"/>
          <p:cNvSpPr txBox="1"/>
          <p:nvPr/>
        </p:nvSpPr>
        <p:spPr>
          <a:xfrm>
            <a:off x="6325413" y="4928300"/>
            <a:ext cx="525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>
                <a:solidFill>
                  <a:srgbClr val="FF0000"/>
                </a:solidFill>
              </a:rPr>
              <a:t>5</a:t>
            </a:r>
            <a:r>
              <a:rPr lang="fi-FI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endParaRPr lang="fi-FI" dirty="0">
              <a:latin typeface="Times New Roman" pitchFamily="18" charset="0"/>
            </a:endParaRPr>
          </a:p>
        </p:txBody>
      </p:sp>
      <p:sp>
        <p:nvSpPr>
          <p:cNvPr id="20" name="Tekstiruutu 19"/>
          <p:cNvSpPr txBox="1"/>
          <p:nvPr/>
        </p:nvSpPr>
        <p:spPr>
          <a:xfrm>
            <a:off x="7092058" y="49283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dirty="0" err="1" smtClean="0"/>
              <a:t>pass</a:t>
            </a:r>
            <a:endParaRPr lang="fi-FI" dirty="0"/>
          </a:p>
        </p:txBody>
      </p:sp>
      <p:pic>
        <p:nvPicPr>
          <p:cNvPr id="27" name="Picture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97352"/>
            <a:ext cx="1133475" cy="1171575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28" name="Picture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393379"/>
            <a:ext cx="1133475" cy="1171575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35030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506808"/>
              </p:ext>
            </p:extLst>
          </p:nvPr>
        </p:nvGraphicFramePr>
        <p:xfrm>
          <a:off x="1403648" y="2132856"/>
          <a:ext cx="6409208" cy="2377638"/>
        </p:xfrm>
        <a:graphic>
          <a:graphicData uri="http://schemas.openxmlformats.org/drawingml/2006/table">
            <a:tbl>
              <a:tblPr/>
              <a:tblGrid>
                <a:gridCol w="1440656"/>
                <a:gridCol w="1223640"/>
                <a:gridCol w="1944712"/>
                <a:gridCol w="847937"/>
                <a:gridCol w="952263"/>
              </a:tblGrid>
              <a:tr h="396339">
                <a:tc>
                  <a:txBody>
                    <a:bodyPr/>
                    <a:lstStyle/>
                    <a:p>
                      <a:r>
                        <a:rPr lang="fi-FI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Jakaja W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länsi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itä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9"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</a:t>
                      </a:r>
                      <a:r>
                        <a:rPr lang="fi-FI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A97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</a:t>
                      </a:r>
                      <a:r>
                        <a:rPr lang="fi-FI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KQJ1053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fi-FI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KQ73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fi-FI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AQ865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 </a:t>
                      </a:r>
                      <a:r>
                        <a:rPr lang="fi-FI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fi-FI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KJ3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r>
                        <a:rPr lang="fi-FI" sz="18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18ap, 19p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18ap, 21p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69223" y="260648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BLACKWOOD 4NT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ESIMERKKI 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K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UNINGASKYSELYSTÄ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27</a:t>
            </a:fld>
            <a:endParaRPr lang="fi-FI"/>
          </a:p>
        </p:txBody>
      </p:sp>
      <p:pic>
        <p:nvPicPr>
          <p:cNvPr id="7" name="Picture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713122"/>
            <a:ext cx="1133475" cy="117157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Tekstiruutu 3"/>
          <p:cNvSpPr txBox="1"/>
          <p:nvPr/>
        </p:nvSpPr>
        <p:spPr>
          <a:xfrm>
            <a:off x="6228184" y="25649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1</a:t>
            </a:r>
            <a:r>
              <a:rPr lang="fi-FI" dirty="0" smtClean="0">
                <a:solidFill>
                  <a:srgbClr val="FF6600"/>
                </a:solidFill>
                <a:ea typeface="Times New Roman" pitchFamily="18" charset="0"/>
                <a:cs typeface="Arial" charset="0"/>
                <a:sym typeface="Symbol" pitchFamily="18" charset="2"/>
              </a:rPr>
              <a:t></a:t>
            </a:r>
            <a:endParaRPr lang="fi-FI" dirty="0">
              <a:solidFill>
                <a:srgbClr val="FF6600"/>
              </a:solidFill>
              <a:ea typeface="Times New Roman" pitchFamily="18" charset="0"/>
              <a:cs typeface="Arial" charset="0"/>
              <a:sym typeface="Symbol" pitchFamily="18" charset="2"/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7030577" y="25649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1</a:t>
            </a:r>
            <a:r>
              <a:rPr lang="fi-FI" dirty="0" smtClean="0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</a:t>
            </a:r>
            <a:endParaRPr lang="fi-FI" dirty="0">
              <a:solidFill>
                <a:srgbClr val="000099"/>
              </a:solidFill>
              <a:ea typeface="Times New Roman" pitchFamily="18" charset="0"/>
              <a:cs typeface="Arial" charset="0"/>
              <a:sym typeface="Symbol" pitchFamily="18" charset="2"/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6156176" y="29342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 smtClean="0"/>
              <a:t>2</a:t>
            </a:r>
            <a:r>
              <a:rPr lang="fi-FI" b="1" dirty="0" smtClean="0">
                <a:cs typeface="Times New Roman" pitchFamily="18" charset="0"/>
              </a:rPr>
              <a:t>NT</a:t>
            </a:r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7030578" y="29342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>
                <a:solidFill>
                  <a:srgbClr val="FF0000"/>
                </a:solidFill>
              </a:rPr>
              <a:t>3</a:t>
            </a:r>
            <a:r>
              <a:rPr lang="fi-FI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6192180" y="33500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4</a:t>
            </a:r>
            <a:r>
              <a:rPr lang="fi-FI" dirty="0" smtClean="0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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6963722" y="3349545"/>
            <a:ext cx="709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 smtClean="0"/>
              <a:t>4</a:t>
            </a:r>
            <a:r>
              <a:rPr lang="fi-FI" b="1" dirty="0" smtClean="0">
                <a:cs typeface="Times New Roman" pitchFamily="18" charset="0"/>
              </a:rPr>
              <a:t>NT</a:t>
            </a:r>
            <a:endParaRPr lang="fi-FI" b="1" dirty="0"/>
          </a:p>
        </p:txBody>
      </p:sp>
      <p:sp>
        <p:nvSpPr>
          <p:cNvPr id="12" name="Tekstiruutu 11"/>
          <p:cNvSpPr txBox="1"/>
          <p:nvPr/>
        </p:nvSpPr>
        <p:spPr>
          <a:xfrm>
            <a:off x="6192180" y="371887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>
                <a:solidFill>
                  <a:srgbClr val="000099"/>
                </a:solidFill>
              </a:rPr>
              <a:t>5</a:t>
            </a:r>
            <a:r>
              <a:rPr lang="fi-FI" dirty="0" smtClean="0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</a:t>
            </a:r>
            <a:endParaRPr lang="fi-FI" dirty="0"/>
          </a:p>
        </p:txBody>
      </p:sp>
      <p:sp>
        <p:nvSpPr>
          <p:cNvPr id="13" name="Tekstiruutu 12"/>
          <p:cNvSpPr txBox="1"/>
          <p:nvPr/>
        </p:nvSpPr>
        <p:spPr>
          <a:xfrm>
            <a:off x="6963722" y="3719392"/>
            <a:ext cx="709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 smtClean="0"/>
              <a:t>5NT</a:t>
            </a:r>
            <a:endParaRPr lang="fi-FI" b="1" dirty="0"/>
          </a:p>
        </p:txBody>
      </p:sp>
      <p:sp>
        <p:nvSpPr>
          <p:cNvPr id="14" name="Tekstiruutu 13"/>
          <p:cNvSpPr txBox="1"/>
          <p:nvPr/>
        </p:nvSpPr>
        <p:spPr>
          <a:xfrm>
            <a:off x="6210182" y="4092969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sz="1600" b="1" dirty="0">
                <a:solidFill>
                  <a:srgbClr val="FF6600"/>
                </a:solidFill>
              </a:rPr>
              <a:t>6</a:t>
            </a:r>
            <a:r>
              <a:rPr lang="fi-FI" dirty="0" smtClean="0">
                <a:solidFill>
                  <a:srgbClr val="FF6600"/>
                </a:solidFill>
                <a:ea typeface="Times New Roman" pitchFamily="18" charset="0"/>
                <a:cs typeface="Arial" charset="0"/>
                <a:sym typeface="Symbol" pitchFamily="18" charset="2"/>
              </a:rPr>
              <a:t></a:t>
            </a:r>
            <a:endParaRPr lang="fi-FI" dirty="0">
              <a:solidFill>
                <a:srgbClr val="FF6600"/>
              </a:solidFill>
              <a:ea typeface="Times New Roman" pitchFamily="18" charset="0"/>
              <a:cs typeface="Arial" charset="0"/>
              <a:sym typeface="Symbol" pitchFamily="18" charset="2"/>
            </a:endParaRPr>
          </a:p>
        </p:txBody>
      </p:sp>
      <p:sp>
        <p:nvSpPr>
          <p:cNvPr id="15" name="Tekstiruutu 14"/>
          <p:cNvSpPr txBox="1"/>
          <p:nvPr/>
        </p:nvSpPr>
        <p:spPr>
          <a:xfrm>
            <a:off x="6997150" y="4092969"/>
            <a:ext cx="642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 smtClean="0"/>
              <a:t>7NT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07597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899592" y="1772816"/>
            <a:ext cx="7610083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fi-FI" sz="2800" dirty="0" smtClean="0">
                <a:latin typeface="Calibri" pitchFamily="34" charset="0"/>
                <a:cs typeface="Calibri" pitchFamily="34" charset="0"/>
              </a:rPr>
              <a:t>Jakaumasta avaaja pyrkii kertamaan samat asiat kuin 1 yli 1 sarjassa kätensä voiman sallimissa rajoissa: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Onko tukea vastaajan väriin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Onko oma toinen väri eli 5+ avausväriä ja 4+ toista väriä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Onko avausvärissä lisäpituutta eli (5)6+ kortin avausväri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Onko käsi tasainen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25001" y="332656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AVAAJAN 2. TARJOUS 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2 YLI 1 SARJASSA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31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884422" y="1412776"/>
            <a:ext cx="7610083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fi-FI" sz="2800" dirty="0" smtClean="0">
                <a:latin typeface="Calibri" pitchFamily="34" charset="0"/>
                <a:cs typeface="Calibri" pitchFamily="34" charset="0"/>
              </a:rPr>
              <a:t>Yhdistä voiman kertominen jakauman kanssa: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Jos on minimivoima</a:t>
            </a:r>
          </a:p>
          <a:p>
            <a:pPr marL="1371600" lvl="2" indent="-457200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Kuvaava tarjous 2 tasolla alle avausvärin tai avausväri uudestaan</a:t>
            </a:r>
          </a:p>
          <a:p>
            <a:pPr marL="1371600" lvl="2" indent="-457200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Jos on tasainen käsi tai ei voi tarjota kuvaavaa tarjousta =&gt; 2NT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Jos on lisävoimaa</a:t>
            </a:r>
          </a:p>
          <a:p>
            <a:pPr marL="1371600" lvl="2" indent="-457200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Uuden värin tarjoaminen</a:t>
            </a:r>
          </a:p>
          <a:p>
            <a:pPr marL="1371600" lvl="2" indent="-457200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Hyppäävä tarjous omassa tai partnerin värissä</a:t>
            </a:r>
          </a:p>
          <a:p>
            <a:pPr marL="1371600" lvl="2" indent="-457200">
              <a:buFont typeface="Courier New" pitchFamily="49" charset="0"/>
              <a:buChar char="o"/>
            </a:pPr>
            <a:r>
              <a:rPr lang="fi-FI" sz="2800" dirty="0" err="1" smtClean="0">
                <a:latin typeface="Calibri" pitchFamily="34" charset="0"/>
                <a:cs typeface="Calibri" pitchFamily="34" charset="0"/>
              </a:rPr>
              <a:t>Hyppysangi</a:t>
            </a:r>
            <a:endParaRPr lang="fi-FI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43767" y="116632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AVAAJAN 2. TARJOUS 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2 YLI 1 SARJASSA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814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40499" y="188640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AVAAJAN 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2. TARJOUS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2 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YLI 1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SARJASSA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OMA TOINEN VÄRI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864810" y="1688894"/>
            <a:ext cx="741587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Uuden värin tarjoaminen lupaa </a:t>
            </a:r>
            <a:r>
              <a:rPr lang="fi-FI" sz="3200" b="1" dirty="0" smtClean="0">
                <a:solidFill>
                  <a:srgbClr val="00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5+ avausväriä ja 4+ uutta väriä</a:t>
            </a: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Avausväriä </a:t>
            </a:r>
            <a:r>
              <a:rPr lang="fi-FI" sz="32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alempi väri kahden tasolla (1</a:t>
            </a:r>
            <a:r>
              <a:rPr lang="en-US" sz="32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</a:t>
            </a:r>
            <a:r>
              <a:rPr lang="fi-FI" sz="32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– 2</a:t>
            </a:r>
            <a:r>
              <a:rPr lang="en-GB" sz="3200" dirty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♣</a:t>
            </a:r>
            <a:r>
              <a:rPr lang="fi-FI" sz="32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; </a:t>
            </a: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3200" dirty="0" smtClean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♦</a:t>
            </a:r>
            <a:r>
              <a:rPr lang="en-US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)</a:t>
            </a:r>
            <a:r>
              <a:rPr lang="en-US" sz="3200" dirty="0" smtClean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ei </a:t>
            </a:r>
            <a:r>
              <a:rPr lang="fi-FI" sz="32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tarkenna voimaa. </a:t>
            </a: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Tarjous on kierrosvaatimus.</a:t>
            </a:r>
          </a:p>
          <a:p>
            <a:pPr>
              <a:buFont typeface="Arial" pitchFamily="34" charset="0"/>
              <a:buChar char="•"/>
            </a:pPr>
            <a:r>
              <a:rPr lang="fi-FI" sz="32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Avausväriä alempi väri </a:t>
            </a: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hypäten kolmen tasolla (1</a:t>
            </a:r>
            <a:r>
              <a:rPr lang="en-US" sz="32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</a:t>
            </a: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– 2</a:t>
            </a:r>
            <a:r>
              <a:rPr lang="en-GB" sz="3200" dirty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♣</a:t>
            </a: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; 3</a:t>
            </a:r>
            <a:r>
              <a:rPr lang="en-US" sz="3200" dirty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♦</a:t>
            </a: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) on </a:t>
            </a:r>
            <a:r>
              <a:rPr lang="fi-FI" sz="32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tpv</a:t>
            </a:r>
            <a:r>
              <a:rPr lang="fi-FI" sz="3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luvaten lisävoimaa (15+ap) ja 5+ avausväriä ja </a:t>
            </a:r>
            <a:r>
              <a:rPr lang="fi-FI" sz="3200" b="1" i="1" dirty="0" smtClean="0">
                <a:solidFill>
                  <a:srgbClr val="00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5+ tarjottua väriä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963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40499" y="188640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AVAAJAN 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2. TARJOUS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2 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YLI 1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SARJASSA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OMA TOINEN VÄRI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1080834" y="1772816"/>
            <a:ext cx="6983829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Reverse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eli avausväriä korkeampi väri kahden tasolla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(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–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GB" sz="2800" dirty="0" smtClean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♣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; 2</a:t>
            </a:r>
            <a:r>
              <a:rPr lang="fi-FI" sz="2800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)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lupaa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vähintään 15ap. Tarjous on </a:t>
            </a: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tpv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lang="fi-FI" sz="28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Uusi väri kolmen tasolla on </a:t>
            </a: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tpv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luvaten lisävoimaa 15+ap (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–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2800" dirty="0" smtClean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♦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; 3</a:t>
            </a:r>
            <a:r>
              <a:rPr lang="en-GB" sz="2800" dirty="0" smtClean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♣</a:t>
            </a:r>
            <a:r>
              <a:rPr lang="en-US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)</a:t>
            </a:r>
            <a:r>
              <a:rPr lang="en-US" sz="2800" dirty="0" smtClean="0">
                <a:solidFill>
                  <a:srgbClr val="FF66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lang="fi-FI" sz="28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1101888" y="4581128"/>
            <a:ext cx="6983829" cy="1384995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2800" dirty="0" smtClean="0">
                <a:latin typeface="Calibri" pitchFamily="34" charset="0"/>
                <a:cs typeface="Calibri" pitchFamily="34" charset="0"/>
              </a:rPr>
              <a:t>Yleissääntö: </a:t>
            </a:r>
            <a:br>
              <a:rPr lang="fi-FI" sz="2800" dirty="0" smtClean="0">
                <a:latin typeface="Calibri" pitchFamily="34" charset="0"/>
                <a:cs typeface="Calibri" pitchFamily="34" charset="0"/>
              </a:rPr>
            </a:br>
            <a:r>
              <a:rPr lang="fi-FI" sz="2800" dirty="0" smtClean="0">
                <a:latin typeface="Calibri" pitchFamily="34" charset="0"/>
                <a:cs typeface="Calibri" pitchFamily="34" charset="0"/>
              </a:rPr>
              <a:t>Uusi väri kolmen tasolla tarjottuna on täyspelivaatimus</a:t>
            </a: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266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40499" y="188640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AVAAJAN 2. TARJOUS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2 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YLI 1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SARJASSA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OMA TOINEN VÄRI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515649"/>
              </p:ext>
            </p:extLst>
          </p:nvPr>
        </p:nvGraphicFramePr>
        <p:xfrm>
          <a:off x="756326" y="2852936"/>
          <a:ext cx="7632845" cy="1585595"/>
        </p:xfrm>
        <a:graphic>
          <a:graphicData uri="http://schemas.openxmlformats.org/drawingml/2006/table">
            <a:tbl>
              <a:tblPr/>
              <a:tblGrid>
                <a:gridCol w="1477753"/>
                <a:gridCol w="1520878"/>
                <a:gridCol w="1520878"/>
                <a:gridCol w="1568598"/>
                <a:gridCol w="1544738"/>
              </a:tblGrid>
              <a:tr h="3242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AK95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K85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KJ862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KJ862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KJ862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AK842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K8462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A952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Q952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Q952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kstiruutu 7"/>
          <p:cNvSpPr txBox="1"/>
          <p:nvPr/>
        </p:nvSpPr>
        <p:spPr>
          <a:xfrm>
            <a:off x="1475656" y="1772816"/>
            <a:ext cx="2592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Olet avannut 1</a:t>
            </a:r>
            <a:r>
              <a:rPr lang="en-US" sz="2000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2000" dirty="0" smtClean="0"/>
              <a:t> ja </a:t>
            </a:r>
            <a:br>
              <a:rPr lang="fi-FI" sz="2000" dirty="0" smtClean="0"/>
            </a:br>
            <a:r>
              <a:rPr lang="fi-FI" sz="2000" dirty="0" smtClean="0"/>
              <a:t>partneri tarjonnut 2</a:t>
            </a:r>
            <a:r>
              <a:rPr lang="en-GB" sz="2000" dirty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endParaRPr lang="fi-FI" sz="2000" dirty="0"/>
          </a:p>
        </p:txBody>
      </p:sp>
      <p:sp>
        <p:nvSpPr>
          <p:cNvPr id="9" name="Tekstiruutu 8"/>
          <p:cNvSpPr txBox="1"/>
          <p:nvPr/>
        </p:nvSpPr>
        <p:spPr>
          <a:xfrm>
            <a:off x="5580112" y="1772816"/>
            <a:ext cx="2592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Olet avannut 1</a:t>
            </a:r>
            <a:r>
              <a:rPr lang="en-US" sz="2000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2000" dirty="0" smtClean="0"/>
              <a:t> ja </a:t>
            </a:r>
            <a:br>
              <a:rPr lang="fi-FI" sz="2000" dirty="0" smtClean="0"/>
            </a:br>
            <a:r>
              <a:rPr lang="fi-FI" sz="2000" dirty="0" smtClean="0"/>
              <a:t>partneri tarjonnut 2</a:t>
            </a:r>
            <a:r>
              <a:rPr lang="en-US" sz="2000" dirty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endParaRPr lang="fi-FI" sz="2000" dirty="0"/>
          </a:p>
        </p:txBody>
      </p:sp>
      <p:cxnSp>
        <p:nvCxnSpPr>
          <p:cNvPr id="5" name="Suora yhdysviiva 4"/>
          <p:cNvCxnSpPr/>
          <p:nvPr/>
        </p:nvCxnSpPr>
        <p:spPr>
          <a:xfrm>
            <a:off x="5073118" y="2636912"/>
            <a:ext cx="0" cy="2304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iruutu 11"/>
          <p:cNvSpPr txBox="1"/>
          <p:nvPr/>
        </p:nvSpPr>
        <p:spPr>
          <a:xfrm>
            <a:off x="863588" y="5733256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6600"/>
                </a:solidFill>
              </a:rPr>
              <a:t>2</a:t>
            </a:r>
            <a:r>
              <a:rPr lang="en-US" b="1" dirty="0" smtClean="0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endParaRPr lang="fi-FI" b="1" dirty="0">
              <a:solidFill>
                <a:srgbClr val="FF6600"/>
              </a:solidFill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2339659" y="5733256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000099"/>
                </a:solidFill>
              </a:rPr>
              <a:t>2</a:t>
            </a:r>
            <a:r>
              <a:rPr lang="fi-FI" b="1" dirty="0">
                <a:solidFill>
                  <a:srgbClr val="000099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endParaRPr lang="fi-FI" b="1" dirty="0">
              <a:solidFill>
                <a:srgbClr val="000099"/>
              </a:solidFill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3816653" y="5733256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6600"/>
                </a:solidFill>
              </a:rPr>
              <a:t>2</a:t>
            </a:r>
            <a:r>
              <a:rPr lang="en-US" b="1" dirty="0" smtClean="0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endParaRPr lang="fi-FI" b="1" dirty="0">
              <a:solidFill>
                <a:srgbClr val="FF6600"/>
              </a:solidFill>
            </a:endParaRPr>
          </a:p>
        </p:txBody>
      </p:sp>
      <p:sp>
        <p:nvSpPr>
          <p:cNvPr id="15" name="Tekstiruutu 14"/>
          <p:cNvSpPr txBox="1"/>
          <p:nvPr/>
        </p:nvSpPr>
        <p:spPr>
          <a:xfrm>
            <a:off x="5436096" y="5733256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92D050"/>
                </a:solidFill>
              </a:rPr>
              <a:t>3</a:t>
            </a:r>
            <a:r>
              <a:rPr lang="en-GB" b="1" dirty="0">
                <a:solidFill>
                  <a:srgbClr val="92D05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endParaRPr lang="fi-FI" b="1" dirty="0">
              <a:solidFill>
                <a:srgbClr val="92D050"/>
              </a:solidFill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7164288" y="5733256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?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683568" y="465313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13ap, 14p</a:t>
            </a:r>
          </a:p>
          <a:p>
            <a:pPr algn="ctr"/>
            <a:r>
              <a:rPr lang="fi-FI" dirty="0" smtClean="0"/>
              <a:t>5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 </a:t>
            </a:r>
            <a:r>
              <a:rPr lang="en-US" dirty="0" smtClean="0">
                <a:ea typeface="Times New Roman" pitchFamily="18" charset="0"/>
                <a:cs typeface="Arial" charset="0"/>
              </a:rPr>
              <a:t>&amp; 4</a:t>
            </a:r>
            <a:r>
              <a:rPr lang="en-US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endParaRPr lang="fi-FI" dirty="0"/>
          </a:p>
        </p:txBody>
      </p:sp>
      <p:sp>
        <p:nvSpPr>
          <p:cNvPr id="17" name="Tekstiruutu 16"/>
          <p:cNvSpPr txBox="1"/>
          <p:nvPr/>
        </p:nvSpPr>
        <p:spPr>
          <a:xfrm>
            <a:off x="2159639" y="4669389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17ap, 18p</a:t>
            </a:r>
          </a:p>
          <a:p>
            <a:pPr algn="ctr"/>
            <a:r>
              <a:rPr lang="fi-FI" dirty="0" smtClean="0"/>
              <a:t>5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 </a:t>
            </a:r>
            <a:r>
              <a:rPr lang="en-US" dirty="0" smtClean="0">
                <a:ea typeface="Times New Roman" pitchFamily="18" charset="0"/>
                <a:cs typeface="Arial" charset="0"/>
              </a:rPr>
              <a:t>&amp; 4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endParaRPr lang="fi-FI" dirty="0"/>
          </a:p>
        </p:txBody>
      </p:sp>
      <p:sp>
        <p:nvSpPr>
          <p:cNvPr id="18" name="Tekstiruutu 17"/>
          <p:cNvSpPr txBox="1"/>
          <p:nvPr/>
        </p:nvSpPr>
        <p:spPr>
          <a:xfrm>
            <a:off x="3636633" y="4669389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17ap, 18p</a:t>
            </a:r>
          </a:p>
          <a:p>
            <a:pPr algn="ctr"/>
            <a:r>
              <a:rPr lang="fi-FI" dirty="0" smtClean="0"/>
              <a:t>5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 </a:t>
            </a:r>
            <a:r>
              <a:rPr lang="en-US" dirty="0" smtClean="0">
                <a:ea typeface="Times New Roman" pitchFamily="18" charset="0"/>
                <a:cs typeface="Arial" charset="0"/>
              </a:rPr>
              <a:t>&amp; 4</a:t>
            </a:r>
            <a:r>
              <a:rPr lang="en-US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endParaRPr lang="fi-FI" dirty="0"/>
          </a:p>
        </p:txBody>
      </p:sp>
      <p:sp>
        <p:nvSpPr>
          <p:cNvPr id="19" name="Tekstiruutu 18"/>
          <p:cNvSpPr txBox="1"/>
          <p:nvPr/>
        </p:nvSpPr>
        <p:spPr>
          <a:xfrm>
            <a:off x="5256076" y="4669389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18ap, 18p</a:t>
            </a:r>
          </a:p>
          <a:p>
            <a:pPr algn="ctr"/>
            <a:r>
              <a:rPr lang="fi-FI" dirty="0" smtClean="0"/>
              <a:t>5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 </a:t>
            </a:r>
            <a:r>
              <a:rPr lang="en-US" dirty="0" smtClean="0">
                <a:ea typeface="Times New Roman" pitchFamily="18" charset="0"/>
                <a:cs typeface="Arial" charset="0"/>
              </a:rPr>
              <a:t>&amp; 4</a:t>
            </a:r>
            <a:r>
              <a:rPr lang="en-GB" dirty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endParaRPr lang="fi-FI" dirty="0"/>
          </a:p>
        </p:txBody>
      </p:sp>
      <p:sp>
        <p:nvSpPr>
          <p:cNvPr id="20" name="Tekstiruutu 19"/>
          <p:cNvSpPr txBox="1"/>
          <p:nvPr/>
        </p:nvSpPr>
        <p:spPr>
          <a:xfrm>
            <a:off x="7000755" y="4674733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12ap, 12p</a:t>
            </a:r>
          </a:p>
          <a:p>
            <a:pPr algn="ctr"/>
            <a:r>
              <a:rPr lang="fi-FI" dirty="0" smtClean="0"/>
              <a:t>5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 </a:t>
            </a:r>
            <a:r>
              <a:rPr lang="en-US" dirty="0" smtClean="0">
                <a:ea typeface="Times New Roman" pitchFamily="18" charset="0"/>
                <a:cs typeface="Arial" charset="0"/>
              </a:rPr>
              <a:t>&amp; 4</a:t>
            </a:r>
            <a:r>
              <a:rPr lang="en-GB" dirty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809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2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683568" y="1700808"/>
            <a:ext cx="8029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75171" y="116632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AVAAJAN 2. TARJOUS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2 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YLI 1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SARJASSA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SANGI-TARJOUS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683568" y="1398698"/>
            <a:ext cx="8029079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i-FI" sz="28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2NT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lang="fi-FI" sz="28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914400" lvl="1" indent="-457200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joko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12-14 </a:t>
            </a:r>
            <a:r>
              <a:rPr lang="fi-FI" sz="28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tasainen tai 12-15 </a:t>
            </a: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ja käden, jolla ei ole  muuta kuvaavaa tarjousta. </a:t>
            </a:r>
          </a:p>
          <a:p>
            <a:pPr marL="914400" lvl="1" indent="-457200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Tarjous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ei kiellä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tarjoamatonta avausväriä ylempää yläväriä, koska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avausväriä korkeamman ylävärin esittäminen lupaisi </a:t>
            </a: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reverse-käden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</a:p>
          <a:p>
            <a:pPr marL="914400" lvl="1" indent="-457200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Siis sarjassa 1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– 2</a:t>
            </a:r>
            <a:r>
              <a:rPr lang="en-GB" sz="2800" dirty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♣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;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2NT avaajalla voi olla 4 kortin pata, koska tarjous 2</a:t>
            </a:r>
            <a:r>
              <a:rPr lang="fi-FI" sz="2800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olisi </a:t>
            </a: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reverse</a:t>
            </a:r>
            <a:endParaRPr lang="fi-FI" sz="28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i-FI" sz="28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3NT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</a:p>
          <a:p>
            <a:pPr marL="914400" lvl="1" indent="-457200">
              <a:buFont typeface="Courier New" pitchFamily="49" charset="0"/>
              <a:buChar char="o"/>
            </a:pP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Hyppysangi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eli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18-19 </a:t>
            </a:r>
            <a:r>
              <a:rPr lang="fi-FI" sz="28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ja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tasainen jakauma</a:t>
            </a:r>
            <a:endParaRPr lang="fi-FI" sz="28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162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41009" y="177045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AVAAJAN 2. TARJOUS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2 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YLI 1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SARJASSA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SANGI-TARJOUS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664191"/>
              </p:ext>
            </p:extLst>
          </p:nvPr>
        </p:nvGraphicFramePr>
        <p:xfrm>
          <a:off x="559630" y="2467332"/>
          <a:ext cx="7957072" cy="1585595"/>
        </p:xfrm>
        <a:graphic>
          <a:graphicData uri="http://schemas.openxmlformats.org/drawingml/2006/table">
            <a:tbl>
              <a:tblPr/>
              <a:tblGrid>
                <a:gridCol w="1535724"/>
                <a:gridCol w="1580541"/>
                <a:gridCol w="1580541"/>
                <a:gridCol w="1630133"/>
                <a:gridCol w="1630133"/>
              </a:tblGrid>
              <a:tr h="3242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K952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K952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K85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K85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AK5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K8462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AQ852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AQ85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K95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Q952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993130" y="1593785"/>
            <a:ext cx="4668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Olet avannut 1</a:t>
            </a:r>
            <a:r>
              <a:rPr lang="en-US" sz="2000" dirty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fi-FI" sz="2000" dirty="0" smtClean="0"/>
              <a:t> ja partneri tarjonnut 2</a:t>
            </a:r>
            <a:r>
              <a:rPr lang="en-GB" sz="2000" dirty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endParaRPr lang="fi-FI" sz="2000" dirty="0"/>
          </a:p>
        </p:txBody>
      </p:sp>
      <p:sp>
        <p:nvSpPr>
          <p:cNvPr id="7" name="Tekstiruutu 6"/>
          <p:cNvSpPr txBox="1"/>
          <p:nvPr/>
        </p:nvSpPr>
        <p:spPr>
          <a:xfrm>
            <a:off x="5490948" y="5717793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tx1"/>
                </a:solidFill>
              </a:rPr>
              <a:t>2</a:t>
            </a:r>
            <a:r>
              <a:rPr lang="fi-FI" b="1" dirty="0" smtClean="0">
                <a:solidFill>
                  <a:schemeClr val="tx1"/>
                </a:solidFill>
              </a:rPr>
              <a:t>NT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775654" y="5717793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tx1"/>
                </a:solidFill>
              </a:rPr>
              <a:t>2</a:t>
            </a:r>
            <a:r>
              <a:rPr lang="fi-FI" b="1" dirty="0" smtClean="0">
                <a:solidFill>
                  <a:schemeClr val="tx1"/>
                </a:solidFill>
              </a:rPr>
              <a:t>NT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2283062" y="5717793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tx1"/>
                </a:solidFill>
              </a:rPr>
              <a:t>2</a:t>
            </a:r>
            <a:r>
              <a:rPr lang="fi-FI" b="1" dirty="0" smtClean="0">
                <a:solidFill>
                  <a:schemeClr val="tx1"/>
                </a:solidFill>
              </a:rPr>
              <a:t>NT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3945265" y="5717793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3NT</a:t>
            </a:r>
            <a:endParaRPr lang="fi-FI" b="1" dirty="0">
              <a:solidFill>
                <a:schemeClr val="tx1"/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7380242" y="5717793"/>
            <a:ext cx="864096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tx1"/>
                </a:solidFill>
              </a:rPr>
              <a:t>2</a:t>
            </a:r>
            <a:r>
              <a:rPr lang="fi-FI" b="1" dirty="0" smtClean="0">
                <a:solidFill>
                  <a:schemeClr val="tx1"/>
                </a:solidFill>
              </a:rPr>
              <a:t>NT</a:t>
            </a:r>
            <a:endParaRPr lang="fi-FI" b="1" dirty="0">
              <a:solidFill>
                <a:schemeClr val="tx1"/>
              </a:solidFill>
            </a:endParaRPr>
          </a:p>
        </p:txBody>
      </p:sp>
      <p:cxnSp>
        <p:nvCxnSpPr>
          <p:cNvPr id="12" name="Suora yhdysviiva 11"/>
          <p:cNvCxnSpPr/>
          <p:nvPr/>
        </p:nvCxnSpPr>
        <p:spPr>
          <a:xfrm>
            <a:off x="6464286" y="2023090"/>
            <a:ext cx="0" cy="2304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iruutu 12"/>
          <p:cNvSpPr txBox="1"/>
          <p:nvPr/>
        </p:nvSpPr>
        <p:spPr>
          <a:xfrm>
            <a:off x="6464286" y="1468322"/>
            <a:ext cx="2497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Olet avannut 1</a:t>
            </a:r>
            <a:r>
              <a:rPr lang="en-US" sz="2000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2000" dirty="0" smtClean="0"/>
              <a:t> ja </a:t>
            </a:r>
            <a:br>
              <a:rPr lang="fi-FI" sz="2000" dirty="0" smtClean="0"/>
            </a:br>
            <a:r>
              <a:rPr lang="fi-FI" sz="2000" dirty="0" smtClean="0"/>
              <a:t>partneri tarjonnut 2</a:t>
            </a:r>
            <a:r>
              <a:rPr lang="en-US" sz="2000" dirty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endParaRPr lang="fi-FI" sz="2000" dirty="0"/>
          </a:p>
        </p:txBody>
      </p:sp>
      <p:sp>
        <p:nvSpPr>
          <p:cNvPr id="14" name="Tekstiruutu 13"/>
          <p:cNvSpPr txBox="1"/>
          <p:nvPr/>
        </p:nvSpPr>
        <p:spPr>
          <a:xfrm>
            <a:off x="595634" y="432734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13ap, 14p</a:t>
            </a:r>
          </a:p>
          <a:p>
            <a:pPr algn="ctr"/>
            <a:r>
              <a:rPr lang="fi-FI" dirty="0" smtClean="0"/>
              <a:t>5</a:t>
            </a:r>
            <a:r>
              <a:rPr lang="en-US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dirty="0" smtClean="0">
                <a:ea typeface="Times New Roman" pitchFamily="18" charset="0"/>
                <a:cs typeface="Arial" charset="0"/>
              </a:rPr>
              <a:t>&amp; 4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</a:p>
          <a:p>
            <a:pPr algn="ctr"/>
            <a:r>
              <a:rPr lang="fi-FI" dirty="0" smtClean="0">
                <a:cs typeface="Arial" charset="0"/>
              </a:rPr>
              <a:t>Ei voimaa </a:t>
            </a:r>
            <a:r>
              <a:rPr lang="fi-FI" dirty="0" err="1" smtClean="0">
                <a:cs typeface="Arial" charset="0"/>
              </a:rPr>
              <a:t>reverseen</a:t>
            </a:r>
            <a:endParaRPr lang="fi-FI" dirty="0"/>
          </a:p>
        </p:txBody>
      </p:sp>
      <p:sp>
        <p:nvSpPr>
          <p:cNvPr id="16" name="Tekstiruutu 15"/>
          <p:cNvSpPr txBox="1"/>
          <p:nvPr/>
        </p:nvSpPr>
        <p:spPr>
          <a:xfrm>
            <a:off x="2103042" y="455556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13ap, 13p</a:t>
            </a:r>
          </a:p>
          <a:p>
            <a:pPr algn="ctr"/>
            <a:r>
              <a:rPr lang="fi-FI" dirty="0" smtClean="0"/>
              <a:t>Tasainen</a:t>
            </a:r>
            <a:endParaRPr lang="fi-FI" dirty="0"/>
          </a:p>
        </p:txBody>
      </p:sp>
      <p:sp>
        <p:nvSpPr>
          <p:cNvPr id="17" name="Tekstiruutu 16"/>
          <p:cNvSpPr txBox="1"/>
          <p:nvPr/>
        </p:nvSpPr>
        <p:spPr>
          <a:xfrm>
            <a:off x="3555755" y="4327345"/>
            <a:ext cx="1476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18ap, 18p</a:t>
            </a:r>
          </a:p>
          <a:p>
            <a:pPr algn="ctr"/>
            <a:r>
              <a:rPr lang="fi-FI" dirty="0" smtClean="0"/>
              <a:t>Tasainen </a:t>
            </a:r>
            <a:br>
              <a:rPr lang="fi-FI" dirty="0" smtClean="0"/>
            </a:br>
            <a:r>
              <a:rPr lang="fi-FI" dirty="0" smtClean="0"/>
              <a:t>eli </a:t>
            </a:r>
            <a:r>
              <a:rPr lang="fi-FI" dirty="0" err="1" smtClean="0"/>
              <a:t>hyppysangi</a:t>
            </a:r>
            <a:endParaRPr lang="fi-FI" dirty="0"/>
          </a:p>
        </p:txBody>
      </p:sp>
      <p:sp>
        <p:nvSpPr>
          <p:cNvPr id="18" name="Tekstiruutu 17"/>
          <p:cNvSpPr txBox="1"/>
          <p:nvPr/>
        </p:nvSpPr>
        <p:spPr>
          <a:xfrm>
            <a:off x="5276154" y="4555563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15ap, 15p</a:t>
            </a:r>
          </a:p>
          <a:p>
            <a:pPr algn="ctr"/>
            <a:r>
              <a:rPr lang="fi-FI" dirty="0" err="1" smtClean="0"/>
              <a:t>marmic</a:t>
            </a:r>
            <a:endParaRPr lang="fi-FI" dirty="0" smtClean="0">
              <a:solidFill>
                <a:srgbClr val="000099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9" name="Tekstiruutu 18"/>
          <p:cNvSpPr txBox="1"/>
          <p:nvPr/>
        </p:nvSpPr>
        <p:spPr>
          <a:xfrm>
            <a:off x="6856039" y="4123516"/>
            <a:ext cx="191250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12ap, 12p</a:t>
            </a:r>
          </a:p>
          <a:p>
            <a:pPr algn="ctr"/>
            <a:r>
              <a:rPr lang="fi-FI" dirty="0"/>
              <a:t>5</a:t>
            </a:r>
            <a:r>
              <a:rPr lang="en-US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 </a:t>
            </a:r>
            <a:r>
              <a:rPr lang="en-US" dirty="0">
                <a:ea typeface="Times New Roman" pitchFamily="18" charset="0"/>
                <a:cs typeface="Arial" charset="0"/>
              </a:rPr>
              <a:t>&amp; 4</a:t>
            </a:r>
            <a:r>
              <a:rPr lang="en-GB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</a:p>
          <a:p>
            <a:pPr algn="ctr"/>
            <a:r>
              <a:rPr lang="en-GB" dirty="0" err="1" smtClean="0">
                <a:cs typeface="Arial" charset="0"/>
              </a:rPr>
              <a:t>Liian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err="1" smtClean="0">
                <a:cs typeface="Arial" charset="0"/>
              </a:rPr>
              <a:t>heikko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smtClean="0">
                <a:solidFill>
                  <a:srgbClr val="008000"/>
                </a:solidFill>
                <a:cs typeface="Arial" charset="0"/>
              </a:rPr>
              <a:t/>
            </a:r>
            <a:br>
              <a:rPr lang="en-GB" dirty="0" smtClean="0">
                <a:solidFill>
                  <a:srgbClr val="008000"/>
                </a:solidFill>
                <a:cs typeface="Arial" charset="0"/>
              </a:rPr>
            </a:br>
            <a:r>
              <a:rPr lang="en-US" dirty="0" smtClean="0">
                <a:ea typeface="Times New Roman" pitchFamily="18" charset="0"/>
                <a:cs typeface="Arial" charset="0"/>
              </a:rPr>
              <a:t>3</a:t>
            </a:r>
            <a:r>
              <a:rPr lang="en-GB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  </a:t>
            </a:r>
            <a:r>
              <a:rPr lang="en-GB" dirty="0" err="1" smtClean="0">
                <a:ea typeface="Times New Roman" pitchFamily="18" charset="0"/>
                <a:cs typeface="Arial" charset="0"/>
              </a:rPr>
              <a:t>tarjoukseen</a:t>
            </a:r>
            <a:endParaRPr lang="en-GB" dirty="0" smtClean="0">
              <a:ea typeface="Times New Roman" pitchFamily="18" charset="0"/>
              <a:cs typeface="Arial" charset="0"/>
            </a:endParaRPr>
          </a:p>
          <a:p>
            <a:pPr algn="ctr"/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♠-</a:t>
            </a:r>
            <a:r>
              <a:rPr lang="en-GB" dirty="0" err="1" smtClean="0">
                <a:cs typeface="Arial" charset="0"/>
              </a:rPr>
              <a:t>pito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err="1" smtClean="0">
                <a:cs typeface="Arial" charset="0"/>
              </a:rPr>
              <a:t>ja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err="1" smtClean="0">
                <a:cs typeface="Arial" charset="0"/>
              </a:rPr>
              <a:t>huono</a:t>
            </a:r>
            <a:r>
              <a:rPr lang="en-GB" dirty="0" smtClean="0">
                <a:cs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GB" dirty="0" smtClean="0">
                <a:cs typeface="Arial" charset="0"/>
              </a:rPr>
              <a:t>  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7. oppitunti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3F32-A7F6-4E3D-AA3D-A9ADC6A53D43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034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4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12605</TotalTime>
  <Words>1769</Words>
  <Application>Microsoft Office PowerPoint</Application>
  <PresentationFormat>Näytössä katseltava diaesitys (4:3)</PresentationFormat>
  <Paragraphs>476</Paragraphs>
  <Slides>27</Slides>
  <Notes>15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27</vt:i4>
      </vt:variant>
    </vt:vector>
  </HeadingPairs>
  <TitlesOfParts>
    <vt:vector size="28" baseType="lpstr">
      <vt:lpstr>Oletusrakenne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RIITTA-LIISA</dc:creator>
  <cp:lastModifiedBy>Raija</cp:lastModifiedBy>
  <cp:revision>554</cp:revision>
  <dcterms:created xsi:type="dcterms:W3CDTF">2011-06-15T13:32:59Z</dcterms:created>
  <dcterms:modified xsi:type="dcterms:W3CDTF">2015-07-17T06:27:33Z</dcterms:modified>
</cp:coreProperties>
</file>