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3" r:id="rId2"/>
    <p:sldId id="407" r:id="rId3"/>
    <p:sldId id="405" r:id="rId4"/>
    <p:sldId id="382" r:id="rId5"/>
    <p:sldId id="345" r:id="rId6"/>
    <p:sldId id="408" r:id="rId7"/>
    <p:sldId id="411" r:id="rId8"/>
    <p:sldId id="409" r:id="rId9"/>
    <p:sldId id="410" r:id="rId10"/>
    <p:sldId id="413" r:id="rId11"/>
    <p:sldId id="414" r:id="rId12"/>
    <p:sldId id="387" r:id="rId13"/>
    <p:sldId id="412" r:id="rId14"/>
    <p:sldId id="421" r:id="rId15"/>
    <p:sldId id="422" r:id="rId16"/>
    <p:sldId id="417" r:id="rId17"/>
    <p:sldId id="418" r:id="rId18"/>
    <p:sldId id="419" r:id="rId19"/>
    <p:sldId id="416" r:id="rId20"/>
    <p:sldId id="420" r:id="rId21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00"/>
    <a:srgbClr val="000099"/>
    <a:srgbClr val="FF9933"/>
    <a:srgbClr val="99CCFF"/>
    <a:srgbClr val="009900"/>
    <a:srgbClr val="CDE9EB"/>
    <a:srgbClr val="CCFF66"/>
    <a:srgbClr val="FFFF66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2" autoAdjust="0"/>
    <p:restoredTop sz="94622" autoAdjust="0"/>
  </p:normalViewPr>
  <p:slideViewPr>
    <p:cSldViewPr>
      <p:cViewPr>
        <p:scale>
          <a:sx n="100" d="100"/>
          <a:sy n="100" d="100"/>
        </p:scale>
        <p:origin x="-893" y="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8FDBF8-648E-47A3-8938-1DFBD2AAB5B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6400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591186-8622-4C02-BB83-289CC960F1DF}" type="slidenum">
              <a:rPr lang="fi-FI">
                <a:solidFill>
                  <a:prstClr val="black"/>
                </a:solidFill>
              </a:rPr>
              <a:pPr/>
              <a:t>3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591186-8622-4C02-BB83-289CC960F1DF}" type="slidenum">
              <a:rPr lang="fi-FI">
                <a:solidFill>
                  <a:prstClr val="black"/>
                </a:solidFill>
              </a:rPr>
              <a:pPr/>
              <a:t>18</a:t>
            </a:fld>
            <a:endParaRPr lang="fi-FI">
              <a:solidFill>
                <a:prstClr val="black"/>
              </a:solidFill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199A0-849E-41B4-B5DC-E19E43D8315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26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FCF5B-E091-42D3-81B0-C9BBEF91087E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628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91854-A736-4AEA-B216-D4B68A2535C4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092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EBB04-1CD4-489D-98FB-3B488D8DFC3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404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85B36-F9E0-4EA6-99F8-0FFDCFC0394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974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10B5D-EB8F-4CC7-B2C0-3345EE7F5088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49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70A42-3DFA-4938-AE73-F0C63CC8AF4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55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C42B6-AA29-44AE-B3F1-4C0BB7FB769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62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B3F32-A7F6-4E3D-AA3D-A9ADC6A53D43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622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0A124-0387-4A2E-B7D3-8DFAE69DD64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654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1FDB4-AF88-4BAE-A41B-754C9196D02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146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i-FI" smtClean="0"/>
              <a:t>8. oppitunti</a:t>
            </a: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1CB752-1956-43A2-8983-6B1F6B0C443A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35341" y="1556792"/>
            <a:ext cx="59055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AVAUS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1NT </a:t>
            </a: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8. oppitunti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479" y="188640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STAYMAN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3600" b="1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74770" name="Ryhmä 74769"/>
          <p:cNvGrpSpPr/>
          <p:nvPr/>
        </p:nvGrpSpPr>
        <p:grpSpPr>
          <a:xfrm>
            <a:off x="586142" y="1818368"/>
            <a:ext cx="4653621" cy="4193695"/>
            <a:chOff x="577143" y="1530369"/>
            <a:chExt cx="4653621" cy="4193695"/>
          </a:xfrm>
        </p:grpSpPr>
        <p:grpSp>
          <p:nvGrpSpPr>
            <p:cNvPr id="6" name="Ryhmä 5"/>
            <p:cNvGrpSpPr/>
            <p:nvPr/>
          </p:nvGrpSpPr>
          <p:grpSpPr>
            <a:xfrm>
              <a:off x="2340000" y="1530369"/>
              <a:ext cx="1152000" cy="576000"/>
              <a:chOff x="1793879" y="4797152"/>
              <a:chExt cx="1160163" cy="576064"/>
            </a:xfrm>
          </p:grpSpPr>
          <p:sp>
            <p:nvSpPr>
              <p:cNvPr id="7" name="Suorakulmio 6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8" name="Text Box 14"/>
              <p:cNvSpPr txBox="1">
                <a:spLocks noChangeArrowheads="1"/>
              </p:cNvSpPr>
              <p:nvPr/>
            </p:nvSpPr>
            <p:spPr bwMode="auto">
              <a:xfrm>
                <a:off x="1793879" y="4962072"/>
                <a:ext cx="757238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15-17ap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2304918" y="4900517"/>
                <a:ext cx="64912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b="1" dirty="0" smtClean="0"/>
                  <a:t>1NT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4" name="Ryhmä 3"/>
            <p:cNvGrpSpPr/>
            <p:nvPr/>
          </p:nvGrpSpPr>
          <p:grpSpPr>
            <a:xfrm>
              <a:off x="2340000" y="2340000"/>
              <a:ext cx="1152000" cy="576000"/>
              <a:chOff x="3960362" y="2173294"/>
              <a:chExt cx="1154055" cy="576064"/>
            </a:xfrm>
          </p:grpSpPr>
          <p:sp>
            <p:nvSpPr>
              <p:cNvPr id="11" name="Suorakulmio 10"/>
              <p:cNvSpPr/>
              <p:nvPr/>
            </p:nvSpPr>
            <p:spPr>
              <a:xfrm>
                <a:off x="4008664" y="2173294"/>
                <a:ext cx="1051345" cy="576064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2" name="Text Box 14"/>
              <p:cNvSpPr txBox="1">
                <a:spLocks noChangeArrowheads="1"/>
              </p:cNvSpPr>
              <p:nvPr/>
            </p:nvSpPr>
            <p:spPr bwMode="auto">
              <a:xfrm>
                <a:off x="3960362" y="2255649"/>
                <a:ext cx="75723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9+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/>
                  <a:t>4 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/</a:t>
                </a:r>
                <a:r>
                  <a:rPr lang="fi-FI" sz="1000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4465293" y="2271038"/>
                <a:ext cx="64912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b="1" dirty="0" smtClean="0">
                    <a:solidFill>
                      <a:srgbClr val="008000"/>
                    </a:solidFill>
                    <a:ea typeface="Times New Roman" pitchFamily="18" charset="0"/>
                    <a:cs typeface="Arial" charset="0"/>
                  </a:rPr>
                  <a:t>2♣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14" name="Ryhmä 13"/>
            <p:cNvGrpSpPr/>
            <p:nvPr/>
          </p:nvGrpSpPr>
          <p:grpSpPr>
            <a:xfrm>
              <a:off x="2340000" y="3168000"/>
              <a:ext cx="1152000" cy="576000"/>
              <a:chOff x="1817725" y="4797152"/>
              <a:chExt cx="1128200" cy="576064"/>
            </a:xfrm>
          </p:grpSpPr>
          <p:sp>
            <p:nvSpPr>
              <p:cNvPr id="15" name="Suorakulmio 14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6" name="Text Box 14"/>
              <p:cNvSpPr txBox="1">
                <a:spLocks noChangeArrowheads="1"/>
              </p:cNvSpPr>
              <p:nvPr/>
            </p:nvSpPr>
            <p:spPr bwMode="auto">
              <a:xfrm>
                <a:off x="1817725" y="4812524"/>
                <a:ext cx="835601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15-17ap</a:t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/>
                  <a:t>4-5 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, </a:t>
                </a:r>
                <a:br>
                  <a:rPr lang="en-US" sz="1000" dirty="0" smtClean="0">
                    <a:ea typeface="Times New Roman" pitchFamily="18" charset="0"/>
                    <a:cs typeface="Arial" charset="0"/>
                  </a:rPr>
                </a:br>
                <a:r>
                  <a:rPr lang="en-US" sz="1000" dirty="0" err="1" smtClean="0">
                    <a:ea typeface="Times New Roman" pitchFamily="18" charset="0"/>
                    <a:cs typeface="Arial" charset="0"/>
                  </a:rPr>
                  <a:t>voi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 olla 4 </a:t>
                </a:r>
                <a:r>
                  <a:rPr lang="fi-FI" sz="1000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 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7" name="Text Box 8"/>
              <p:cNvSpPr txBox="1">
                <a:spLocks noChangeArrowheads="1"/>
              </p:cNvSpPr>
              <p:nvPr/>
            </p:nvSpPr>
            <p:spPr bwMode="auto">
              <a:xfrm>
                <a:off x="2448852" y="4900517"/>
                <a:ext cx="49707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2♥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137" name="Ryhmä 136"/>
            <p:cNvGrpSpPr/>
            <p:nvPr/>
          </p:nvGrpSpPr>
          <p:grpSpPr>
            <a:xfrm>
              <a:off x="2340000" y="3996000"/>
              <a:ext cx="1152000" cy="576000"/>
              <a:chOff x="3972126" y="2173294"/>
              <a:chExt cx="1142291" cy="576064"/>
            </a:xfrm>
          </p:grpSpPr>
          <p:sp>
            <p:nvSpPr>
              <p:cNvPr id="138" name="Suorakulmio 137"/>
              <p:cNvSpPr/>
              <p:nvPr/>
            </p:nvSpPr>
            <p:spPr>
              <a:xfrm>
                <a:off x="4008664" y="2173294"/>
                <a:ext cx="1051345" cy="576064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39" name="Text Box 14"/>
              <p:cNvSpPr txBox="1">
                <a:spLocks noChangeArrowheads="1"/>
              </p:cNvSpPr>
              <p:nvPr/>
            </p:nvSpPr>
            <p:spPr bwMode="auto">
              <a:xfrm>
                <a:off x="3972126" y="2190696"/>
                <a:ext cx="757238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9-10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cs typeface="Calibri" pitchFamily="34" charset="0"/>
                  </a:rPr>
                  <a:t>4 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b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tasainen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40" name="Text Box 8"/>
              <p:cNvSpPr txBox="1">
                <a:spLocks noChangeArrowheads="1"/>
              </p:cNvSpPr>
              <p:nvPr/>
            </p:nvSpPr>
            <p:spPr bwMode="auto">
              <a:xfrm>
                <a:off x="4465293" y="2271038"/>
                <a:ext cx="64912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b="1" dirty="0" smtClean="0">
                    <a:ea typeface="Times New Roman" pitchFamily="18" charset="0"/>
                    <a:cs typeface="Arial" charset="0"/>
                  </a:rPr>
                  <a:t>2NT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146" name="Ryhmä 145"/>
            <p:cNvGrpSpPr/>
            <p:nvPr/>
          </p:nvGrpSpPr>
          <p:grpSpPr>
            <a:xfrm>
              <a:off x="1775340" y="5148000"/>
              <a:ext cx="1152000" cy="576064"/>
              <a:chOff x="1817725" y="4797152"/>
              <a:chExt cx="1128200" cy="576064"/>
            </a:xfrm>
          </p:grpSpPr>
          <p:sp>
            <p:nvSpPr>
              <p:cNvPr id="147" name="Suorakulmio 146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48" name="Text Box 14"/>
              <p:cNvSpPr txBox="1">
                <a:spLocks noChangeArrowheads="1"/>
              </p:cNvSpPr>
              <p:nvPr/>
            </p:nvSpPr>
            <p:spPr bwMode="auto">
              <a:xfrm>
                <a:off x="1817725" y="4885129"/>
                <a:ext cx="83560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15ap</a:t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/>
                  <a:t>4 </a:t>
                </a:r>
                <a:r>
                  <a:rPr lang="fi-FI" sz="1000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49" name="Text Box 8"/>
              <p:cNvSpPr txBox="1">
                <a:spLocks noChangeArrowheads="1"/>
              </p:cNvSpPr>
              <p:nvPr/>
            </p:nvSpPr>
            <p:spPr bwMode="auto">
              <a:xfrm>
                <a:off x="2448852" y="4900517"/>
                <a:ext cx="49707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3</a:t>
                </a:r>
                <a:r>
                  <a:rPr lang="fi-FI" b="1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150" name="Ryhmä 149"/>
            <p:cNvGrpSpPr/>
            <p:nvPr/>
          </p:nvGrpSpPr>
          <p:grpSpPr>
            <a:xfrm>
              <a:off x="4078764" y="5148000"/>
              <a:ext cx="1152000" cy="576064"/>
              <a:chOff x="1817725" y="4797152"/>
              <a:chExt cx="1128200" cy="576064"/>
            </a:xfrm>
          </p:grpSpPr>
          <p:sp>
            <p:nvSpPr>
              <p:cNvPr id="151" name="Suorakulmio 150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52" name="Text Box 14"/>
              <p:cNvSpPr txBox="1">
                <a:spLocks noChangeArrowheads="1"/>
              </p:cNvSpPr>
              <p:nvPr/>
            </p:nvSpPr>
            <p:spPr bwMode="auto">
              <a:xfrm>
                <a:off x="1817725" y="4885129"/>
                <a:ext cx="83560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16-17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/>
                  <a:t>4 </a:t>
                </a:r>
                <a:r>
                  <a:rPr lang="fi-FI" sz="1000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65" name="Text Box 8"/>
              <p:cNvSpPr txBox="1">
                <a:spLocks noChangeArrowheads="1"/>
              </p:cNvSpPr>
              <p:nvPr/>
            </p:nvSpPr>
            <p:spPr bwMode="auto">
              <a:xfrm>
                <a:off x="2448852" y="4900517"/>
                <a:ext cx="49707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4</a:t>
                </a:r>
                <a:r>
                  <a:rPr lang="fi-FI" b="1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174" name="Ryhmä 173"/>
            <p:cNvGrpSpPr/>
            <p:nvPr/>
          </p:nvGrpSpPr>
          <p:grpSpPr>
            <a:xfrm>
              <a:off x="2910213" y="5148000"/>
              <a:ext cx="1162628" cy="576064"/>
              <a:chOff x="1793879" y="4797152"/>
              <a:chExt cx="1170866" cy="576064"/>
            </a:xfrm>
          </p:grpSpPr>
          <p:sp>
            <p:nvSpPr>
              <p:cNvPr id="175" name="Suorakulmio 174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76" name="Text Box 14"/>
              <p:cNvSpPr txBox="1">
                <a:spLocks noChangeArrowheads="1"/>
              </p:cNvSpPr>
              <p:nvPr/>
            </p:nvSpPr>
            <p:spPr bwMode="auto">
              <a:xfrm>
                <a:off x="1793879" y="4962072"/>
                <a:ext cx="757238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16-17ap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77" name="Text Box 8"/>
              <p:cNvSpPr txBox="1">
                <a:spLocks noChangeArrowheads="1"/>
              </p:cNvSpPr>
              <p:nvPr/>
            </p:nvSpPr>
            <p:spPr bwMode="auto">
              <a:xfrm>
                <a:off x="2315621" y="4900517"/>
                <a:ext cx="64912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b="1" dirty="0" smtClean="0"/>
                  <a:t>3NT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178" name="Ryhmä 177"/>
            <p:cNvGrpSpPr/>
            <p:nvPr/>
          </p:nvGrpSpPr>
          <p:grpSpPr>
            <a:xfrm>
              <a:off x="577143" y="5148000"/>
              <a:ext cx="1227194" cy="576064"/>
              <a:chOff x="1766737" y="4797152"/>
              <a:chExt cx="1235890" cy="576064"/>
            </a:xfrm>
          </p:grpSpPr>
          <p:sp>
            <p:nvSpPr>
              <p:cNvPr id="179" name="Suorakulmio 178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80" name="Text Box 14"/>
              <p:cNvSpPr txBox="1">
                <a:spLocks noChangeArrowheads="1"/>
              </p:cNvSpPr>
              <p:nvPr/>
            </p:nvSpPr>
            <p:spPr bwMode="auto">
              <a:xfrm>
                <a:off x="1766737" y="4962072"/>
                <a:ext cx="757238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15ap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81" name="Text Box 8"/>
              <p:cNvSpPr txBox="1">
                <a:spLocks noChangeArrowheads="1"/>
              </p:cNvSpPr>
              <p:nvPr/>
            </p:nvSpPr>
            <p:spPr bwMode="auto">
              <a:xfrm>
                <a:off x="2236507" y="4900517"/>
                <a:ext cx="76612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b="1" dirty="0" err="1" smtClean="0">
                    <a:solidFill>
                      <a:schemeClr val="bg1"/>
                    </a:solidFill>
                  </a:rPr>
                  <a:t>pass</a:t>
                </a:r>
                <a:endParaRPr lang="fi-FI" b="1" dirty="0">
                  <a:solidFill>
                    <a:schemeClr val="bg1"/>
                  </a:solidFill>
                  <a:sym typeface="Symbol" pitchFamily="18" charset="2"/>
                </a:endParaRPr>
              </a:p>
            </p:txBody>
          </p:sp>
        </p:grpSp>
        <p:cxnSp>
          <p:nvCxnSpPr>
            <p:cNvPr id="39" name="Suora yhdysviiva 38"/>
            <p:cNvCxnSpPr>
              <a:endCxn id="11" idx="0"/>
            </p:cNvCxnSpPr>
            <p:nvPr/>
          </p:nvCxnSpPr>
          <p:spPr>
            <a:xfrm>
              <a:off x="2912953" y="2106369"/>
              <a:ext cx="0" cy="2336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uora yhdysviiva 45"/>
            <p:cNvCxnSpPr>
              <a:endCxn id="15" idx="0"/>
            </p:cNvCxnSpPr>
            <p:nvPr/>
          </p:nvCxnSpPr>
          <p:spPr>
            <a:xfrm flipH="1">
              <a:off x="2920469" y="2916000"/>
              <a:ext cx="716" cy="25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uora yhdysviiva 61"/>
            <p:cNvCxnSpPr/>
            <p:nvPr/>
          </p:nvCxnSpPr>
          <p:spPr>
            <a:xfrm flipH="1">
              <a:off x="2930023" y="3744000"/>
              <a:ext cx="1" cy="269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uora yhdysviiva 92"/>
            <p:cNvCxnSpPr/>
            <p:nvPr/>
          </p:nvCxnSpPr>
          <p:spPr>
            <a:xfrm>
              <a:off x="1192249" y="4797152"/>
              <a:ext cx="346698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uora yhdysviiva 94"/>
            <p:cNvCxnSpPr/>
            <p:nvPr/>
          </p:nvCxnSpPr>
          <p:spPr>
            <a:xfrm>
              <a:off x="2930024" y="4572000"/>
              <a:ext cx="0" cy="2251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uora nuoliyhdysviiva 96"/>
            <p:cNvCxnSpPr>
              <a:endCxn id="179" idx="0"/>
            </p:cNvCxnSpPr>
            <p:nvPr/>
          </p:nvCxnSpPr>
          <p:spPr>
            <a:xfrm>
              <a:off x="1192249" y="4797152"/>
              <a:ext cx="0" cy="35084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uora nuoliyhdysviiva 98"/>
            <p:cNvCxnSpPr>
              <a:endCxn id="151" idx="0"/>
            </p:cNvCxnSpPr>
            <p:nvPr/>
          </p:nvCxnSpPr>
          <p:spPr>
            <a:xfrm>
              <a:off x="4659233" y="4797152"/>
              <a:ext cx="0" cy="35084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uora nuoliyhdysviiva 100"/>
            <p:cNvCxnSpPr>
              <a:endCxn id="147" idx="0"/>
            </p:cNvCxnSpPr>
            <p:nvPr/>
          </p:nvCxnSpPr>
          <p:spPr>
            <a:xfrm>
              <a:off x="2355809" y="4797152"/>
              <a:ext cx="0" cy="35084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uora nuoliyhdysviiva 103"/>
            <p:cNvCxnSpPr>
              <a:endCxn id="175" idx="0"/>
            </p:cNvCxnSpPr>
            <p:nvPr/>
          </p:nvCxnSpPr>
          <p:spPr>
            <a:xfrm>
              <a:off x="3498368" y="4797152"/>
              <a:ext cx="0" cy="35084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769" name="Ryhmä 74768"/>
          <p:cNvGrpSpPr/>
          <p:nvPr/>
        </p:nvGrpSpPr>
        <p:grpSpPr>
          <a:xfrm>
            <a:off x="5801706" y="1821711"/>
            <a:ext cx="2459621" cy="4141046"/>
            <a:chOff x="6270608" y="1530368"/>
            <a:chExt cx="2459621" cy="4141046"/>
          </a:xfrm>
        </p:grpSpPr>
        <p:grpSp>
          <p:nvGrpSpPr>
            <p:cNvPr id="182" name="Ryhmä 181"/>
            <p:cNvGrpSpPr/>
            <p:nvPr/>
          </p:nvGrpSpPr>
          <p:grpSpPr>
            <a:xfrm>
              <a:off x="6840499" y="1530368"/>
              <a:ext cx="1152000" cy="576000"/>
              <a:chOff x="1793879" y="4797152"/>
              <a:chExt cx="1160163" cy="576064"/>
            </a:xfrm>
          </p:grpSpPr>
          <p:sp>
            <p:nvSpPr>
              <p:cNvPr id="183" name="Suorakulmio 182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84" name="Text Box 14"/>
              <p:cNvSpPr txBox="1">
                <a:spLocks noChangeArrowheads="1"/>
              </p:cNvSpPr>
              <p:nvPr/>
            </p:nvSpPr>
            <p:spPr bwMode="auto">
              <a:xfrm>
                <a:off x="1793879" y="4962072"/>
                <a:ext cx="757238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15-17ap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85" name="Text Box 8"/>
              <p:cNvSpPr txBox="1">
                <a:spLocks noChangeArrowheads="1"/>
              </p:cNvSpPr>
              <p:nvPr/>
            </p:nvSpPr>
            <p:spPr bwMode="auto">
              <a:xfrm>
                <a:off x="2304918" y="4900517"/>
                <a:ext cx="64912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b="1" dirty="0" smtClean="0"/>
                  <a:t>1NT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186" name="Ryhmä 185"/>
            <p:cNvGrpSpPr/>
            <p:nvPr/>
          </p:nvGrpSpPr>
          <p:grpSpPr>
            <a:xfrm>
              <a:off x="6840499" y="2339999"/>
              <a:ext cx="1152000" cy="576000"/>
              <a:chOff x="3960362" y="2173294"/>
              <a:chExt cx="1154055" cy="576064"/>
            </a:xfrm>
          </p:grpSpPr>
          <p:sp>
            <p:nvSpPr>
              <p:cNvPr id="187" name="Suorakulmio 186"/>
              <p:cNvSpPr/>
              <p:nvPr/>
            </p:nvSpPr>
            <p:spPr>
              <a:xfrm>
                <a:off x="4008664" y="2173294"/>
                <a:ext cx="1051345" cy="576064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88" name="Text Box 14"/>
              <p:cNvSpPr txBox="1">
                <a:spLocks noChangeArrowheads="1"/>
              </p:cNvSpPr>
              <p:nvPr/>
            </p:nvSpPr>
            <p:spPr bwMode="auto">
              <a:xfrm>
                <a:off x="3960362" y="2255649"/>
                <a:ext cx="75723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9+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/>
                  <a:t>4 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/</a:t>
                </a:r>
                <a:r>
                  <a:rPr lang="fi-FI" sz="1000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89" name="Text Box 8"/>
              <p:cNvSpPr txBox="1">
                <a:spLocks noChangeArrowheads="1"/>
              </p:cNvSpPr>
              <p:nvPr/>
            </p:nvSpPr>
            <p:spPr bwMode="auto">
              <a:xfrm>
                <a:off x="4465293" y="2271038"/>
                <a:ext cx="64912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b="1" dirty="0" smtClean="0">
                    <a:solidFill>
                      <a:srgbClr val="008000"/>
                    </a:solidFill>
                    <a:ea typeface="Times New Roman" pitchFamily="18" charset="0"/>
                    <a:cs typeface="Arial" charset="0"/>
                  </a:rPr>
                  <a:t>2♣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190" name="Ryhmä 189"/>
            <p:cNvGrpSpPr/>
            <p:nvPr/>
          </p:nvGrpSpPr>
          <p:grpSpPr>
            <a:xfrm>
              <a:off x="6840499" y="3167999"/>
              <a:ext cx="1152000" cy="576000"/>
              <a:chOff x="1817725" y="4797152"/>
              <a:chExt cx="1128200" cy="576064"/>
            </a:xfrm>
          </p:grpSpPr>
          <p:sp>
            <p:nvSpPr>
              <p:cNvPr id="191" name="Suorakulmio 190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92" name="Text Box 14"/>
              <p:cNvSpPr txBox="1">
                <a:spLocks noChangeArrowheads="1"/>
              </p:cNvSpPr>
              <p:nvPr/>
            </p:nvSpPr>
            <p:spPr bwMode="auto">
              <a:xfrm>
                <a:off x="1817725" y="4812524"/>
                <a:ext cx="835601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15-17ap</a:t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/>
                  <a:t>4-5 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, </a:t>
                </a:r>
                <a:br>
                  <a:rPr lang="en-US" sz="1000" dirty="0" smtClean="0">
                    <a:ea typeface="Times New Roman" pitchFamily="18" charset="0"/>
                    <a:cs typeface="Arial" charset="0"/>
                  </a:rPr>
                </a:br>
                <a:r>
                  <a:rPr lang="en-US" sz="1000" dirty="0" err="1" smtClean="0">
                    <a:ea typeface="Times New Roman" pitchFamily="18" charset="0"/>
                    <a:cs typeface="Arial" charset="0"/>
                  </a:rPr>
                  <a:t>voi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 olla 4 </a:t>
                </a:r>
                <a:r>
                  <a:rPr lang="fi-FI" sz="1000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 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93" name="Text Box 8"/>
              <p:cNvSpPr txBox="1">
                <a:spLocks noChangeArrowheads="1"/>
              </p:cNvSpPr>
              <p:nvPr/>
            </p:nvSpPr>
            <p:spPr bwMode="auto">
              <a:xfrm>
                <a:off x="2448852" y="4900517"/>
                <a:ext cx="49707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2♥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194" name="Ryhmä 193"/>
            <p:cNvGrpSpPr/>
            <p:nvPr/>
          </p:nvGrpSpPr>
          <p:grpSpPr>
            <a:xfrm>
              <a:off x="6840499" y="3995999"/>
              <a:ext cx="1152000" cy="576000"/>
              <a:chOff x="3972126" y="2173294"/>
              <a:chExt cx="1142291" cy="576064"/>
            </a:xfrm>
          </p:grpSpPr>
          <p:sp>
            <p:nvSpPr>
              <p:cNvPr id="195" name="Suorakulmio 194"/>
              <p:cNvSpPr/>
              <p:nvPr/>
            </p:nvSpPr>
            <p:spPr>
              <a:xfrm>
                <a:off x="4008664" y="2173294"/>
                <a:ext cx="1051345" cy="576064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96" name="Text Box 14"/>
              <p:cNvSpPr txBox="1">
                <a:spLocks noChangeArrowheads="1"/>
              </p:cNvSpPr>
              <p:nvPr/>
            </p:nvSpPr>
            <p:spPr bwMode="auto">
              <a:xfrm>
                <a:off x="3972126" y="2190696"/>
                <a:ext cx="757238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11-15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cs typeface="Calibri" pitchFamily="34" charset="0"/>
                  </a:rPr>
                  <a:t>4 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b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tasainen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97" name="Text Box 8"/>
              <p:cNvSpPr txBox="1">
                <a:spLocks noChangeArrowheads="1"/>
              </p:cNvSpPr>
              <p:nvPr/>
            </p:nvSpPr>
            <p:spPr bwMode="auto">
              <a:xfrm>
                <a:off x="4465293" y="2271038"/>
                <a:ext cx="649124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b="1" dirty="0" smtClean="0">
                    <a:ea typeface="Times New Roman" pitchFamily="18" charset="0"/>
                    <a:cs typeface="Arial" charset="0"/>
                  </a:rPr>
                  <a:t>3NT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cxnSp>
          <p:nvCxnSpPr>
            <p:cNvPr id="198" name="Suora yhdysviiva 197"/>
            <p:cNvCxnSpPr>
              <a:endCxn id="187" idx="0"/>
            </p:cNvCxnSpPr>
            <p:nvPr/>
          </p:nvCxnSpPr>
          <p:spPr>
            <a:xfrm>
              <a:off x="7413452" y="2106368"/>
              <a:ext cx="0" cy="2336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uora yhdysviiva 198"/>
            <p:cNvCxnSpPr>
              <a:endCxn id="191" idx="0"/>
            </p:cNvCxnSpPr>
            <p:nvPr/>
          </p:nvCxnSpPr>
          <p:spPr>
            <a:xfrm flipH="1">
              <a:off x="7420968" y="2915999"/>
              <a:ext cx="716" cy="25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uora yhdysviiva 199"/>
            <p:cNvCxnSpPr/>
            <p:nvPr/>
          </p:nvCxnSpPr>
          <p:spPr>
            <a:xfrm flipH="1">
              <a:off x="7430522" y="3743999"/>
              <a:ext cx="1" cy="269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1" name="Ryhmä 200"/>
            <p:cNvGrpSpPr/>
            <p:nvPr/>
          </p:nvGrpSpPr>
          <p:grpSpPr>
            <a:xfrm>
              <a:off x="6270608" y="5095350"/>
              <a:ext cx="1287405" cy="576064"/>
              <a:chOff x="1766737" y="4797152"/>
              <a:chExt cx="1296528" cy="576064"/>
            </a:xfrm>
          </p:grpSpPr>
          <p:sp>
            <p:nvSpPr>
              <p:cNvPr id="202" name="Suorakulmio 201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03" name="Text Box 14"/>
              <p:cNvSpPr txBox="1">
                <a:spLocks noChangeArrowheads="1"/>
              </p:cNvSpPr>
              <p:nvPr/>
            </p:nvSpPr>
            <p:spPr bwMode="auto">
              <a:xfrm>
                <a:off x="1766737" y="4902987"/>
                <a:ext cx="75723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>
                    <a:latin typeface="Calibri" pitchFamily="34" charset="0"/>
                    <a:cs typeface="Calibri" pitchFamily="34" charset="0"/>
                  </a:rPr>
                  <a:t>15-17 </a:t>
                </a:r>
                <a:r>
                  <a:rPr lang="fi-FI" sz="1000" dirty="0" err="1"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cs typeface="Calibri" pitchFamily="34" charset="0"/>
                  </a:rPr>
                  <a:t>ei 4 </a:t>
                </a:r>
                <a:r>
                  <a:rPr lang="fi-FI" sz="1000" dirty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04" name="Text Box 8"/>
              <p:cNvSpPr txBox="1">
                <a:spLocks noChangeArrowheads="1"/>
              </p:cNvSpPr>
              <p:nvPr/>
            </p:nvSpPr>
            <p:spPr bwMode="auto">
              <a:xfrm>
                <a:off x="2297145" y="4891611"/>
                <a:ext cx="76612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b="1" dirty="0" err="1" smtClean="0">
                    <a:solidFill>
                      <a:schemeClr val="bg1"/>
                    </a:solidFill>
                  </a:rPr>
                  <a:t>pass</a:t>
                </a:r>
                <a:endParaRPr lang="fi-FI" b="1" dirty="0">
                  <a:solidFill>
                    <a:schemeClr val="bg1"/>
                  </a:solidFill>
                  <a:sym typeface="Symbol" pitchFamily="18" charset="2"/>
                </a:endParaRPr>
              </a:p>
            </p:txBody>
          </p:sp>
        </p:grpSp>
        <p:grpSp>
          <p:nvGrpSpPr>
            <p:cNvPr id="205" name="Ryhmä 204"/>
            <p:cNvGrpSpPr/>
            <p:nvPr/>
          </p:nvGrpSpPr>
          <p:grpSpPr>
            <a:xfrm>
              <a:off x="7621936" y="5095348"/>
              <a:ext cx="1108293" cy="576064"/>
              <a:chOff x="1860529" y="4797152"/>
              <a:chExt cx="1085396" cy="576064"/>
            </a:xfrm>
          </p:grpSpPr>
          <p:sp>
            <p:nvSpPr>
              <p:cNvPr id="206" name="Suorakulmio 205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07" name="Text Box 14"/>
              <p:cNvSpPr txBox="1">
                <a:spLocks noChangeArrowheads="1"/>
              </p:cNvSpPr>
              <p:nvPr/>
            </p:nvSpPr>
            <p:spPr bwMode="auto">
              <a:xfrm>
                <a:off x="1884352" y="4922391"/>
                <a:ext cx="7320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latin typeface="Calibri" pitchFamily="34" charset="0"/>
                    <a:cs typeface="Calibri" pitchFamily="34" charset="0"/>
                  </a:rPr>
                  <a:t>15-17 </a:t>
                </a:r>
                <a:r>
                  <a:rPr lang="fi-FI" sz="1000" dirty="0" err="1" smtClean="0"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cs typeface="Calibri" pitchFamily="34" charset="0"/>
                  </a:rPr>
                  <a:t>4 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08" name="Text Box 8"/>
              <p:cNvSpPr txBox="1">
                <a:spLocks noChangeArrowheads="1"/>
              </p:cNvSpPr>
              <p:nvPr/>
            </p:nvSpPr>
            <p:spPr bwMode="auto">
              <a:xfrm>
                <a:off x="2448852" y="4900517"/>
                <a:ext cx="49707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4</a:t>
                </a:r>
                <a:r>
                  <a:rPr lang="fi-FI" b="1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cxnSp>
          <p:nvCxnSpPr>
            <p:cNvPr id="74754" name="Suora yhdysviiva 74753"/>
            <p:cNvCxnSpPr/>
            <p:nvPr/>
          </p:nvCxnSpPr>
          <p:spPr>
            <a:xfrm>
              <a:off x="6888715" y="4797152"/>
              <a:ext cx="12699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758" name="Suora yhdysviiva 74757"/>
            <p:cNvCxnSpPr/>
            <p:nvPr/>
          </p:nvCxnSpPr>
          <p:spPr>
            <a:xfrm>
              <a:off x="7484940" y="4572000"/>
              <a:ext cx="0" cy="2251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761" name="Suora nuoliyhdysviiva 74760"/>
            <p:cNvCxnSpPr>
              <a:endCxn id="202" idx="0"/>
            </p:cNvCxnSpPr>
            <p:nvPr/>
          </p:nvCxnSpPr>
          <p:spPr>
            <a:xfrm>
              <a:off x="6885714" y="4797152"/>
              <a:ext cx="0" cy="29819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766" name="Suora nuoliyhdysviiva 74765"/>
            <p:cNvCxnSpPr>
              <a:endCxn id="206" idx="0"/>
            </p:cNvCxnSpPr>
            <p:nvPr/>
          </p:nvCxnSpPr>
          <p:spPr>
            <a:xfrm>
              <a:off x="8158698" y="4797152"/>
              <a:ext cx="0" cy="29819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69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479" y="188640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STAYMAN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3600" b="1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1" name="Taulukko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328039"/>
              </p:ext>
            </p:extLst>
          </p:nvPr>
        </p:nvGraphicFramePr>
        <p:xfrm>
          <a:off x="683568" y="3284984"/>
          <a:ext cx="7957072" cy="1496061"/>
        </p:xfrm>
        <a:graphic>
          <a:graphicData uri="http://schemas.openxmlformats.org/drawingml/2006/table">
            <a:tbl>
              <a:tblPr/>
              <a:tblGrid>
                <a:gridCol w="1535724"/>
                <a:gridCol w="1580541"/>
                <a:gridCol w="1580541"/>
                <a:gridCol w="1630133"/>
                <a:gridCol w="1630133"/>
              </a:tblGrid>
              <a:tr h="324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KQJ8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KJ982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9742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J742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J742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" name="Tekstiruutu 41"/>
          <p:cNvSpPr txBox="1"/>
          <p:nvPr/>
        </p:nvSpPr>
        <p:spPr>
          <a:xfrm>
            <a:off x="1226223" y="1500753"/>
            <a:ext cx="6512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dirty="0" smtClean="0"/>
              <a:t>Partnerisi avasi 1NT, johon kysyit ylävärejä 2</a:t>
            </a:r>
            <a:r>
              <a:rPr lang="en-GB" sz="20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:</a:t>
            </a:r>
            <a:r>
              <a:rPr lang="en-GB" sz="2000" dirty="0" err="1" smtClean="0">
                <a:ea typeface="Times New Roman" pitchFamily="18" charset="0"/>
                <a:cs typeface="Arial" charset="0"/>
              </a:rPr>
              <a:t>llä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.</a:t>
            </a:r>
          </a:p>
          <a:p>
            <a:pPr algn="ctr"/>
            <a:r>
              <a:rPr lang="en-GB" sz="20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 </a:t>
            </a:r>
            <a:r>
              <a:rPr lang="en-GB" sz="2000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 </a:t>
            </a:r>
            <a:r>
              <a:rPr lang="en-GB" sz="2000" dirty="0" err="1" smtClean="0">
                <a:ea typeface="Times New Roman" pitchFamily="18" charset="0"/>
                <a:cs typeface="Arial" charset="0"/>
              </a:rPr>
              <a:t>partnerisi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 </a:t>
            </a:r>
            <a:r>
              <a:rPr lang="en-GB" sz="2000" dirty="0" err="1" smtClean="0">
                <a:ea typeface="Times New Roman" pitchFamily="18" charset="0"/>
                <a:cs typeface="Arial" charset="0"/>
              </a:rPr>
              <a:t>vastaukseen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? </a:t>
            </a:r>
            <a:endParaRPr lang="fi-FI" sz="2000" dirty="0"/>
          </a:p>
        </p:txBody>
      </p:sp>
      <p:sp>
        <p:nvSpPr>
          <p:cNvPr id="43" name="Tekstiruutu 42"/>
          <p:cNvSpPr txBox="1"/>
          <p:nvPr/>
        </p:nvSpPr>
        <p:spPr>
          <a:xfrm>
            <a:off x="577502" y="5248324"/>
            <a:ext cx="1297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13p</a:t>
            </a:r>
            <a:br>
              <a:rPr lang="fi-FI" dirty="0" smtClean="0"/>
            </a:br>
            <a:r>
              <a:rPr lang="fi-FI" dirty="0" smtClean="0"/>
              <a:t>on täyspeli</a:t>
            </a:r>
            <a:endParaRPr lang="fi-FI" dirty="0"/>
          </a:p>
        </p:txBody>
      </p:sp>
      <p:sp>
        <p:nvSpPr>
          <p:cNvPr id="44" name="Tekstiruutu 43"/>
          <p:cNvSpPr txBox="1"/>
          <p:nvPr/>
        </p:nvSpPr>
        <p:spPr>
          <a:xfrm>
            <a:off x="830179" y="615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  <a:ea typeface="Times New Roman" pitchFamily="18" charset="0"/>
                <a:cs typeface="Calibri" pitchFamily="34" charset="0"/>
              </a:rPr>
              <a:t>3NT</a:t>
            </a:r>
            <a:r>
              <a:rPr lang="fi-FI" b="1" dirty="0" smtClean="0"/>
              <a:t> </a:t>
            </a:r>
            <a:endParaRPr lang="fi-FI" b="1" dirty="0"/>
          </a:p>
        </p:txBody>
      </p:sp>
      <p:sp>
        <p:nvSpPr>
          <p:cNvPr id="45" name="Tekstiruutu 44"/>
          <p:cNvSpPr txBox="1"/>
          <p:nvPr/>
        </p:nvSpPr>
        <p:spPr>
          <a:xfrm>
            <a:off x="2051720" y="524042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9ap, 10 p</a:t>
            </a:r>
            <a:br>
              <a:rPr lang="fi-FI" dirty="0" smtClean="0">
                <a:ea typeface="Times New Roman" pitchFamily="18" charset="0"/>
                <a:cs typeface="Arial" charset="0"/>
              </a:rPr>
            </a:br>
            <a:r>
              <a:rPr lang="fi-FI" dirty="0" err="1" smtClean="0">
                <a:ea typeface="Times New Roman" pitchFamily="18" charset="0"/>
                <a:cs typeface="Arial" charset="0"/>
              </a:rPr>
              <a:t>inviitti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</a:t>
            </a:r>
            <a:r>
              <a:rPr lang="fi-FI" dirty="0" smtClean="0"/>
              <a:t>5</a:t>
            </a:r>
            <a:r>
              <a:rPr lang="fi-FI" dirty="0">
                <a:solidFill>
                  <a:srgbClr val="000099"/>
                </a:solidFill>
                <a:cs typeface="Arial" charset="0"/>
              </a:rPr>
              <a:t>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 </a:t>
            </a:r>
            <a:endParaRPr lang="fi-FI" dirty="0"/>
          </a:p>
        </p:txBody>
      </p:sp>
      <p:sp>
        <p:nvSpPr>
          <p:cNvPr id="46" name="Tekstiruutu 45"/>
          <p:cNvSpPr txBox="1"/>
          <p:nvPr/>
        </p:nvSpPr>
        <p:spPr>
          <a:xfrm>
            <a:off x="2267744" y="615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000099"/>
                </a:solidFill>
                <a:ea typeface="Times New Roman" pitchFamily="18" charset="0"/>
                <a:cs typeface="Calibri" pitchFamily="34" charset="0"/>
              </a:rPr>
              <a:t>2</a:t>
            </a:r>
            <a:r>
              <a:rPr lang="fi-FI" b="1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b="1" dirty="0" smtClean="0"/>
              <a:t> </a:t>
            </a:r>
            <a:endParaRPr lang="fi-FI" b="1" dirty="0"/>
          </a:p>
        </p:txBody>
      </p:sp>
      <p:sp>
        <p:nvSpPr>
          <p:cNvPr id="47" name="Tekstiruutu 46"/>
          <p:cNvSpPr txBox="1"/>
          <p:nvPr/>
        </p:nvSpPr>
        <p:spPr>
          <a:xfrm>
            <a:off x="3635896" y="5286589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ea typeface="Times New Roman" pitchFamily="18" charset="0"/>
                <a:cs typeface="Arial" charset="0"/>
              </a:rPr>
              <a:t>9 </a:t>
            </a:r>
            <a:r>
              <a:rPr lang="fi-FI" dirty="0" err="1" smtClean="0">
                <a:ea typeface="Times New Roman" pitchFamily="18" charset="0"/>
                <a:cs typeface="Arial" charset="0"/>
              </a:rPr>
              <a:t>ap</a:t>
            </a:r>
            <a:r>
              <a:rPr lang="fi-FI" dirty="0">
                <a:ea typeface="Times New Roman" pitchFamily="18" charset="0"/>
                <a:cs typeface="Arial" charset="0"/>
              </a:rPr>
              <a:t>, 10 p</a:t>
            </a:r>
            <a:br>
              <a:rPr lang="fi-FI" dirty="0">
                <a:ea typeface="Times New Roman" pitchFamily="18" charset="0"/>
                <a:cs typeface="Arial" charset="0"/>
              </a:rPr>
            </a:br>
            <a:r>
              <a:rPr lang="fi-FI" dirty="0" err="1">
                <a:ea typeface="Times New Roman" pitchFamily="18" charset="0"/>
                <a:cs typeface="Arial" charset="0"/>
              </a:rPr>
              <a:t>inviitti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dirty="0">
                <a:ea typeface="Times New Roman" pitchFamily="18" charset="0"/>
                <a:cs typeface="Arial" charset="0"/>
              </a:rPr>
              <a:t>&amp; </a:t>
            </a:r>
            <a:r>
              <a:rPr lang="fi-FI" dirty="0" smtClean="0"/>
              <a:t>4</a:t>
            </a:r>
            <a:r>
              <a:rPr lang="fi-FI" dirty="0" smtClean="0">
                <a:solidFill>
                  <a:srgbClr val="000099"/>
                </a:solidFill>
                <a:cs typeface="Arial" charset="0"/>
              </a:rPr>
              <a:t>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 </a:t>
            </a:r>
            <a:endParaRPr lang="fi-FI" dirty="0"/>
          </a:p>
        </p:txBody>
      </p:sp>
      <p:sp>
        <p:nvSpPr>
          <p:cNvPr id="48" name="Tekstiruutu 47"/>
          <p:cNvSpPr txBox="1"/>
          <p:nvPr/>
        </p:nvSpPr>
        <p:spPr>
          <a:xfrm>
            <a:off x="3923928" y="615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  <a:ea typeface="Times New Roman" pitchFamily="18" charset="0"/>
                <a:cs typeface="Calibri" pitchFamily="34" charset="0"/>
              </a:rPr>
              <a:t>2NT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9" name="Tekstiruutu 48"/>
          <p:cNvSpPr txBox="1"/>
          <p:nvPr/>
        </p:nvSpPr>
        <p:spPr>
          <a:xfrm>
            <a:off x="5117284" y="5286588"/>
            <a:ext cx="1614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12 </a:t>
            </a:r>
            <a:r>
              <a:rPr lang="fi-FI" dirty="0" err="1" smtClean="0"/>
              <a:t>ap</a:t>
            </a:r>
            <a:r>
              <a:rPr lang="fi-FI" dirty="0" smtClean="0"/>
              <a:t>, 13 p </a:t>
            </a:r>
            <a:br>
              <a:rPr lang="fi-FI" dirty="0" smtClean="0"/>
            </a:br>
            <a:r>
              <a:rPr lang="fi-FI" dirty="0" smtClean="0"/>
              <a:t>täyspeli &amp; 4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50" name="Tekstiruutu 49"/>
          <p:cNvSpPr txBox="1"/>
          <p:nvPr/>
        </p:nvSpPr>
        <p:spPr>
          <a:xfrm>
            <a:off x="5508104" y="615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FF0000"/>
                </a:solidFill>
              </a:rPr>
              <a:t>4</a:t>
            </a:r>
            <a:r>
              <a:rPr lang="en-US" b="1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51" name="Tekstiruutu 50"/>
          <p:cNvSpPr txBox="1"/>
          <p:nvPr/>
        </p:nvSpPr>
        <p:spPr>
          <a:xfrm>
            <a:off x="6888258" y="527125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ea typeface="Times New Roman" pitchFamily="18" charset="0"/>
                <a:cs typeface="Arial" charset="0"/>
              </a:rPr>
              <a:t>9 </a:t>
            </a:r>
            <a:r>
              <a:rPr lang="fi-FI" dirty="0" err="1">
                <a:ea typeface="Times New Roman" pitchFamily="18" charset="0"/>
                <a:cs typeface="Arial" charset="0"/>
              </a:rPr>
              <a:t>ap</a:t>
            </a:r>
            <a:r>
              <a:rPr lang="fi-FI" dirty="0">
                <a:ea typeface="Times New Roman" pitchFamily="18" charset="0"/>
                <a:cs typeface="Arial" charset="0"/>
              </a:rPr>
              <a:t>, 10 p</a:t>
            </a:r>
            <a:br>
              <a:rPr lang="fi-FI" dirty="0">
                <a:ea typeface="Times New Roman" pitchFamily="18" charset="0"/>
                <a:cs typeface="Arial" charset="0"/>
              </a:rPr>
            </a:br>
            <a:r>
              <a:rPr lang="fi-FI" dirty="0" err="1">
                <a:ea typeface="Times New Roman" pitchFamily="18" charset="0"/>
                <a:cs typeface="Arial" charset="0"/>
              </a:rPr>
              <a:t>inviitti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dirty="0">
                <a:ea typeface="Times New Roman" pitchFamily="18" charset="0"/>
                <a:cs typeface="Arial" charset="0"/>
              </a:rPr>
              <a:t>&amp; </a:t>
            </a:r>
            <a:r>
              <a:rPr lang="fi-FI" dirty="0"/>
              <a:t>4</a:t>
            </a:r>
            <a:r>
              <a:rPr lang="fi-FI" dirty="0">
                <a:solidFill>
                  <a:srgbClr val="000099"/>
                </a:solidFill>
                <a:cs typeface="Arial" charset="0"/>
              </a:rPr>
              <a:t> 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 </a:t>
            </a:r>
            <a:endParaRPr lang="fi-FI" dirty="0"/>
          </a:p>
        </p:txBody>
      </p:sp>
      <p:sp>
        <p:nvSpPr>
          <p:cNvPr id="52" name="Tekstiruutu 51"/>
          <p:cNvSpPr txBox="1"/>
          <p:nvPr/>
        </p:nvSpPr>
        <p:spPr>
          <a:xfrm>
            <a:off x="7183553" y="615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  <a:ea typeface="Times New Roman" pitchFamily="18" charset="0"/>
                <a:cs typeface="Calibri" pitchFamily="34" charset="0"/>
              </a:rPr>
              <a:t>3</a:t>
            </a:r>
            <a:r>
              <a:rPr lang="fi-FI" b="1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b="1" dirty="0" smtClean="0"/>
              <a:t> </a:t>
            </a:r>
            <a:endParaRPr lang="fi-FI" b="1" dirty="0"/>
          </a:p>
        </p:txBody>
      </p:sp>
      <p:sp>
        <p:nvSpPr>
          <p:cNvPr id="3" name="Tekstiruutu 2"/>
          <p:cNvSpPr txBox="1"/>
          <p:nvPr/>
        </p:nvSpPr>
        <p:spPr>
          <a:xfrm>
            <a:off x="1226223" y="2420888"/>
            <a:ext cx="1270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Avaaja vastasi 2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cxnSp>
        <p:nvCxnSpPr>
          <p:cNvPr id="7" name="Suora yhdysviiva 6"/>
          <p:cNvCxnSpPr/>
          <p:nvPr/>
        </p:nvCxnSpPr>
        <p:spPr>
          <a:xfrm>
            <a:off x="3563888" y="2636912"/>
            <a:ext cx="0" cy="2448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iruutu 20"/>
          <p:cNvSpPr txBox="1"/>
          <p:nvPr/>
        </p:nvSpPr>
        <p:spPr>
          <a:xfrm>
            <a:off x="4482263" y="2422426"/>
            <a:ext cx="1270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Avaaja vastasi 2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cxnSp>
        <p:nvCxnSpPr>
          <p:cNvPr id="22" name="Suora yhdysviiva 21"/>
          <p:cNvCxnSpPr/>
          <p:nvPr/>
        </p:nvCxnSpPr>
        <p:spPr>
          <a:xfrm>
            <a:off x="6660232" y="2636912"/>
            <a:ext cx="0" cy="2448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iruutu 23"/>
          <p:cNvSpPr txBox="1"/>
          <p:nvPr/>
        </p:nvSpPr>
        <p:spPr>
          <a:xfrm>
            <a:off x="7103280" y="2422426"/>
            <a:ext cx="1270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Avaaja vastasi 2</a:t>
            </a:r>
            <a:r>
              <a:rPr lang="fi-FI" dirty="0"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571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SIIRTOTARJOUKSET </a:t>
            </a:r>
            <a:r>
              <a:rPr lang="fi-FI" sz="3600" b="1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3600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sz="3600" dirty="0" smtClean="0">
                <a:solidFill>
                  <a:srgbClr val="006600"/>
                </a:solidFill>
                <a:ea typeface="Times New Roman" pitchFamily="18" charset="0"/>
                <a:cs typeface="Arial" charset="0"/>
              </a:rPr>
              <a:t>/</a:t>
            </a:r>
            <a:r>
              <a:rPr lang="fi-FI" sz="36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36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329111" y="1484784"/>
            <a:ext cx="854443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Jos vastaajalla on vähintään viiden kortin yläväri hän kertoo sen </a:t>
            </a:r>
            <a:r>
              <a:rPr lang="fi-FI" sz="2400" b="1" i="1" dirty="0" smtClean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siirtotarjouksella, eli tarjoamalla värinsä alapuolelta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Jos vastaajalla on herttaväri, hän tarjoaa </a:t>
            </a:r>
            <a:r>
              <a:rPr lang="fi-FI" sz="2400" b="1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</a:t>
            </a:r>
            <a:r>
              <a:rPr lang="en-US" sz="2400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johon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sangiavaaja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tarjoaa </a:t>
            </a:r>
            <a:r>
              <a:rPr lang="fi-FI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endParaRPr lang="en-US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Jos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vastaajalla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on pataväri, hän 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tarjoaa </a:t>
            </a:r>
            <a:r>
              <a:rPr lang="fi-FI" sz="24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johon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sangiavaaja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tarjoaa </a:t>
            </a:r>
            <a:r>
              <a:rPr lang="fi-FI" sz="2400" b="1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fi-FI" sz="24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Nyt vastaaja kertoo lisää kädestään:</a:t>
            </a:r>
          </a:p>
          <a:p>
            <a:pPr lvl="1">
              <a:buFont typeface="Arial" pitchFamily="34" charset="0"/>
              <a:buChar char="•"/>
            </a:pPr>
            <a:r>
              <a:rPr lang="fi-FI" sz="2400" b="1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Pass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= 0-8 </a:t>
            </a:r>
            <a:r>
              <a:rPr lang="fi-FI" sz="24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endParaRPr lang="fi-FI" sz="24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2NT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=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Inviittivoima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9-10 </a:t>
            </a:r>
            <a:r>
              <a:rPr lang="fi-FI" sz="24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ja 5 kortin väri</a:t>
            </a:r>
          </a:p>
          <a:p>
            <a:pPr lvl="1">
              <a:buFont typeface="Arial" pitchFamily="34" charset="0"/>
              <a:buChar char="•"/>
            </a:pPr>
            <a:r>
              <a:rPr lang="fi-FI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lang="fi-FI" sz="24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b="1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fi-FI" sz="24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=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Inviittivoima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9-10 </a:t>
            </a:r>
            <a:r>
              <a:rPr lang="fi-FI" sz="24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ja 6 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kortin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väri</a:t>
            </a:r>
          </a:p>
          <a:p>
            <a:pPr lvl="1">
              <a:buFont typeface="Arial" pitchFamily="34" charset="0"/>
              <a:buChar char="•"/>
            </a:pPr>
            <a:r>
              <a:rPr lang="fi-FI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3NT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=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Täyspelivoima 11-15 </a:t>
            </a:r>
            <a:r>
              <a:rPr lang="fi-FI" sz="24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ja 5 kortin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väri jaolla 5332</a:t>
            </a:r>
            <a:endParaRPr lang="fi-FI" sz="24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lang="fi-FI" sz="24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b="1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lang="fi-FI" sz="24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= Täyspelivoima 11-15 </a:t>
            </a:r>
            <a:r>
              <a:rPr lang="fi-FI" sz="24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ja 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6 kortin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väri</a:t>
            </a:r>
          </a:p>
          <a:p>
            <a:pPr lvl="1">
              <a:buFont typeface="Arial" pitchFamily="34" charset="0"/>
              <a:buChar char="•"/>
            </a:pPr>
            <a:r>
              <a:rPr lang="fi-FI" sz="24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fi-FI" sz="24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lang="fi-FI" sz="2400" b="1" dirty="0" smtClean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GB" sz="2400" b="1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GB" sz="2400" dirty="0" smtClean="0">
                <a:latin typeface="Calibri" pitchFamily="34" charset="0"/>
                <a:ea typeface="Times New Roman" pitchFamily="18" charset="0"/>
                <a:cs typeface="Arial" charset="0"/>
              </a:rPr>
              <a:t>/</a:t>
            </a:r>
            <a:r>
              <a:rPr lang="fi-FI" sz="2400" b="1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lang="fi-FI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=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Täyspelivoima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11+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neljän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kortin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väri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lang="fi-FI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034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SIIRTOTARJOUKSET </a:t>
            </a:r>
            <a:r>
              <a:rPr lang="fi-FI" sz="3600" b="1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3600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sz="3600" dirty="0">
                <a:solidFill>
                  <a:srgbClr val="006600"/>
                </a:solidFill>
                <a:ea typeface="Times New Roman" pitchFamily="18" charset="0"/>
                <a:cs typeface="Arial" charset="0"/>
              </a:rPr>
              <a:t>/</a:t>
            </a:r>
            <a:r>
              <a:rPr lang="fi-FI" sz="36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36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532663"/>
              </p:ext>
            </p:extLst>
          </p:nvPr>
        </p:nvGraphicFramePr>
        <p:xfrm>
          <a:off x="713476" y="1975227"/>
          <a:ext cx="7957072" cy="1585595"/>
        </p:xfrm>
        <a:graphic>
          <a:graphicData uri="http://schemas.openxmlformats.org/drawingml/2006/table">
            <a:tbl>
              <a:tblPr/>
              <a:tblGrid>
                <a:gridCol w="1535724"/>
                <a:gridCol w="1580541"/>
                <a:gridCol w="1580541"/>
                <a:gridCol w="1630133"/>
                <a:gridCol w="1630133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Q9853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AK853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KQ853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791580" y="1452005"/>
            <a:ext cx="4668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latin typeface="Calibri" pitchFamily="34" charset="0"/>
                <a:cs typeface="Calibri" pitchFamily="34" charset="0"/>
              </a:rPr>
              <a:t>Partnerisi avasi 1NT, mitä tarjoat?</a:t>
            </a:r>
            <a:endParaRPr lang="fi-FI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802668" y="6120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  <a:cs typeface="Calibri" pitchFamily="34" charset="0"/>
              </a:rPr>
              <a:t>3NT</a:t>
            </a:r>
            <a:endParaRPr lang="fi-FI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2479008" y="6120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  <a:cs typeface="Calibri" pitchFamily="34" charset="0"/>
              </a:rPr>
              <a:t>pass</a:t>
            </a:r>
            <a:endParaRPr lang="fi-FI" b="1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4057735" y="6120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  <a:cs typeface="Calibri" pitchFamily="34" charset="0"/>
              </a:rPr>
              <a:t>2</a:t>
            </a:r>
            <a:r>
              <a:rPr lang="fi-FI" b="1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endParaRPr lang="fi-FI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7389162" y="6120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tx1"/>
                </a:solidFill>
                <a:cs typeface="Calibri" pitchFamily="34" charset="0"/>
              </a:rPr>
              <a:t>2</a:t>
            </a:r>
            <a:r>
              <a:rPr lang="fi-FI" b="1" dirty="0" smtClean="0">
                <a:solidFill>
                  <a:schemeClr val="tx1"/>
                </a:solidFill>
                <a:cs typeface="Calibri" pitchFamily="34" charset="0"/>
              </a:rPr>
              <a:t>NT</a:t>
            </a:r>
            <a:endParaRPr lang="fi-FI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622648" y="3747889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latin typeface="Calibri" pitchFamily="34" charset="0"/>
                <a:cs typeface="Calibri" pitchFamily="34" charset="0"/>
              </a:rPr>
              <a:t>13ap, 14p</a:t>
            </a:r>
          </a:p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5</a:t>
            </a:r>
            <a:r>
              <a:rPr lang="fi-FI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2262316" y="374292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4ap, 6p</a:t>
            </a:r>
          </a:p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5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&amp; 4</a:t>
            </a:r>
            <a:r>
              <a:rPr lang="en-GB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kstiruutu 19"/>
          <p:cNvSpPr txBox="1"/>
          <p:nvPr/>
        </p:nvSpPr>
        <p:spPr>
          <a:xfrm>
            <a:off x="802668" y="4536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Calibri" pitchFamily="34" charset="0"/>
              </a:rPr>
              <a:t>♥</a:t>
            </a:r>
            <a:endParaRPr lang="fi-FI" b="1" dirty="0">
              <a:solidFill>
                <a:srgbClr val="FF0000"/>
              </a:solidFill>
              <a:cs typeface="Calibri" pitchFamily="34" charset="0"/>
            </a:endParaRPr>
          </a:p>
        </p:txBody>
      </p:sp>
      <p:sp>
        <p:nvSpPr>
          <p:cNvPr id="21" name="Tekstiruutu 20"/>
          <p:cNvSpPr txBox="1"/>
          <p:nvPr/>
        </p:nvSpPr>
        <p:spPr>
          <a:xfrm>
            <a:off x="622648" y="501240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Partneri tarjosi </a:t>
            </a:r>
            <a:r>
              <a:rPr lang="fi-FI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r>
              <a:rPr lang="fi-FI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</a:p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Mitä nyt?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Tekstiruutu 21"/>
          <p:cNvSpPr txBox="1"/>
          <p:nvPr/>
        </p:nvSpPr>
        <p:spPr>
          <a:xfrm>
            <a:off x="2442336" y="4536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FF6600"/>
                </a:solidFill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0000"/>
              </a:solidFill>
              <a:cs typeface="Calibri" pitchFamily="34" charset="0"/>
            </a:endParaRPr>
          </a:p>
        </p:txBody>
      </p:sp>
      <p:sp>
        <p:nvSpPr>
          <p:cNvPr id="23" name="Tekstiruutu 22"/>
          <p:cNvSpPr txBox="1"/>
          <p:nvPr/>
        </p:nvSpPr>
        <p:spPr>
          <a:xfrm>
            <a:off x="2298988" y="501240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Partneri tarjosi </a:t>
            </a:r>
            <a:r>
              <a:rPr lang="fi-FI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</a:p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Mitä nyt?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kstiruutu 23"/>
          <p:cNvSpPr txBox="1"/>
          <p:nvPr/>
        </p:nvSpPr>
        <p:spPr>
          <a:xfrm>
            <a:off x="3840905" y="3742925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12ap, 14p</a:t>
            </a:r>
          </a:p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5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&amp; 4</a:t>
            </a:r>
            <a:r>
              <a:rPr lang="fi-FI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kstiruutu 24"/>
          <p:cNvSpPr txBox="1"/>
          <p:nvPr/>
        </p:nvSpPr>
        <p:spPr>
          <a:xfrm>
            <a:off x="4020925" y="4536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FF6600"/>
                </a:solidFill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0000"/>
              </a:solidFill>
              <a:cs typeface="Calibri" pitchFamily="34" charset="0"/>
            </a:endParaRPr>
          </a:p>
        </p:txBody>
      </p:sp>
      <p:sp>
        <p:nvSpPr>
          <p:cNvPr id="26" name="Tekstiruutu 25"/>
          <p:cNvSpPr txBox="1"/>
          <p:nvPr/>
        </p:nvSpPr>
        <p:spPr>
          <a:xfrm>
            <a:off x="3865596" y="501240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Partneri tarjosi </a:t>
            </a:r>
            <a:r>
              <a:rPr lang="fi-FI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</a:p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Mitä nyt?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kstiruutu 26"/>
          <p:cNvSpPr txBox="1"/>
          <p:nvPr/>
        </p:nvSpPr>
        <p:spPr>
          <a:xfrm>
            <a:off x="5459677" y="3742924"/>
            <a:ext cx="1091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latin typeface="Calibri" pitchFamily="34" charset="0"/>
                <a:cs typeface="Calibri" pitchFamily="34" charset="0"/>
              </a:rPr>
              <a:t>8ap, 10p</a:t>
            </a:r>
          </a:p>
          <a:p>
            <a:pPr algn="ctr"/>
            <a:r>
              <a:rPr lang="fi-FI" dirty="0">
                <a:latin typeface="Calibri" pitchFamily="34" charset="0"/>
                <a:cs typeface="Calibri" pitchFamily="34" charset="0"/>
              </a:rPr>
              <a:t>6</a:t>
            </a:r>
            <a:r>
              <a:rPr lang="fi-FI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Tekstiruutu 27"/>
          <p:cNvSpPr txBox="1"/>
          <p:nvPr/>
        </p:nvSpPr>
        <p:spPr>
          <a:xfrm>
            <a:off x="5573285" y="4536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Calibri" pitchFamily="34" charset="0"/>
              </a:rPr>
              <a:t>♥</a:t>
            </a:r>
            <a:endParaRPr lang="fi-FI" b="1" dirty="0">
              <a:solidFill>
                <a:srgbClr val="FF0000"/>
              </a:solidFill>
              <a:cs typeface="Calibri" pitchFamily="34" charset="0"/>
            </a:endParaRPr>
          </a:p>
        </p:txBody>
      </p:sp>
      <p:sp>
        <p:nvSpPr>
          <p:cNvPr id="29" name="Tekstiruutu 28"/>
          <p:cNvSpPr txBox="1"/>
          <p:nvPr/>
        </p:nvSpPr>
        <p:spPr>
          <a:xfrm>
            <a:off x="5393265" y="501240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Partneri tarjosi </a:t>
            </a:r>
            <a:r>
              <a:rPr lang="fi-FI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r>
              <a:rPr lang="fi-FI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</a:p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Mitä nyt?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5573285" y="6120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  <a:cs typeface="Calibri" pitchFamily="34" charset="0"/>
              </a:rPr>
              <a:t>3</a:t>
            </a:r>
            <a:r>
              <a:rPr lang="fi-FI" b="1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endParaRPr lang="fi-FI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31" name="Tekstiruutu 30"/>
          <p:cNvSpPr txBox="1"/>
          <p:nvPr/>
        </p:nvSpPr>
        <p:spPr>
          <a:xfrm>
            <a:off x="7137944" y="3747889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9ap, 10p</a:t>
            </a:r>
          </a:p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5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&amp; 4</a:t>
            </a:r>
            <a:r>
              <a:rPr lang="en-GB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Tekstiruutu 32"/>
          <p:cNvSpPr txBox="1"/>
          <p:nvPr/>
        </p:nvSpPr>
        <p:spPr>
          <a:xfrm>
            <a:off x="7317964" y="4536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FF6600"/>
                </a:solidFill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0000"/>
              </a:solidFill>
              <a:cs typeface="Calibri" pitchFamily="34" charset="0"/>
            </a:endParaRPr>
          </a:p>
        </p:txBody>
      </p:sp>
      <p:sp>
        <p:nvSpPr>
          <p:cNvPr id="34" name="Tekstiruutu 33"/>
          <p:cNvSpPr txBox="1"/>
          <p:nvPr/>
        </p:nvSpPr>
        <p:spPr>
          <a:xfrm>
            <a:off x="7174616" y="5017371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Partneri tarjosi </a:t>
            </a:r>
            <a:r>
              <a:rPr lang="fi-FI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</a:p>
          <a:p>
            <a:pPr algn="ctr"/>
            <a:r>
              <a:rPr lang="fi-FI" dirty="0" smtClean="0">
                <a:latin typeface="Calibri" pitchFamily="34" charset="0"/>
                <a:cs typeface="Calibri" pitchFamily="34" charset="0"/>
              </a:rPr>
              <a:t>Mitä nyt?</a:t>
            </a:r>
            <a:endParaRPr lang="fi-FI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941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/>
      <p:bldP spid="16" grpId="0"/>
      <p:bldP spid="20" grpId="0" animBg="1"/>
      <p:bldP spid="21" grpId="0"/>
      <p:bldP spid="22" grpId="0" animBg="1"/>
      <p:bldP spid="23" grpId="0"/>
      <p:bldP spid="24" grpId="0"/>
      <p:bldP spid="25" grpId="0" animBg="1"/>
      <p:bldP spid="26" grpId="0"/>
      <p:bldP spid="27" grpId="0"/>
      <p:bldP spid="28" grpId="0" animBg="1"/>
      <p:bldP spid="29" grpId="0"/>
      <p:bldP spid="30" grpId="0" animBg="1"/>
      <p:bldP spid="31" grpId="0"/>
      <p:bldP spid="33" grpId="0" animBg="1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260648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SIIRTOTARJOUS  </a:t>
            </a:r>
            <a:r>
              <a:rPr lang="fi-FI" sz="3600" b="1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fi-FI" sz="36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300531" y="1772816"/>
            <a:ext cx="854443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Jos vastaajalla on heikko käsi </a:t>
            </a:r>
            <a:r>
              <a:rPr lang="fi-FI" sz="240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(0-6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pistettä) ja vähintään 6 kortin alaväri, voi olla helpompi pelata alaväriä 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Koska tarjoukset </a:t>
            </a:r>
            <a:r>
              <a:rPr lang="fi-FI" sz="2400" b="1" dirty="0" smtClean="0">
                <a:solidFill>
                  <a:srgbClr val="006600"/>
                </a:solidFill>
                <a:latin typeface="+mn-lt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ja </a:t>
            </a:r>
            <a:r>
              <a:rPr lang="fi-FI" sz="2400" b="1" dirty="0">
                <a:solidFill>
                  <a:srgbClr val="FF6600"/>
                </a:solidFill>
                <a:latin typeface="+mn-lt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on varattu konventioihin, joudumme pelaamaan alaväriä kolmen tasolla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Uusi väri kolmen tasolla suoraan tarjottuna on vaatimustarjous 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Joten kun haluamme pysähtyä pelaamaan 3 alaväriä teemme siirtotarjouksen </a:t>
            </a:r>
            <a:r>
              <a:rPr lang="fi-FI" sz="2400" b="1" dirty="0">
                <a:solidFill>
                  <a:srgbClr val="000099"/>
                </a:solidFill>
                <a:latin typeface="+mn-lt"/>
                <a:ea typeface="Times New Roman" pitchFamily="18" charset="0"/>
                <a:cs typeface="Calibri" pitchFamily="34" charset="0"/>
              </a:rPr>
              <a:t>2</a:t>
            </a:r>
            <a:r>
              <a:rPr lang="fi-FI" sz="24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endParaRPr lang="fi-FI" sz="2400" b="1" i="1" dirty="0" smtClean="0">
              <a:solidFill>
                <a:srgbClr val="009900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Sangiavaajan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on tarjottava </a:t>
            </a:r>
            <a:r>
              <a:rPr lang="fi-FI" sz="2400" b="1" dirty="0" smtClean="0">
                <a:solidFill>
                  <a:srgbClr val="006600"/>
                </a:solidFill>
                <a:latin typeface="+mn-lt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Vastaaja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passaa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t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ähän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halutessaan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pelata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ristipeliä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Halutessaan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pelata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ruutupeliä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vastaaja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tarjoaa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b="1" dirty="0" smtClean="0">
                <a:solidFill>
                  <a:srgbClr val="FF6600"/>
                </a:solidFill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400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sangiavaajan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on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passattava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tähän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tarjouksen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lang="fi-FI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313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479" y="44624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SIIRTOTARJOUS  </a:t>
            </a:r>
            <a:r>
              <a:rPr lang="fi-FI" sz="36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fi-FI" sz="36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867525"/>
              </p:ext>
            </p:extLst>
          </p:nvPr>
        </p:nvGraphicFramePr>
        <p:xfrm>
          <a:off x="687061" y="2132856"/>
          <a:ext cx="7632845" cy="1621403"/>
        </p:xfrm>
        <a:graphic>
          <a:graphicData uri="http://schemas.openxmlformats.org/drawingml/2006/table">
            <a:tbl>
              <a:tblPr/>
              <a:tblGrid>
                <a:gridCol w="1477753"/>
                <a:gridCol w="1520878"/>
                <a:gridCol w="1520878"/>
                <a:gridCol w="1568598"/>
                <a:gridCol w="1544738"/>
              </a:tblGrid>
              <a:tr h="4320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965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965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965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QJ5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965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KJ9652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K9652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kstiruutu 6"/>
          <p:cNvSpPr txBox="1"/>
          <p:nvPr/>
        </p:nvSpPr>
        <p:spPr>
          <a:xfrm>
            <a:off x="638863" y="1463637"/>
            <a:ext cx="6512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Partneri avasi 1NT, </a:t>
            </a:r>
            <a:r>
              <a:rPr lang="fi-FI" sz="2000" dirty="0"/>
              <a:t>m</a:t>
            </a:r>
            <a:r>
              <a:rPr lang="fi-FI" sz="2000" dirty="0" smtClean="0"/>
              <a:t>itä tarjoat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?</a:t>
            </a:r>
            <a:endParaRPr lang="fi-FI" sz="2000" dirty="0"/>
          </a:p>
        </p:txBody>
      </p:sp>
      <p:sp>
        <p:nvSpPr>
          <p:cNvPr id="2" name="Tekstiruutu 1"/>
          <p:cNvSpPr txBox="1"/>
          <p:nvPr/>
        </p:nvSpPr>
        <p:spPr>
          <a:xfrm>
            <a:off x="523219" y="401632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4ap, 6p</a:t>
            </a:r>
            <a:br>
              <a:rPr lang="fi-FI" dirty="0" smtClean="0"/>
            </a:br>
            <a:r>
              <a:rPr lang="fi-FI" dirty="0" smtClean="0"/>
              <a:t>6</a:t>
            </a:r>
            <a:r>
              <a:rPr lang="en-GB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828000" y="4896000"/>
            <a:ext cx="79208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</a:rPr>
              <a:t>2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b="1" dirty="0" smtClean="0"/>
              <a:t> </a:t>
            </a:r>
            <a:endParaRPr lang="fi-FI" b="1" dirty="0"/>
          </a:p>
        </p:txBody>
      </p:sp>
      <p:sp>
        <p:nvSpPr>
          <p:cNvPr id="10" name="Tekstiruutu 9"/>
          <p:cNvSpPr txBox="1"/>
          <p:nvPr/>
        </p:nvSpPr>
        <p:spPr>
          <a:xfrm>
            <a:off x="1960784" y="401632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4ap, 6p</a:t>
            </a:r>
            <a:br>
              <a:rPr lang="fi-FI" dirty="0"/>
            </a:br>
            <a:r>
              <a:rPr lang="fi-FI" dirty="0" smtClean="0"/>
              <a:t>6</a:t>
            </a:r>
            <a:r>
              <a:rPr lang="en-US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2252309" y="4896000"/>
            <a:ext cx="79208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000099"/>
                </a:solidFill>
              </a:rPr>
              <a:t>2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b="1" dirty="0" smtClean="0">
                <a:solidFill>
                  <a:schemeClr val="tx1"/>
                </a:solidFill>
              </a:rPr>
              <a:t>  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3513448" y="4042773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10ap, 12p</a:t>
            </a:r>
            <a:br>
              <a:rPr lang="fi-FI" dirty="0" smtClean="0"/>
            </a:br>
            <a:r>
              <a:rPr lang="fi-FI" dirty="0"/>
              <a:t>6</a:t>
            </a:r>
            <a:r>
              <a:rPr lang="en-GB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3820561" y="489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3NT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5096387" y="4042773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16ap, 18p</a:t>
            </a:r>
            <a:br>
              <a:rPr lang="fi-FI" dirty="0" smtClean="0"/>
            </a:br>
            <a:r>
              <a:rPr lang="fi-FI" dirty="0" smtClean="0"/>
              <a:t>6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5387912" y="4896000"/>
            <a:ext cx="79208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6600"/>
                </a:solidFill>
              </a:rPr>
              <a:t>3</a:t>
            </a:r>
            <a:r>
              <a:rPr lang="en-US" b="1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fi-FI" dirty="0" smtClean="0">
                <a:solidFill>
                  <a:schemeClr val="tx1"/>
                </a:solidFill>
              </a:rPr>
              <a:t>  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6785320" y="404533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4ap, 6p</a:t>
            </a:r>
            <a:br>
              <a:rPr lang="fi-FI" dirty="0"/>
            </a:br>
            <a:r>
              <a:rPr lang="fi-FI" dirty="0" smtClean="0"/>
              <a:t>5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7076845" y="4896000"/>
            <a:ext cx="79208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</a:rPr>
              <a:t>pass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251520" y="5589240"/>
            <a:ext cx="17595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Kun avaaja tarjoaa </a:t>
            </a:r>
            <a:r>
              <a:rPr lang="fi-FI" b="1" dirty="0" smtClean="0">
                <a:solidFill>
                  <a:srgbClr val="006600"/>
                </a:solidFill>
              </a:rPr>
              <a:t>3</a:t>
            </a:r>
            <a:r>
              <a:rPr lang="en-GB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GB" dirty="0" smtClean="0">
                <a:ea typeface="Times New Roman" pitchFamily="18" charset="0"/>
                <a:cs typeface="Arial" charset="0"/>
              </a:rPr>
              <a:t>,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fi-FI" dirty="0" smtClean="0">
                <a:ea typeface="Times New Roman" pitchFamily="18" charset="0"/>
                <a:cs typeface="Arial" charset="0"/>
              </a:rPr>
              <a:t>tarjoat </a:t>
            </a:r>
            <a:r>
              <a:rPr lang="fi-FI" dirty="0" err="1" smtClean="0">
                <a:ea typeface="Times New Roman" pitchFamily="18" charset="0"/>
                <a:cs typeface="Arial" charset="0"/>
              </a:rPr>
              <a:t>pass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1894404" y="5580489"/>
            <a:ext cx="15526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Kun avaaja tarjoaa </a:t>
            </a:r>
            <a:r>
              <a:rPr lang="fi-FI" b="1" dirty="0">
                <a:solidFill>
                  <a:srgbClr val="006600"/>
                </a:solidFill>
              </a:rPr>
              <a:t>3</a:t>
            </a:r>
            <a:r>
              <a:rPr lang="en-GB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GB" dirty="0">
                <a:ea typeface="Times New Roman" pitchFamily="18" charset="0"/>
                <a:cs typeface="Arial" charset="0"/>
              </a:rPr>
              <a:t>,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fi-FI" dirty="0" smtClean="0">
                <a:ea typeface="Times New Roman" pitchFamily="18" charset="0"/>
                <a:cs typeface="Arial" charset="0"/>
              </a:rPr>
              <a:t>tarjoat </a:t>
            </a:r>
            <a:r>
              <a:rPr lang="fi-FI" b="1" dirty="0" smtClean="0">
                <a:solidFill>
                  <a:srgbClr val="FF6600"/>
                </a:solidFill>
              </a:rPr>
              <a:t>3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20" name="Tekstiruutu 19"/>
          <p:cNvSpPr txBox="1"/>
          <p:nvPr/>
        </p:nvSpPr>
        <p:spPr>
          <a:xfrm>
            <a:off x="5128025" y="5450740"/>
            <a:ext cx="1343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err="1" smtClean="0"/>
              <a:t>Seuravaksikysyt</a:t>
            </a:r>
            <a:r>
              <a:rPr lang="fi-FI" dirty="0" smtClean="0"/>
              <a:t> ässiä </a:t>
            </a:r>
            <a:r>
              <a:rPr lang="fi-FI" dirty="0" smtClean="0">
                <a:ea typeface="Times New Roman" pitchFamily="18" charset="0"/>
                <a:cs typeface="Arial" charset="0"/>
              </a:rPr>
              <a:t>4NT:lla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843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/>
      <p:bldP spid="11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8" grpId="0"/>
      <p:bldP spid="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35341" y="1556792"/>
            <a:ext cx="59055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AVAUS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2NT</a:t>
            </a: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682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570707" y="1837988"/>
            <a:ext cx="8011951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Avaus 2NT lupaa 20-22 pistettä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ja tasaisen käden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Vastaukset noudattelevat 1NT kaavaa: </a:t>
            </a: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Korotetaan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sangissa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jos vastaajalla on tasainen käsi, jossa ei ole 4+ yläväriä</a:t>
            </a:r>
          </a:p>
          <a:p>
            <a:pPr lvl="1">
              <a:buFont typeface="Courier New" pitchFamily="49" charset="0"/>
              <a:buChar char="o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3</a:t>
            </a:r>
            <a:r>
              <a:rPr lang="fi-FI" sz="28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= ylävärikysely 4+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ap</a:t>
            </a:r>
            <a:endParaRPr lang="fi-FI" sz="2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800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=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siirtotarjous,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0+ </a:t>
            </a:r>
            <a:r>
              <a:rPr lang="fi-FI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ja 5+ 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=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siirtotarjous, 0+ </a:t>
            </a:r>
            <a:r>
              <a:rPr lang="fi-FI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ja 5+ </a:t>
            </a:r>
            <a:r>
              <a:rPr lang="fi-FI" sz="2800" dirty="0" smtClean="0">
                <a:solidFill>
                  <a:srgbClr val="000099"/>
                </a:solidFill>
              </a:rPr>
              <a:t>♠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Täyspeli tarjotaan jos vastaajalla on 4-9 pistettä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Slammia etsitään jos vastaajalla on 10+ pistettä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479" y="44624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2NT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24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uorakulmio 206"/>
          <p:cNvSpPr/>
          <p:nvPr/>
        </p:nvSpPr>
        <p:spPr>
          <a:xfrm>
            <a:off x="-9792" y="5393254"/>
            <a:ext cx="9044692" cy="87932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5" name="Suorakulmio 204"/>
          <p:cNvSpPr/>
          <p:nvPr/>
        </p:nvSpPr>
        <p:spPr>
          <a:xfrm>
            <a:off x="-9792" y="4588050"/>
            <a:ext cx="9044692" cy="8793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107479" y="188640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2NT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 TASAISELLA KÄDELLÄ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4" name="Ryhmä 13"/>
          <p:cNvGrpSpPr/>
          <p:nvPr/>
        </p:nvGrpSpPr>
        <p:grpSpPr>
          <a:xfrm>
            <a:off x="810558" y="1558046"/>
            <a:ext cx="7532250" cy="2551240"/>
            <a:chOff x="1461783" y="1558046"/>
            <a:chExt cx="7532250" cy="2551240"/>
          </a:xfrm>
        </p:grpSpPr>
        <p:grpSp>
          <p:nvGrpSpPr>
            <p:cNvPr id="109" name="Ryhmä 108"/>
            <p:cNvGrpSpPr/>
            <p:nvPr/>
          </p:nvGrpSpPr>
          <p:grpSpPr>
            <a:xfrm>
              <a:off x="4337735" y="1558046"/>
              <a:ext cx="1852952" cy="936625"/>
              <a:chOff x="3448778" y="1928597"/>
              <a:chExt cx="1852952" cy="936625"/>
            </a:xfrm>
          </p:grpSpPr>
          <p:grpSp>
            <p:nvGrpSpPr>
              <p:cNvPr id="215" name="Ryhmä 214"/>
              <p:cNvGrpSpPr/>
              <p:nvPr/>
            </p:nvGrpSpPr>
            <p:grpSpPr>
              <a:xfrm>
                <a:off x="3448778" y="1928597"/>
                <a:ext cx="1852952" cy="936625"/>
                <a:chOff x="3560848" y="3587445"/>
                <a:chExt cx="1852952" cy="936625"/>
              </a:xfrm>
            </p:grpSpPr>
            <p:sp>
              <p:nvSpPr>
                <p:cNvPr id="217" name="Rectangle 5"/>
                <p:cNvSpPr>
                  <a:spLocks noChangeArrowheads="1"/>
                </p:cNvSpPr>
                <p:nvPr/>
              </p:nvSpPr>
              <p:spPr bwMode="auto">
                <a:xfrm>
                  <a:off x="3587015" y="3587445"/>
                  <a:ext cx="1800225" cy="9366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headEnd/>
                  <a:tailEnd/>
                </a:ln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446949" y="3794147"/>
                  <a:ext cx="966851" cy="5232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fi-FI" sz="2800" b="1" dirty="0" smtClean="0"/>
                    <a:t>2NT</a:t>
                  </a:r>
                  <a:endParaRPr lang="fi-FI" sz="2800" b="1" dirty="0">
                    <a:sym typeface="Symbol" pitchFamily="18" charset="2"/>
                  </a:endParaRPr>
                </a:p>
              </p:txBody>
            </p:sp>
            <p:sp>
              <p:nvSpPr>
                <p:cNvPr id="21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560848" y="3906116"/>
                  <a:ext cx="1008063" cy="584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fi-FI" sz="1600" dirty="0" smtClean="0">
                      <a:solidFill>
                        <a:srgbClr val="000000"/>
                      </a:solidFill>
                    </a:rPr>
                    <a:t>20-22 </a:t>
                  </a:r>
                  <a:r>
                    <a:rPr lang="fi-FI" sz="1600" dirty="0" err="1" smtClean="0">
                      <a:solidFill>
                        <a:srgbClr val="000000"/>
                      </a:solidFill>
                    </a:rPr>
                    <a:t>ap</a:t>
                  </a:r>
                  <a:r>
                    <a:rPr lang="fi-FI" sz="1600" dirty="0">
                      <a:solidFill>
                        <a:srgbClr val="000000"/>
                      </a:solidFill>
                    </a:rPr>
                    <a:t/>
                  </a:r>
                  <a:br>
                    <a:rPr lang="fi-FI" sz="1600" dirty="0">
                      <a:solidFill>
                        <a:srgbClr val="000000"/>
                      </a:solidFill>
                    </a:rPr>
                  </a:br>
                  <a:r>
                    <a:rPr lang="fi-FI" sz="1600" dirty="0" smtClean="0">
                      <a:solidFill>
                        <a:srgbClr val="000000"/>
                      </a:solidFill>
                    </a:rPr>
                    <a:t>tasainen</a:t>
                  </a:r>
                  <a:endParaRPr lang="fi-FI" sz="1000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6" name="Text Box 12"/>
              <p:cNvSpPr txBox="1">
                <a:spLocks noChangeArrowheads="1"/>
              </p:cNvSpPr>
              <p:nvPr/>
            </p:nvSpPr>
            <p:spPr bwMode="auto">
              <a:xfrm>
                <a:off x="3568596" y="1981855"/>
                <a:ext cx="85677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400" dirty="0">
                    <a:solidFill>
                      <a:srgbClr val="006600"/>
                    </a:solidFill>
                  </a:rPr>
                  <a:t>avaus</a:t>
                </a:r>
              </a:p>
            </p:txBody>
          </p:sp>
        </p:grpSp>
        <p:cxnSp>
          <p:nvCxnSpPr>
            <p:cNvPr id="126" name="Suora yhdysviiva 125"/>
            <p:cNvCxnSpPr/>
            <p:nvPr/>
          </p:nvCxnSpPr>
          <p:spPr>
            <a:xfrm>
              <a:off x="5223835" y="2494671"/>
              <a:ext cx="0" cy="3018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uora yhdysviiva 126"/>
            <p:cNvCxnSpPr/>
            <p:nvPr/>
          </p:nvCxnSpPr>
          <p:spPr>
            <a:xfrm flipV="1">
              <a:off x="1987458" y="2788103"/>
              <a:ext cx="6509097" cy="52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uora nuoliyhdysviiva 128"/>
            <p:cNvCxnSpPr/>
            <p:nvPr/>
          </p:nvCxnSpPr>
          <p:spPr>
            <a:xfrm>
              <a:off x="4552731" y="2758970"/>
              <a:ext cx="1" cy="31718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uora nuoliyhdysviiva 40"/>
            <p:cNvCxnSpPr/>
            <p:nvPr/>
          </p:nvCxnSpPr>
          <p:spPr>
            <a:xfrm>
              <a:off x="3184441" y="2796517"/>
              <a:ext cx="3" cy="29734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uora nuoliyhdysviiva 41"/>
            <p:cNvCxnSpPr/>
            <p:nvPr/>
          </p:nvCxnSpPr>
          <p:spPr>
            <a:xfrm>
              <a:off x="1987458" y="2796517"/>
              <a:ext cx="0" cy="29929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uora nuoliyhdysviiva 45"/>
            <p:cNvCxnSpPr/>
            <p:nvPr/>
          </p:nvCxnSpPr>
          <p:spPr>
            <a:xfrm>
              <a:off x="8486277" y="2793326"/>
              <a:ext cx="0" cy="30053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uora nuoliyhdysviiva 47"/>
            <p:cNvCxnSpPr/>
            <p:nvPr/>
          </p:nvCxnSpPr>
          <p:spPr>
            <a:xfrm>
              <a:off x="5861884" y="2796517"/>
              <a:ext cx="0" cy="30053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Ryhmä 56"/>
            <p:cNvGrpSpPr/>
            <p:nvPr/>
          </p:nvGrpSpPr>
          <p:grpSpPr>
            <a:xfrm>
              <a:off x="2759489" y="3101286"/>
              <a:ext cx="1008000" cy="1008000"/>
              <a:chOff x="2875332" y="2856510"/>
              <a:chExt cx="1008000" cy="1008000"/>
            </a:xfrm>
          </p:grpSpPr>
          <p:grpSp>
            <p:nvGrpSpPr>
              <p:cNvPr id="53" name="Ryhmä 52"/>
              <p:cNvGrpSpPr/>
              <p:nvPr/>
            </p:nvGrpSpPr>
            <p:grpSpPr>
              <a:xfrm>
                <a:off x="2875332" y="2856510"/>
                <a:ext cx="1008000" cy="1008000"/>
                <a:chOff x="2507515" y="4882845"/>
                <a:chExt cx="1478047" cy="936625"/>
              </a:xfrm>
            </p:grpSpPr>
            <p:sp>
              <p:nvSpPr>
                <p:cNvPr id="55" name="Rectangle 6"/>
                <p:cNvSpPr>
                  <a:spLocks noChangeArrowheads="1"/>
                </p:cNvSpPr>
                <p:nvPr/>
              </p:nvSpPr>
              <p:spPr bwMode="auto">
                <a:xfrm>
                  <a:off x="2507515" y="4882845"/>
                  <a:ext cx="1478047" cy="936625"/>
                </a:xfrm>
                <a:prstGeom prst="rect">
                  <a:avLst/>
                </a:prstGeom>
                <a:ln>
                  <a:headEnd/>
                  <a:tailEnd/>
                </a:ln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>
                    <a:solidFill>
                      <a:srgbClr val="FFFFFF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5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82564" y="4934778"/>
                  <a:ext cx="1127949" cy="3717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2000" b="1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3</a:t>
                  </a:r>
                  <a:r>
                    <a:rPr lang="fi-FI" sz="2000" b="1" dirty="0" smtClean="0">
                      <a:solidFill>
                        <a:srgbClr val="000000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NT</a:t>
                  </a:r>
                  <a:endParaRPr lang="fi-FI" sz="2000" b="1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  <a:sym typeface="Symbol" pitchFamily="18" charset="2"/>
                  </a:endParaRPr>
                </a:p>
              </p:txBody>
            </p:sp>
          </p:grpSp>
          <p:cxnSp>
            <p:nvCxnSpPr>
              <p:cNvPr id="3" name="Suora yhdysviiva 2"/>
              <p:cNvCxnSpPr/>
              <p:nvPr/>
            </p:nvCxnSpPr>
            <p:spPr>
              <a:xfrm>
                <a:off x="3043952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uora nuoliyhdysviiva 60"/>
            <p:cNvCxnSpPr/>
            <p:nvPr/>
          </p:nvCxnSpPr>
          <p:spPr>
            <a:xfrm>
              <a:off x="7153392" y="2796516"/>
              <a:ext cx="0" cy="30053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Ryhmä 23"/>
            <p:cNvGrpSpPr/>
            <p:nvPr/>
          </p:nvGrpSpPr>
          <p:grpSpPr>
            <a:xfrm>
              <a:off x="1461783" y="3093771"/>
              <a:ext cx="1008000" cy="1008000"/>
              <a:chOff x="216265" y="2874056"/>
              <a:chExt cx="1008000" cy="1008000"/>
            </a:xfrm>
          </p:grpSpPr>
          <p:grpSp>
            <p:nvGrpSpPr>
              <p:cNvPr id="47" name="Ryhmä 46"/>
              <p:cNvGrpSpPr/>
              <p:nvPr/>
            </p:nvGrpSpPr>
            <p:grpSpPr>
              <a:xfrm>
                <a:off x="216265" y="2874056"/>
                <a:ext cx="1008000" cy="1008000"/>
                <a:chOff x="2507515" y="4882845"/>
                <a:chExt cx="1478047" cy="936625"/>
              </a:xfrm>
            </p:grpSpPr>
            <p:sp>
              <p:nvSpPr>
                <p:cNvPr id="50" name="Rectangle 6"/>
                <p:cNvSpPr>
                  <a:spLocks noChangeArrowheads="1"/>
                </p:cNvSpPr>
                <p:nvPr/>
              </p:nvSpPr>
              <p:spPr bwMode="auto">
                <a:xfrm>
                  <a:off x="2507515" y="4882845"/>
                  <a:ext cx="1478047" cy="936625"/>
                </a:xfrm>
                <a:prstGeom prst="rect">
                  <a:avLst/>
                </a:prstGeom>
                <a:ln>
                  <a:headEnd/>
                  <a:tailEnd/>
                </a:ln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>
                    <a:solidFill>
                      <a:srgbClr val="FFFFFF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5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507515" y="4919891"/>
                  <a:ext cx="1478047" cy="3717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fi-FI" sz="2000" b="1" dirty="0" err="1" smtClean="0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rPr>
                    <a:t>pass</a:t>
                  </a:r>
                  <a:endParaRPr lang="fi-FI" sz="16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  <a:sym typeface="Symbol" pitchFamily="18" charset="2"/>
                  </a:endParaRPr>
                </a:p>
              </p:txBody>
            </p:sp>
          </p:grpSp>
          <p:sp>
            <p:nvSpPr>
              <p:cNvPr id="49" name="Text Box 16"/>
              <p:cNvSpPr txBox="1">
                <a:spLocks noChangeArrowheads="1"/>
              </p:cNvSpPr>
              <p:nvPr/>
            </p:nvSpPr>
            <p:spPr bwMode="auto">
              <a:xfrm>
                <a:off x="369887" y="3231282"/>
                <a:ext cx="736119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2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0-4 </a:t>
                </a: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p</a:t>
                </a:r>
                <a:b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2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ei 5k yläväriä </a:t>
                </a:r>
                <a:endPara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11" name="Suora yhdysviiva 10"/>
              <p:cNvCxnSpPr/>
              <p:nvPr/>
            </p:nvCxnSpPr>
            <p:spPr>
              <a:xfrm>
                <a:off x="408702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Ryhmä 26"/>
            <p:cNvGrpSpPr/>
            <p:nvPr/>
          </p:nvGrpSpPr>
          <p:grpSpPr>
            <a:xfrm>
              <a:off x="4031047" y="3072468"/>
              <a:ext cx="1008000" cy="1008000"/>
              <a:chOff x="4146890" y="2827692"/>
              <a:chExt cx="1008000" cy="1008000"/>
            </a:xfrm>
          </p:grpSpPr>
          <p:sp>
            <p:nvSpPr>
              <p:cNvPr id="93" name="Rectangle 6"/>
              <p:cNvSpPr>
                <a:spLocks noChangeArrowheads="1"/>
              </p:cNvSpPr>
              <p:nvPr/>
            </p:nvSpPr>
            <p:spPr bwMode="auto">
              <a:xfrm>
                <a:off x="4146890" y="2827692"/>
                <a:ext cx="1008000" cy="1008000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i-FI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92" name="Suora yhdysviiva 91"/>
              <p:cNvCxnSpPr/>
              <p:nvPr/>
            </p:nvCxnSpPr>
            <p:spPr>
              <a:xfrm>
                <a:off x="4339327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Ryhmä 28"/>
            <p:cNvGrpSpPr/>
            <p:nvPr/>
          </p:nvGrpSpPr>
          <p:grpSpPr>
            <a:xfrm>
              <a:off x="6631708" y="3097056"/>
              <a:ext cx="1008000" cy="1008000"/>
              <a:chOff x="6747551" y="2852280"/>
              <a:chExt cx="1008000" cy="1008000"/>
            </a:xfrm>
          </p:grpSpPr>
          <p:sp>
            <p:nvSpPr>
              <p:cNvPr id="107" name="Rectangle 6"/>
              <p:cNvSpPr>
                <a:spLocks noChangeArrowheads="1"/>
              </p:cNvSpPr>
              <p:nvPr/>
            </p:nvSpPr>
            <p:spPr bwMode="auto">
              <a:xfrm>
                <a:off x="6747551" y="2852280"/>
                <a:ext cx="1008000" cy="1008000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i-FI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106" name="Suora yhdysviiva 105"/>
              <p:cNvCxnSpPr/>
              <p:nvPr/>
            </p:nvCxnSpPr>
            <p:spPr>
              <a:xfrm>
                <a:off x="6939988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Ryhmä 27"/>
            <p:cNvGrpSpPr/>
            <p:nvPr/>
          </p:nvGrpSpPr>
          <p:grpSpPr>
            <a:xfrm>
              <a:off x="5340200" y="3093771"/>
              <a:ext cx="1043367" cy="1008000"/>
              <a:chOff x="5456043" y="2848995"/>
              <a:chExt cx="1043367" cy="1008000"/>
            </a:xfrm>
          </p:grpSpPr>
          <p:sp>
            <p:nvSpPr>
              <p:cNvPr id="115" name="Rectangle 6"/>
              <p:cNvSpPr>
                <a:spLocks noChangeArrowheads="1"/>
              </p:cNvSpPr>
              <p:nvPr/>
            </p:nvSpPr>
            <p:spPr bwMode="auto">
              <a:xfrm>
                <a:off x="5456043" y="2848995"/>
                <a:ext cx="1008000" cy="1008000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i-FI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13" name="Text Box 16"/>
              <p:cNvSpPr txBox="1">
                <a:spLocks noChangeArrowheads="1"/>
              </p:cNvSpPr>
              <p:nvPr/>
            </p:nvSpPr>
            <p:spPr bwMode="auto">
              <a:xfrm>
                <a:off x="5456043" y="3307151"/>
                <a:ext cx="104336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2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15-16 </a:t>
                </a:r>
                <a:r>
                  <a:rPr lang="fi-FI" sz="1200" dirty="0" err="1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b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ei 4+ </a:t>
                </a:r>
                <a:r>
                  <a:rPr lang="en-US" sz="1200" dirty="0">
                    <a:solidFill>
                      <a:srgbClr val="FF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♥</a:t>
                </a:r>
                <a:r>
                  <a:rPr lang="en-US" sz="1200" dirty="0">
                    <a:solidFill>
                      <a:srgbClr val="00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/</a:t>
                </a:r>
                <a:r>
                  <a:rPr lang="fi-FI" sz="1200" dirty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114" name="Suora yhdysviiva 113"/>
              <p:cNvCxnSpPr/>
              <p:nvPr/>
            </p:nvCxnSpPr>
            <p:spPr>
              <a:xfrm>
                <a:off x="5648480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Ryhmä 29"/>
            <p:cNvGrpSpPr/>
            <p:nvPr/>
          </p:nvGrpSpPr>
          <p:grpSpPr>
            <a:xfrm>
              <a:off x="7950666" y="3099858"/>
              <a:ext cx="1043367" cy="1008000"/>
              <a:chOff x="8066509" y="2855082"/>
              <a:chExt cx="1043367" cy="1008000"/>
            </a:xfrm>
          </p:grpSpPr>
          <p:grpSp>
            <p:nvGrpSpPr>
              <p:cNvPr id="118" name="Ryhmä 117"/>
              <p:cNvGrpSpPr/>
              <p:nvPr/>
            </p:nvGrpSpPr>
            <p:grpSpPr>
              <a:xfrm>
                <a:off x="8080436" y="2855082"/>
                <a:ext cx="1008000" cy="1008000"/>
                <a:chOff x="2507515" y="4882845"/>
                <a:chExt cx="1478047" cy="936625"/>
              </a:xfrm>
            </p:grpSpPr>
            <p:sp>
              <p:nvSpPr>
                <p:cNvPr id="121" name="Rectangle 6"/>
                <p:cNvSpPr>
                  <a:spLocks noChangeArrowheads="1"/>
                </p:cNvSpPr>
                <p:nvPr/>
              </p:nvSpPr>
              <p:spPr bwMode="auto">
                <a:xfrm>
                  <a:off x="2507515" y="4882845"/>
                  <a:ext cx="1478047" cy="936625"/>
                </a:xfrm>
                <a:prstGeom prst="rect">
                  <a:avLst/>
                </a:prstGeom>
                <a:ln>
                  <a:headEnd/>
                  <a:tailEnd/>
                </a:ln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>
                    <a:solidFill>
                      <a:srgbClr val="FFFFFF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12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78424" y="4906000"/>
                  <a:ext cx="1218229" cy="3717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fi-FI" sz="2000" b="1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7</a:t>
                  </a:r>
                  <a:r>
                    <a:rPr lang="fi-FI" sz="2000" b="1" dirty="0" smtClean="0">
                      <a:solidFill>
                        <a:srgbClr val="000000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NT</a:t>
                  </a:r>
                  <a:endParaRPr lang="fi-FI" sz="2000" b="1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  <a:sym typeface="Symbol" pitchFamily="18" charset="2"/>
                  </a:endParaRPr>
                </a:p>
              </p:txBody>
            </p:sp>
          </p:grpSp>
          <p:sp>
            <p:nvSpPr>
              <p:cNvPr id="119" name="Text Box 16"/>
              <p:cNvSpPr txBox="1">
                <a:spLocks noChangeArrowheads="1"/>
              </p:cNvSpPr>
              <p:nvPr/>
            </p:nvSpPr>
            <p:spPr bwMode="auto">
              <a:xfrm>
                <a:off x="8066509" y="3262811"/>
                <a:ext cx="104336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2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17-20 </a:t>
                </a:r>
                <a:r>
                  <a:rPr lang="fi-FI" sz="1200" dirty="0" err="1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b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ei 4+ </a:t>
                </a:r>
                <a:r>
                  <a:rPr lang="en-US" sz="1200" dirty="0">
                    <a:solidFill>
                      <a:srgbClr val="FF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♥</a:t>
                </a:r>
                <a:r>
                  <a:rPr lang="en-US" sz="1200" dirty="0">
                    <a:solidFill>
                      <a:srgbClr val="00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/</a:t>
                </a:r>
                <a:r>
                  <a:rPr lang="fi-FI" sz="1200" dirty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120" name="Suora yhdysviiva 119"/>
              <p:cNvCxnSpPr/>
              <p:nvPr/>
            </p:nvCxnSpPr>
            <p:spPr>
              <a:xfrm>
                <a:off x="8272873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4" name="Text Box 16"/>
            <p:cNvSpPr txBox="1">
              <a:spLocks noChangeArrowheads="1"/>
            </p:cNvSpPr>
            <p:nvPr/>
          </p:nvSpPr>
          <p:spPr bwMode="auto">
            <a:xfrm>
              <a:off x="2759489" y="3551928"/>
              <a:ext cx="10080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2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(4)5-10 </a:t>
              </a:r>
              <a:r>
                <a:rPr lang="fi-FI" sz="1200" dirty="0" err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ap</a:t>
              </a:r>
              <a:r>
                <a: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</a:t>
              </a:r>
              <a:br>
                <a: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ei 4+ </a:t>
              </a:r>
              <a:r>
                <a:rPr lang="en-US" sz="1200" dirty="0">
                  <a:solidFill>
                    <a:srgbClr val="FF0000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♥</a:t>
              </a:r>
              <a:r>
                <a:rPr lang="en-US" sz="1200" dirty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/</a:t>
              </a:r>
              <a:r>
                <a:rPr lang="fi-FI" sz="1200" dirty="0">
                  <a:solidFill>
                    <a:srgbClr val="000099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♠</a:t>
              </a:r>
              <a:endPara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5" name="Text Box 10"/>
            <p:cNvSpPr txBox="1">
              <a:spLocks noChangeArrowheads="1"/>
            </p:cNvSpPr>
            <p:nvPr/>
          </p:nvSpPr>
          <p:spPr bwMode="auto">
            <a:xfrm>
              <a:off x="4150427" y="3128286"/>
              <a:ext cx="76924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2000" b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4</a:t>
              </a:r>
              <a:r>
                <a:rPr lang="fi-FI" sz="2000" b="1" dirty="0" smtClean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NT</a:t>
              </a:r>
              <a:endParaRPr lang="fi-FI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endParaRPr>
            </a:p>
          </p:txBody>
        </p:sp>
        <p:sp>
          <p:nvSpPr>
            <p:cNvPr id="130" name="Text Box 16"/>
            <p:cNvSpPr txBox="1">
              <a:spLocks noChangeArrowheads="1"/>
            </p:cNvSpPr>
            <p:nvPr/>
          </p:nvSpPr>
          <p:spPr bwMode="auto">
            <a:xfrm>
              <a:off x="4048731" y="3568390"/>
              <a:ext cx="10080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2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11-12 </a:t>
              </a:r>
              <a:r>
                <a:rPr lang="fi-FI" sz="1200" dirty="0" err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ap</a:t>
              </a:r>
              <a:r>
                <a: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</a:t>
              </a:r>
              <a:br>
                <a: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ei 4+ </a:t>
              </a:r>
              <a:r>
                <a:rPr lang="en-US" sz="1200" dirty="0">
                  <a:solidFill>
                    <a:srgbClr val="FF0000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♥</a:t>
              </a:r>
              <a:r>
                <a:rPr lang="en-US" sz="1200" dirty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/</a:t>
              </a:r>
              <a:r>
                <a:rPr lang="fi-FI" sz="1200" dirty="0">
                  <a:solidFill>
                    <a:srgbClr val="000099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♠</a:t>
              </a:r>
              <a:endPara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31" name="Text Box 10"/>
            <p:cNvSpPr txBox="1">
              <a:spLocks noChangeArrowheads="1"/>
            </p:cNvSpPr>
            <p:nvPr/>
          </p:nvSpPr>
          <p:spPr bwMode="auto">
            <a:xfrm>
              <a:off x="5508017" y="3128286"/>
              <a:ext cx="76924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2000" b="1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5</a:t>
              </a:r>
              <a:r>
                <a:rPr lang="fi-FI" sz="2000" b="1" dirty="0" smtClean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NT</a:t>
              </a:r>
              <a:endParaRPr lang="fi-FI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endParaRPr>
            </a:p>
          </p:txBody>
        </p:sp>
        <p:sp>
          <p:nvSpPr>
            <p:cNvPr id="132" name="Text Box 10"/>
            <p:cNvSpPr txBox="1">
              <a:spLocks noChangeArrowheads="1"/>
            </p:cNvSpPr>
            <p:nvPr/>
          </p:nvSpPr>
          <p:spPr bwMode="auto">
            <a:xfrm>
              <a:off x="6799525" y="3126295"/>
              <a:ext cx="76924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2000" b="1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6</a:t>
              </a:r>
              <a:r>
                <a:rPr lang="fi-FI" sz="2000" b="1" dirty="0" smtClean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NT</a:t>
              </a:r>
              <a:endParaRPr lang="fi-FI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Symbol" pitchFamily="18" charset="2"/>
              </a:endParaRPr>
            </a:p>
          </p:txBody>
        </p:sp>
        <p:sp>
          <p:nvSpPr>
            <p:cNvPr id="133" name="Text Box 16"/>
            <p:cNvSpPr txBox="1">
              <a:spLocks noChangeArrowheads="1"/>
            </p:cNvSpPr>
            <p:nvPr/>
          </p:nvSpPr>
          <p:spPr bwMode="auto">
            <a:xfrm>
              <a:off x="6614024" y="3551928"/>
              <a:ext cx="104336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2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13-14 </a:t>
              </a:r>
              <a:r>
                <a:rPr lang="fi-FI" sz="1200" dirty="0" err="1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ap</a:t>
              </a:r>
              <a:r>
                <a: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 </a:t>
              </a:r>
              <a:br>
                <a: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ei 4+ </a:t>
              </a:r>
              <a:r>
                <a:rPr lang="en-US" sz="1200" dirty="0">
                  <a:solidFill>
                    <a:srgbClr val="FF0000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♥</a:t>
              </a:r>
              <a:r>
                <a:rPr lang="en-US" sz="1200" dirty="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/</a:t>
              </a:r>
              <a:r>
                <a:rPr lang="fi-FI" sz="1200" dirty="0">
                  <a:solidFill>
                    <a:srgbClr val="000099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♠</a:t>
              </a:r>
              <a:endPara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6" name="Ryhmä 5"/>
          <p:cNvGrpSpPr/>
          <p:nvPr/>
        </p:nvGrpSpPr>
        <p:grpSpPr>
          <a:xfrm>
            <a:off x="3380400" y="4732996"/>
            <a:ext cx="1152000" cy="576064"/>
            <a:chOff x="4003402" y="5082111"/>
            <a:chExt cx="1236121" cy="576064"/>
          </a:xfrm>
        </p:grpSpPr>
        <p:sp>
          <p:nvSpPr>
            <p:cNvPr id="153" name="Suorakulmio 152"/>
            <p:cNvSpPr/>
            <p:nvPr/>
          </p:nvSpPr>
          <p:spPr>
            <a:xfrm>
              <a:off x="4070052" y="5082111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3" name="Text Box 14"/>
            <p:cNvSpPr txBox="1">
              <a:spLocks noChangeArrowheads="1"/>
            </p:cNvSpPr>
            <p:nvPr/>
          </p:nvSpPr>
          <p:spPr bwMode="auto">
            <a:xfrm>
              <a:off x="4003402" y="5247031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20ap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4" name="Text Box 8"/>
            <p:cNvSpPr txBox="1">
              <a:spLocks noChangeArrowheads="1"/>
            </p:cNvSpPr>
            <p:nvPr/>
          </p:nvSpPr>
          <p:spPr bwMode="auto">
            <a:xfrm>
              <a:off x="4462962" y="5185476"/>
              <a:ext cx="77656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dirty="0" err="1" smtClean="0">
                  <a:solidFill>
                    <a:schemeClr val="bg1"/>
                  </a:solidFill>
                </a:rPr>
                <a:t>pass</a:t>
              </a:r>
              <a:endParaRPr lang="fi-FI" dirty="0">
                <a:solidFill>
                  <a:schemeClr val="bg1"/>
                </a:solidFill>
                <a:sym typeface="Symbol" pitchFamily="18" charset="2"/>
              </a:endParaRPr>
            </a:p>
          </p:txBody>
        </p:sp>
      </p:grpSp>
      <p:grpSp>
        <p:nvGrpSpPr>
          <p:cNvPr id="165" name="Ryhmä 164"/>
          <p:cNvGrpSpPr/>
          <p:nvPr/>
        </p:nvGrpSpPr>
        <p:grpSpPr>
          <a:xfrm>
            <a:off x="3380400" y="5544882"/>
            <a:ext cx="1152000" cy="576064"/>
            <a:chOff x="1793879" y="4797152"/>
            <a:chExt cx="1160163" cy="576064"/>
          </a:xfrm>
        </p:grpSpPr>
        <p:sp>
          <p:nvSpPr>
            <p:cNvPr id="166" name="Suorakulmio 165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7" name="Text Box 14"/>
            <p:cNvSpPr txBox="1">
              <a:spLocks noChangeArrowheads="1"/>
            </p:cNvSpPr>
            <p:nvPr/>
          </p:nvSpPr>
          <p:spPr bwMode="auto">
            <a:xfrm>
              <a:off x="1793879" y="4962072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21-22ap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2" name="Text Box 8"/>
            <p:cNvSpPr txBox="1">
              <a:spLocks noChangeArrowheads="1"/>
            </p:cNvSpPr>
            <p:nvPr/>
          </p:nvSpPr>
          <p:spPr bwMode="auto">
            <a:xfrm>
              <a:off x="2304918" y="4900517"/>
              <a:ext cx="64912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b="1" dirty="0" smtClean="0"/>
                <a:t>6NT</a:t>
              </a:r>
              <a:endParaRPr lang="fi-FI" b="1" dirty="0">
                <a:sym typeface="Symbol" pitchFamily="18" charset="2"/>
              </a:endParaRPr>
            </a:p>
          </p:txBody>
        </p:sp>
      </p:grpSp>
      <p:grpSp>
        <p:nvGrpSpPr>
          <p:cNvPr id="192" name="Ryhmä 191"/>
          <p:cNvGrpSpPr/>
          <p:nvPr/>
        </p:nvGrpSpPr>
        <p:grpSpPr>
          <a:xfrm>
            <a:off x="4680000" y="4732994"/>
            <a:ext cx="1152000" cy="576064"/>
            <a:chOff x="4003402" y="5082111"/>
            <a:chExt cx="1272516" cy="576064"/>
          </a:xfrm>
        </p:grpSpPr>
        <p:sp>
          <p:nvSpPr>
            <p:cNvPr id="193" name="Suorakulmio 192"/>
            <p:cNvSpPr/>
            <p:nvPr/>
          </p:nvSpPr>
          <p:spPr>
            <a:xfrm>
              <a:off x="4070052" y="5082111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4" name="Text Box 14"/>
            <p:cNvSpPr txBox="1">
              <a:spLocks noChangeArrowheads="1"/>
            </p:cNvSpPr>
            <p:nvPr/>
          </p:nvSpPr>
          <p:spPr bwMode="auto">
            <a:xfrm>
              <a:off x="4003402" y="5247031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20ap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5" name="Text Box 8"/>
            <p:cNvSpPr txBox="1">
              <a:spLocks noChangeArrowheads="1"/>
            </p:cNvSpPr>
            <p:nvPr/>
          </p:nvSpPr>
          <p:spPr bwMode="auto">
            <a:xfrm>
              <a:off x="4499357" y="5185476"/>
              <a:ext cx="77656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b="1" dirty="0" smtClean="0"/>
                <a:t>6NT</a:t>
              </a:r>
              <a:endParaRPr lang="fi-FI" b="1" dirty="0">
                <a:sym typeface="Symbol" pitchFamily="18" charset="2"/>
              </a:endParaRPr>
            </a:p>
          </p:txBody>
        </p:sp>
      </p:grpSp>
      <p:grpSp>
        <p:nvGrpSpPr>
          <p:cNvPr id="196" name="Ryhmä 195"/>
          <p:cNvGrpSpPr/>
          <p:nvPr/>
        </p:nvGrpSpPr>
        <p:grpSpPr>
          <a:xfrm>
            <a:off x="4680000" y="5538202"/>
            <a:ext cx="1152000" cy="576064"/>
            <a:chOff x="1793879" y="4797152"/>
            <a:chExt cx="1160163" cy="576064"/>
          </a:xfrm>
        </p:grpSpPr>
        <p:sp>
          <p:nvSpPr>
            <p:cNvPr id="197" name="Suorakulmio 196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3" name="Text Box 14"/>
            <p:cNvSpPr txBox="1">
              <a:spLocks noChangeArrowheads="1"/>
            </p:cNvSpPr>
            <p:nvPr/>
          </p:nvSpPr>
          <p:spPr bwMode="auto">
            <a:xfrm>
              <a:off x="1793879" y="4962072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21-22ap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4" name="Text Box 8"/>
            <p:cNvSpPr txBox="1">
              <a:spLocks noChangeArrowheads="1"/>
            </p:cNvSpPr>
            <p:nvPr/>
          </p:nvSpPr>
          <p:spPr bwMode="auto">
            <a:xfrm>
              <a:off x="2304918" y="4900517"/>
              <a:ext cx="64912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b="1" dirty="0"/>
                <a:t>7</a:t>
              </a:r>
              <a:r>
                <a:rPr lang="fi-FI" b="1" dirty="0" smtClean="0"/>
                <a:t>NT</a:t>
              </a:r>
              <a:endParaRPr lang="fi-FI" b="1" dirty="0">
                <a:sym typeface="Symbol" pitchFamily="18" charset="2"/>
              </a:endParaRPr>
            </a:p>
          </p:txBody>
        </p:sp>
      </p:grpSp>
      <p:sp>
        <p:nvSpPr>
          <p:cNvPr id="206" name="Tekstiruutu 205"/>
          <p:cNvSpPr txBox="1"/>
          <p:nvPr/>
        </p:nvSpPr>
        <p:spPr>
          <a:xfrm>
            <a:off x="0" y="4697865"/>
            <a:ext cx="1108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 smtClean="0"/>
              <a:t>Avaajalla</a:t>
            </a:r>
            <a:br>
              <a:rPr lang="fi-FI" sz="1200" dirty="0" smtClean="0"/>
            </a:br>
            <a:r>
              <a:rPr lang="fi-FI" sz="1200" dirty="0" smtClean="0"/>
              <a:t>minimivoima</a:t>
            </a:r>
          </a:p>
          <a:p>
            <a:pPr algn="ctr"/>
            <a:r>
              <a:rPr lang="fi-FI" sz="1200" dirty="0" smtClean="0"/>
              <a:t>20 </a:t>
            </a:r>
            <a:r>
              <a:rPr lang="fi-FI" sz="1200" dirty="0" err="1" smtClean="0"/>
              <a:t>ap</a:t>
            </a:r>
            <a:r>
              <a:rPr lang="fi-FI" sz="1200" dirty="0" smtClean="0"/>
              <a:t> </a:t>
            </a:r>
          </a:p>
        </p:txBody>
      </p:sp>
      <p:sp>
        <p:nvSpPr>
          <p:cNvPr id="208" name="Tekstiruutu 207"/>
          <p:cNvSpPr txBox="1"/>
          <p:nvPr/>
        </p:nvSpPr>
        <p:spPr>
          <a:xfrm>
            <a:off x="0" y="5503069"/>
            <a:ext cx="1187624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i-FI" sz="1200" dirty="0" smtClean="0"/>
              <a:t>Avaajalla</a:t>
            </a:r>
            <a:br>
              <a:rPr lang="fi-FI" sz="1200" dirty="0" smtClean="0"/>
            </a:br>
            <a:r>
              <a:rPr lang="fi-FI" sz="1200" dirty="0" smtClean="0"/>
              <a:t>maksimivoima</a:t>
            </a:r>
          </a:p>
          <a:p>
            <a:pPr algn="ctr"/>
            <a:r>
              <a:rPr lang="fi-FI" sz="1200" dirty="0" smtClean="0"/>
              <a:t>21-22 </a:t>
            </a:r>
            <a:r>
              <a:rPr lang="fi-FI" sz="1200" dirty="0" err="1" smtClean="0"/>
              <a:t>ap</a:t>
            </a:r>
            <a:r>
              <a:rPr lang="fi-FI" sz="1200" dirty="0" smtClean="0"/>
              <a:t> </a:t>
            </a:r>
          </a:p>
        </p:txBody>
      </p:sp>
      <p:cxnSp>
        <p:nvCxnSpPr>
          <p:cNvPr id="209" name="Suora nuoliyhdysviiva 208"/>
          <p:cNvCxnSpPr/>
          <p:nvPr/>
        </p:nvCxnSpPr>
        <p:spPr>
          <a:xfrm>
            <a:off x="3883822" y="4097328"/>
            <a:ext cx="0" cy="45280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uora nuoliyhdysviiva 209"/>
          <p:cNvCxnSpPr/>
          <p:nvPr/>
        </p:nvCxnSpPr>
        <p:spPr>
          <a:xfrm>
            <a:off x="5192975" y="4109286"/>
            <a:ext cx="0" cy="45280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51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479" y="188640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2NT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" name="Ryhmä 5"/>
          <p:cNvGrpSpPr/>
          <p:nvPr/>
        </p:nvGrpSpPr>
        <p:grpSpPr>
          <a:xfrm>
            <a:off x="4072442" y="1512420"/>
            <a:ext cx="1209868" cy="576064"/>
            <a:chOff x="1793879" y="4797152"/>
            <a:chExt cx="1209868" cy="576064"/>
          </a:xfrm>
        </p:grpSpPr>
        <p:sp>
          <p:nvSpPr>
            <p:cNvPr id="7" name="Suorakulmio 6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1793879" y="4962072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20-22 </a:t>
              </a:r>
              <a:r>
                <a:rPr lang="fi-FI" sz="1000" dirty="0" err="1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354623" y="4900517"/>
              <a:ext cx="64912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b="1" dirty="0" smtClean="0"/>
                <a:t>2NT</a:t>
              </a:r>
              <a:endParaRPr lang="fi-FI" b="1" dirty="0">
                <a:sym typeface="Symbol" pitchFamily="18" charset="2"/>
              </a:endParaRPr>
            </a:p>
          </p:txBody>
        </p:sp>
      </p:grpSp>
      <p:cxnSp>
        <p:nvCxnSpPr>
          <p:cNvPr id="29" name="Suora yhdysviiva 28"/>
          <p:cNvCxnSpPr/>
          <p:nvPr/>
        </p:nvCxnSpPr>
        <p:spPr>
          <a:xfrm>
            <a:off x="2802275" y="2348880"/>
            <a:ext cx="54879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772" name="Ryhmä 74771"/>
          <p:cNvGrpSpPr/>
          <p:nvPr/>
        </p:nvGrpSpPr>
        <p:grpSpPr>
          <a:xfrm>
            <a:off x="83332" y="2088484"/>
            <a:ext cx="5348591" cy="3314436"/>
            <a:chOff x="83332" y="2088484"/>
            <a:chExt cx="5348591" cy="3314436"/>
          </a:xfrm>
        </p:grpSpPr>
        <p:grpSp>
          <p:nvGrpSpPr>
            <p:cNvPr id="4" name="Ryhmä 3"/>
            <p:cNvGrpSpPr/>
            <p:nvPr/>
          </p:nvGrpSpPr>
          <p:grpSpPr>
            <a:xfrm>
              <a:off x="2191740" y="2566011"/>
              <a:ext cx="1152000" cy="590246"/>
              <a:chOff x="3960362" y="2159112"/>
              <a:chExt cx="1154055" cy="590246"/>
            </a:xfrm>
          </p:grpSpPr>
          <p:sp>
            <p:nvSpPr>
              <p:cNvPr id="11" name="Suorakulmio 10"/>
              <p:cNvSpPr/>
              <p:nvPr/>
            </p:nvSpPr>
            <p:spPr>
              <a:xfrm>
                <a:off x="4008664" y="2173294"/>
                <a:ext cx="1051345" cy="576064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2" name="Text Box 14"/>
              <p:cNvSpPr txBox="1">
                <a:spLocks noChangeArrowheads="1"/>
              </p:cNvSpPr>
              <p:nvPr/>
            </p:nvSpPr>
            <p:spPr bwMode="auto">
              <a:xfrm>
                <a:off x="3960362" y="2255649"/>
                <a:ext cx="75723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4+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/>
                  <a:t>4 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/</a:t>
                </a:r>
                <a:r>
                  <a:rPr lang="fi-FI" sz="1000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4465293" y="2159112"/>
                <a:ext cx="649124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b="1" dirty="0" smtClean="0">
                    <a:solidFill>
                      <a:srgbClr val="008000"/>
                    </a:solidFill>
                    <a:ea typeface="Times New Roman" pitchFamily="18" charset="0"/>
                    <a:cs typeface="Arial" charset="0"/>
                  </a:rPr>
                  <a:t>3♣</a:t>
                </a:r>
                <a:br>
                  <a:rPr lang="en-GB" b="1" dirty="0" smtClean="0">
                    <a:solidFill>
                      <a:srgbClr val="008000"/>
                    </a:solidFill>
                    <a:ea typeface="Times New Roman" pitchFamily="18" charset="0"/>
                    <a:cs typeface="Arial" charset="0"/>
                  </a:rPr>
                </a:br>
                <a:r>
                  <a:rPr lang="en-GB" sz="1400" dirty="0" err="1" smtClean="0">
                    <a:ea typeface="Times New Roman" pitchFamily="18" charset="0"/>
                    <a:cs typeface="Arial" charset="0"/>
                  </a:rPr>
                  <a:t>tpv</a:t>
                </a:r>
                <a:endParaRPr lang="fi-FI" sz="1400" dirty="0">
                  <a:sym typeface="Symbol" pitchFamily="18" charset="2"/>
                </a:endParaRPr>
              </a:p>
            </p:txBody>
          </p:sp>
        </p:grpSp>
        <p:grpSp>
          <p:nvGrpSpPr>
            <p:cNvPr id="14" name="Ryhmä 13"/>
            <p:cNvGrpSpPr/>
            <p:nvPr/>
          </p:nvGrpSpPr>
          <p:grpSpPr>
            <a:xfrm>
              <a:off x="2191740" y="3530920"/>
              <a:ext cx="1152000" cy="576064"/>
              <a:chOff x="1817725" y="4797152"/>
              <a:chExt cx="1128200" cy="576064"/>
            </a:xfrm>
          </p:grpSpPr>
          <p:sp>
            <p:nvSpPr>
              <p:cNvPr id="15" name="Suorakulmio 14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6" name="Text Box 14"/>
              <p:cNvSpPr txBox="1">
                <a:spLocks noChangeArrowheads="1"/>
              </p:cNvSpPr>
              <p:nvPr/>
            </p:nvSpPr>
            <p:spPr bwMode="auto">
              <a:xfrm>
                <a:off x="1817725" y="4812524"/>
                <a:ext cx="835601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20-22 </a:t>
                </a:r>
                <a:r>
                  <a:rPr lang="fi-FI" sz="1000" dirty="0" err="1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/>
                  <a:t>4-5 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, </a:t>
                </a:r>
                <a:br>
                  <a:rPr lang="en-US" sz="1000" dirty="0" smtClean="0">
                    <a:ea typeface="Times New Roman" pitchFamily="18" charset="0"/>
                    <a:cs typeface="Arial" charset="0"/>
                  </a:rPr>
                </a:br>
                <a:r>
                  <a:rPr lang="en-US" sz="1000" dirty="0" err="1" smtClean="0">
                    <a:ea typeface="Times New Roman" pitchFamily="18" charset="0"/>
                    <a:cs typeface="Arial" charset="0"/>
                  </a:rPr>
                  <a:t>voi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 olla 4 </a:t>
                </a:r>
                <a:r>
                  <a:rPr lang="fi-FI" sz="1000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 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7" name="Text Box 8"/>
              <p:cNvSpPr txBox="1">
                <a:spLocks noChangeArrowheads="1"/>
              </p:cNvSpPr>
              <p:nvPr/>
            </p:nvSpPr>
            <p:spPr bwMode="auto">
              <a:xfrm>
                <a:off x="2448852" y="4900517"/>
                <a:ext cx="49707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3♥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18" name="Ryhmä 17"/>
            <p:cNvGrpSpPr/>
            <p:nvPr/>
          </p:nvGrpSpPr>
          <p:grpSpPr>
            <a:xfrm>
              <a:off x="3956656" y="3530920"/>
              <a:ext cx="1152000" cy="576064"/>
              <a:chOff x="1817725" y="4797152"/>
              <a:chExt cx="1128200" cy="576064"/>
            </a:xfrm>
          </p:grpSpPr>
          <p:sp>
            <p:nvSpPr>
              <p:cNvPr id="19" name="Suorakulmio 18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0" name="Text Box 14"/>
              <p:cNvSpPr txBox="1">
                <a:spLocks noChangeArrowheads="1"/>
              </p:cNvSpPr>
              <p:nvPr/>
            </p:nvSpPr>
            <p:spPr bwMode="auto">
              <a:xfrm>
                <a:off x="1817725" y="4812524"/>
                <a:ext cx="835601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20-22 </a:t>
                </a:r>
                <a:r>
                  <a:rPr lang="fi-FI" sz="1000" dirty="0" err="1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/>
                  <a:t>4-5 </a:t>
                </a:r>
                <a:r>
                  <a:rPr lang="fi-FI" sz="1000" dirty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, </a:t>
                </a:r>
                <a:br>
                  <a:rPr lang="en-US" sz="1000" dirty="0" smtClean="0">
                    <a:ea typeface="Times New Roman" pitchFamily="18" charset="0"/>
                    <a:cs typeface="Arial" charset="0"/>
                  </a:rPr>
                </a:br>
                <a:r>
                  <a:rPr lang="en-US" sz="1000" dirty="0" err="1" smtClean="0">
                    <a:ea typeface="Times New Roman" pitchFamily="18" charset="0"/>
                    <a:cs typeface="Arial" charset="0"/>
                  </a:rPr>
                  <a:t>ei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 4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 ♥ 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1" name="Text Box 8"/>
              <p:cNvSpPr txBox="1">
                <a:spLocks noChangeArrowheads="1"/>
              </p:cNvSpPr>
              <p:nvPr/>
            </p:nvSpPr>
            <p:spPr bwMode="auto">
              <a:xfrm>
                <a:off x="2448852" y="4900517"/>
                <a:ext cx="49707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3</a:t>
                </a:r>
                <a:r>
                  <a:rPr lang="fi-FI" b="1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endParaRPr lang="fi-FI" b="1" dirty="0">
                  <a:sym typeface="Symbol" pitchFamily="18" charset="2"/>
                </a:endParaRPr>
              </a:p>
            </p:txBody>
          </p:sp>
        </p:grpSp>
        <p:grpSp>
          <p:nvGrpSpPr>
            <p:cNvPr id="22" name="Ryhmä 21"/>
            <p:cNvGrpSpPr/>
            <p:nvPr/>
          </p:nvGrpSpPr>
          <p:grpSpPr>
            <a:xfrm>
              <a:off x="438931" y="3530920"/>
              <a:ext cx="1152000" cy="576064"/>
              <a:chOff x="1860529" y="4797152"/>
              <a:chExt cx="1085396" cy="576064"/>
            </a:xfrm>
          </p:grpSpPr>
          <p:sp>
            <p:nvSpPr>
              <p:cNvPr id="23" name="Suorakulmio 22"/>
              <p:cNvSpPr/>
              <p:nvPr/>
            </p:nvSpPr>
            <p:spPr>
              <a:xfrm>
                <a:off x="1860529" y="4797152"/>
                <a:ext cx="1051345" cy="57606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24" name="Text Box 14"/>
              <p:cNvSpPr txBox="1">
                <a:spLocks noChangeArrowheads="1"/>
              </p:cNvSpPr>
              <p:nvPr/>
            </p:nvSpPr>
            <p:spPr bwMode="auto">
              <a:xfrm>
                <a:off x="1860529" y="4880789"/>
                <a:ext cx="83560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20-22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ei </a:t>
                </a:r>
                <a:r>
                  <a:rPr lang="fi-FI" sz="1000" dirty="0" smtClean="0"/>
                  <a:t>4 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r>
                  <a:rPr lang="en-US" sz="1000" dirty="0" smtClean="0">
                    <a:ea typeface="Times New Roman" pitchFamily="18" charset="0"/>
                    <a:cs typeface="Arial" charset="0"/>
                  </a:rPr>
                  <a:t>/</a:t>
                </a:r>
                <a:r>
                  <a:rPr lang="fi-FI" sz="1000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r>
                  <a:rPr lang="en-US" sz="1000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 </a:t>
                </a:r>
                <a:endParaRPr lang="fi-FI" sz="10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5" name="Text Box 8"/>
              <p:cNvSpPr txBox="1">
                <a:spLocks noChangeArrowheads="1"/>
              </p:cNvSpPr>
              <p:nvPr/>
            </p:nvSpPr>
            <p:spPr bwMode="auto">
              <a:xfrm>
                <a:off x="2448852" y="4900517"/>
                <a:ext cx="49707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FF9933"/>
                    </a:solidFill>
                    <a:ea typeface="Times New Roman" pitchFamily="18" charset="0"/>
                    <a:cs typeface="Arial" charset="0"/>
                  </a:rPr>
                  <a:t>3♦</a:t>
                </a:r>
                <a:endParaRPr lang="fi-FI" b="1" dirty="0">
                  <a:solidFill>
                    <a:srgbClr val="FF9933"/>
                  </a:solidFill>
                  <a:sym typeface="Symbol" pitchFamily="18" charset="2"/>
                </a:endParaRPr>
              </a:p>
            </p:txBody>
          </p:sp>
        </p:grpSp>
        <p:grpSp>
          <p:nvGrpSpPr>
            <p:cNvPr id="45" name="Ryhmä 44"/>
            <p:cNvGrpSpPr/>
            <p:nvPr/>
          </p:nvGrpSpPr>
          <p:grpSpPr>
            <a:xfrm>
              <a:off x="83332" y="4538920"/>
              <a:ext cx="864714" cy="864000"/>
              <a:chOff x="69345" y="4219688"/>
              <a:chExt cx="864714" cy="848594"/>
            </a:xfrm>
          </p:grpSpPr>
          <p:grpSp>
            <p:nvGrpSpPr>
              <p:cNvPr id="30" name="Ryhmä 29"/>
              <p:cNvGrpSpPr/>
              <p:nvPr/>
            </p:nvGrpSpPr>
            <p:grpSpPr>
              <a:xfrm>
                <a:off x="69345" y="4219688"/>
                <a:ext cx="864714" cy="848594"/>
                <a:chOff x="69345" y="4219688"/>
                <a:chExt cx="864714" cy="848594"/>
              </a:xfrm>
            </p:grpSpPr>
            <p:sp>
              <p:nvSpPr>
                <p:cNvPr id="42" name="Suorakulmio 41"/>
                <p:cNvSpPr/>
                <p:nvPr/>
              </p:nvSpPr>
              <p:spPr>
                <a:xfrm>
                  <a:off x="84939" y="4219694"/>
                  <a:ext cx="814653" cy="848588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4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9345" y="4219688"/>
                  <a:ext cx="84584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b="1" dirty="0" smtClean="0"/>
                    <a:t>3</a:t>
                  </a:r>
                  <a:r>
                    <a:rPr lang="en-US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♥</a:t>
                  </a:r>
                  <a:r>
                    <a:rPr lang="en-US" dirty="0">
                      <a:ea typeface="Times New Roman" pitchFamily="18" charset="0"/>
                      <a:cs typeface="Arial" charset="0"/>
                    </a:rPr>
                    <a:t>/</a:t>
                  </a:r>
                  <a:r>
                    <a:rPr lang="fi-FI" dirty="0">
                      <a:solidFill>
                        <a:srgbClr val="000099"/>
                      </a:solidFill>
                      <a:ea typeface="Times New Roman" pitchFamily="18" charset="0"/>
                      <a:cs typeface="Arial" charset="0"/>
                    </a:rPr>
                    <a:t>♠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  <p:sp>
              <p:nvSpPr>
                <p:cNvPr id="4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6909" y="4476884"/>
                  <a:ext cx="847150" cy="5539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4+ </a:t>
                  </a:r>
                  <a:r>
                    <a:rPr lang="fi-FI" sz="1000" dirty="0" err="1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ap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fi-FI" sz="1000" dirty="0" smtClean="0">
                      <a:latin typeface="Calibri" pitchFamily="34" charset="0"/>
                      <a:cs typeface="Calibri" pitchFamily="34" charset="0"/>
                    </a:rPr>
                    <a:t>5</a:t>
                  </a:r>
                  <a:r>
                    <a:rPr lang="en-US" sz="1000" dirty="0">
                      <a:solidFill>
                        <a:srgbClr val="FF0000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 ♥</a:t>
                  </a:r>
                  <a:r>
                    <a:rPr lang="en-US" sz="1000" dirty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/</a:t>
                  </a:r>
                  <a:r>
                    <a:rPr lang="fi-FI" sz="1000" dirty="0" smtClean="0">
                      <a:solidFill>
                        <a:srgbClr val="000099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♠ </a:t>
                  </a:r>
                  <a:r>
                    <a:rPr lang="fi-FI" sz="1000" dirty="0" smtClean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ja </a:t>
                  </a:r>
                  <a:br>
                    <a:rPr lang="fi-FI" sz="1000" dirty="0" smtClean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</a:br>
                  <a:r>
                    <a:rPr lang="fi-FI" sz="1000" dirty="0" smtClean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4k toinen </a:t>
                  </a:r>
                  <a:r>
                    <a:rPr lang="fi-FI" sz="1000" dirty="0" err="1" smtClean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yv</a:t>
                  </a:r>
                  <a:endParaRPr lang="fi-FI" sz="10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36" name="Suora yhdysviiva 35"/>
              <p:cNvCxnSpPr/>
              <p:nvPr/>
            </p:nvCxnSpPr>
            <p:spPr>
              <a:xfrm>
                <a:off x="179512" y="4518753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Ryhmä 54"/>
            <p:cNvGrpSpPr/>
            <p:nvPr/>
          </p:nvGrpSpPr>
          <p:grpSpPr>
            <a:xfrm>
              <a:off x="945938" y="4538920"/>
              <a:ext cx="864714" cy="864000"/>
              <a:chOff x="69345" y="4219688"/>
              <a:chExt cx="864714" cy="848594"/>
            </a:xfrm>
          </p:grpSpPr>
          <p:grpSp>
            <p:nvGrpSpPr>
              <p:cNvPr id="56" name="Ryhmä 55"/>
              <p:cNvGrpSpPr/>
              <p:nvPr/>
            </p:nvGrpSpPr>
            <p:grpSpPr>
              <a:xfrm>
                <a:off x="69345" y="4219688"/>
                <a:ext cx="864714" cy="848594"/>
                <a:chOff x="69345" y="4219688"/>
                <a:chExt cx="864714" cy="848594"/>
              </a:xfrm>
            </p:grpSpPr>
            <p:sp>
              <p:nvSpPr>
                <p:cNvPr id="58" name="Suorakulmio 57"/>
                <p:cNvSpPr/>
                <p:nvPr/>
              </p:nvSpPr>
              <p:spPr>
                <a:xfrm>
                  <a:off x="84939" y="4219694"/>
                  <a:ext cx="814653" cy="848588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5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9345" y="4219688"/>
                  <a:ext cx="84584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b="1" dirty="0"/>
                    <a:t>3</a:t>
                  </a:r>
                  <a:r>
                    <a:rPr lang="fi-FI" b="1" dirty="0" smtClean="0">
                      <a:ea typeface="Times New Roman" pitchFamily="18" charset="0"/>
                      <a:cs typeface="Arial" charset="0"/>
                    </a:rPr>
                    <a:t>NT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  <p:sp>
              <p:nvSpPr>
                <p:cNvPr id="6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6909" y="4476884"/>
                  <a:ext cx="847150" cy="5539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4-10 </a:t>
                  </a:r>
                  <a:r>
                    <a:rPr lang="fi-FI" sz="1000" dirty="0" err="1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ap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 </a:t>
                  </a:r>
                  <a:r>
                    <a:rPr lang="en-US" sz="1000" dirty="0" smtClean="0">
                      <a:solidFill>
                        <a:srgbClr val="FF0000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♥</a:t>
                  </a:r>
                  <a:r>
                    <a:rPr lang="en-US" sz="1000" dirty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/</a:t>
                  </a:r>
                  <a:r>
                    <a:rPr lang="fi-FI" sz="1000" dirty="0" smtClean="0">
                      <a:solidFill>
                        <a:srgbClr val="000099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♠</a:t>
                  </a:r>
                  <a:r>
                    <a:rPr lang="fi-FI" sz="1000" dirty="0" smtClean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</a:br>
                  <a:r>
                    <a:rPr lang="fi-FI" sz="1000" dirty="0" smtClean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tasainen</a:t>
                  </a:r>
                  <a:endParaRPr lang="fi-FI" sz="10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57" name="Suora yhdysviiva 56"/>
              <p:cNvCxnSpPr/>
              <p:nvPr/>
            </p:nvCxnSpPr>
            <p:spPr>
              <a:xfrm>
                <a:off x="179512" y="4518753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Ryhmä 110"/>
            <p:cNvGrpSpPr/>
            <p:nvPr/>
          </p:nvGrpSpPr>
          <p:grpSpPr>
            <a:xfrm>
              <a:off x="1921900" y="4538920"/>
              <a:ext cx="864714" cy="864000"/>
              <a:chOff x="69345" y="4219688"/>
              <a:chExt cx="864714" cy="848594"/>
            </a:xfrm>
          </p:grpSpPr>
          <p:grpSp>
            <p:nvGrpSpPr>
              <p:cNvPr id="112" name="Ryhmä 111"/>
              <p:cNvGrpSpPr/>
              <p:nvPr/>
            </p:nvGrpSpPr>
            <p:grpSpPr>
              <a:xfrm>
                <a:off x="69345" y="4219688"/>
                <a:ext cx="864714" cy="848594"/>
                <a:chOff x="69345" y="4219688"/>
                <a:chExt cx="864714" cy="848594"/>
              </a:xfrm>
            </p:grpSpPr>
            <p:sp>
              <p:nvSpPr>
                <p:cNvPr id="114" name="Suorakulmio 113"/>
                <p:cNvSpPr/>
                <p:nvPr/>
              </p:nvSpPr>
              <p:spPr>
                <a:xfrm>
                  <a:off x="84939" y="4219694"/>
                  <a:ext cx="814653" cy="848588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1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9345" y="4219688"/>
                  <a:ext cx="84584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b="1" dirty="0" smtClean="0"/>
                    <a:t>3</a:t>
                  </a:r>
                  <a:r>
                    <a:rPr lang="fi-FI" b="1" dirty="0" smtClean="0">
                      <a:ea typeface="Times New Roman" pitchFamily="18" charset="0"/>
                      <a:cs typeface="Arial" charset="0"/>
                    </a:rPr>
                    <a:t>NT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  <p:sp>
              <p:nvSpPr>
                <p:cNvPr id="11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6909" y="4476884"/>
                  <a:ext cx="847150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4-10 </a:t>
                  </a:r>
                  <a:r>
                    <a:rPr lang="fi-FI" sz="1000" dirty="0" err="1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ap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en-US" sz="1000" dirty="0" smtClean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4</a:t>
                  </a:r>
                  <a:r>
                    <a:rPr lang="en-US" sz="1000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 </a:t>
                  </a:r>
                  <a:r>
                    <a:rPr lang="fi-FI" sz="1000" dirty="0" smtClean="0">
                      <a:solidFill>
                        <a:srgbClr val="000099"/>
                      </a:solidFill>
                      <a:ea typeface="Times New Roman" pitchFamily="18" charset="0"/>
                      <a:cs typeface="Arial" charset="0"/>
                    </a:rPr>
                    <a:t>♠, ei 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 </a:t>
                  </a:r>
                  <a:r>
                    <a:rPr lang="en-US" sz="1000" b="1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♥</a:t>
                  </a:r>
                  <a:r>
                    <a:rPr lang="en-US" sz="1000" b="1" dirty="0" smtClean="0"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 </a:t>
                  </a:r>
                  <a:endParaRPr lang="fi-FI" sz="10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113" name="Suora yhdysviiva 112"/>
              <p:cNvCxnSpPr/>
              <p:nvPr/>
            </p:nvCxnSpPr>
            <p:spPr>
              <a:xfrm>
                <a:off x="179512" y="4518753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Ryhmä 144"/>
            <p:cNvGrpSpPr/>
            <p:nvPr/>
          </p:nvGrpSpPr>
          <p:grpSpPr>
            <a:xfrm>
              <a:off x="2784711" y="4538920"/>
              <a:ext cx="864714" cy="864000"/>
              <a:chOff x="69345" y="4219688"/>
              <a:chExt cx="864714" cy="848594"/>
            </a:xfrm>
          </p:grpSpPr>
          <p:grpSp>
            <p:nvGrpSpPr>
              <p:cNvPr id="146" name="Ryhmä 145"/>
              <p:cNvGrpSpPr/>
              <p:nvPr/>
            </p:nvGrpSpPr>
            <p:grpSpPr>
              <a:xfrm>
                <a:off x="69345" y="4219688"/>
                <a:ext cx="864714" cy="848594"/>
                <a:chOff x="69345" y="4219688"/>
                <a:chExt cx="864714" cy="848594"/>
              </a:xfrm>
            </p:grpSpPr>
            <p:sp>
              <p:nvSpPr>
                <p:cNvPr id="148" name="Suorakulmio 147"/>
                <p:cNvSpPr/>
                <p:nvPr/>
              </p:nvSpPr>
              <p:spPr>
                <a:xfrm>
                  <a:off x="84939" y="4219694"/>
                  <a:ext cx="814653" cy="848588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4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9345" y="4219688"/>
                  <a:ext cx="84584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b="1" dirty="0" smtClean="0">
                      <a:solidFill>
                        <a:srgbClr val="FF0000"/>
                      </a:solidFill>
                    </a:rPr>
                    <a:t>4</a:t>
                  </a:r>
                  <a:r>
                    <a:rPr lang="en-US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♥</a:t>
                  </a:r>
                  <a:endParaRPr lang="fi-FI" b="1" dirty="0">
                    <a:solidFill>
                      <a:srgbClr val="FF0000"/>
                    </a:solidFill>
                    <a:sym typeface="Symbol" pitchFamily="18" charset="2"/>
                  </a:endParaRPr>
                </a:p>
              </p:txBody>
            </p:sp>
            <p:sp>
              <p:nvSpPr>
                <p:cNvPr id="15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6909" y="4476884"/>
                  <a:ext cx="847150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4-9 </a:t>
                  </a:r>
                  <a:r>
                    <a:rPr lang="fi-FI" sz="1000" dirty="0" err="1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ap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fi-FI" sz="1000" dirty="0" smtClean="0">
                      <a:latin typeface="Calibri" pitchFamily="34" charset="0"/>
                      <a:cs typeface="Calibri" pitchFamily="34" charset="0"/>
                    </a:rPr>
                    <a:t>4+</a:t>
                  </a:r>
                  <a:r>
                    <a:rPr lang="en-US" sz="1000" dirty="0" smtClean="0">
                      <a:solidFill>
                        <a:srgbClr val="FF0000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 ♥</a:t>
                  </a:r>
                  <a:endParaRPr lang="fi-FI" sz="10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147" name="Suora yhdysviiva 146"/>
              <p:cNvCxnSpPr/>
              <p:nvPr/>
            </p:nvCxnSpPr>
            <p:spPr>
              <a:xfrm>
                <a:off x="179512" y="4518753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1" name="Ryhmä 150"/>
            <p:cNvGrpSpPr/>
            <p:nvPr/>
          </p:nvGrpSpPr>
          <p:grpSpPr>
            <a:xfrm>
              <a:off x="3704398" y="4538920"/>
              <a:ext cx="864714" cy="864000"/>
              <a:chOff x="69345" y="4219688"/>
              <a:chExt cx="864714" cy="848594"/>
            </a:xfrm>
          </p:grpSpPr>
          <p:grpSp>
            <p:nvGrpSpPr>
              <p:cNvPr id="152" name="Ryhmä 151"/>
              <p:cNvGrpSpPr/>
              <p:nvPr/>
            </p:nvGrpSpPr>
            <p:grpSpPr>
              <a:xfrm>
                <a:off x="69345" y="4219688"/>
                <a:ext cx="864714" cy="848594"/>
                <a:chOff x="69345" y="4219688"/>
                <a:chExt cx="864714" cy="848594"/>
              </a:xfrm>
            </p:grpSpPr>
            <p:sp>
              <p:nvSpPr>
                <p:cNvPr id="154" name="Suorakulmio 153"/>
                <p:cNvSpPr/>
                <p:nvPr/>
              </p:nvSpPr>
              <p:spPr>
                <a:xfrm>
                  <a:off x="84939" y="4219694"/>
                  <a:ext cx="814653" cy="848588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5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9345" y="4219688"/>
                  <a:ext cx="84584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b="1" dirty="0" smtClean="0"/>
                    <a:t>3</a:t>
                  </a:r>
                  <a:r>
                    <a:rPr lang="fi-FI" b="1" dirty="0" smtClean="0">
                      <a:ea typeface="Times New Roman" pitchFamily="18" charset="0"/>
                      <a:cs typeface="Arial" charset="0"/>
                    </a:rPr>
                    <a:t>NT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  <p:sp>
              <p:nvSpPr>
                <p:cNvPr id="15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6909" y="4476884"/>
                  <a:ext cx="847150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4-10 </a:t>
                  </a:r>
                  <a:r>
                    <a:rPr lang="fi-FI" sz="1000" dirty="0" err="1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ap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 </a:t>
                  </a:r>
                  <a:r>
                    <a:rPr lang="en-US" sz="1000" b="1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♥</a:t>
                  </a:r>
                  <a:endParaRPr lang="fi-FI" sz="10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153" name="Suora yhdysviiva 152"/>
              <p:cNvCxnSpPr/>
              <p:nvPr/>
            </p:nvCxnSpPr>
            <p:spPr>
              <a:xfrm>
                <a:off x="179512" y="4518753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7" name="Ryhmä 156"/>
            <p:cNvGrpSpPr/>
            <p:nvPr/>
          </p:nvGrpSpPr>
          <p:grpSpPr>
            <a:xfrm>
              <a:off x="4567209" y="4538920"/>
              <a:ext cx="864714" cy="864000"/>
              <a:chOff x="69345" y="4219688"/>
              <a:chExt cx="864714" cy="848594"/>
            </a:xfrm>
          </p:grpSpPr>
          <p:grpSp>
            <p:nvGrpSpPr>
              <p:cNvPr id="158" name="Ryhmä 157"/>
              <p:cNvGrpSpPr/>
              <p:nvPr/>
            </p:nvGrpSpPr>
            <p:grpSpPr>
              <a:xfrm>
                <a:off x="69345" y="4219688"/>
                <a:ext cx="864714" cy="848594"/>
                <a:chOff x="69345" y="4219688"/>
                <a:chExt cx="864714" cy="848594"/>
              </a:xfrm>
            </p:grpSpPr>
            <p:sp>
              <p:nvSpPr>
                <p:cNvPr id="160" name="Suorakulmio 159"/>
                <p:cNvSpPr/>
                <p:nvPr/>
              </p:nvSpPr>
              <p:spPr>
                <a:xfrm>
                  <a:off x="84939" y="4219694"/>
                  <a:ext cx="814653" cy="848588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6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9345" y="4219688"/>
                  <a:ext cx="84584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dirty="0">
                      <a:solidFill>
                        <a:srgbClr val="000099"/>
                      </a:solidFill>
                      <a:ea typeface="Times New Roman" pitchFamily="18" charset="0"/>
                      <a:cs typeface="Arial" charset="0"/>
                    </a:rPr>
                    <a:t>4</a:t>
                  </a:r>
                  <a:r>
                    <a:rPr lang="fi-FI" dirty="0">
                      <a:solidFill>
                        <a:srgbClr val="000099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♠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  <p:sp>
              <p:nvSpPr>
                <p:cNvPr id="16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6909" y="4476884"/>
                  <a:ext cx="847150" cy="3929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4-9 </a:t>
                  </a:r>
                  <a:r>
                    <a:rPr lang="fi-FI" sz="1000" dirty="0" err="1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ap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fi-FI" sz="1000" dirty="0" smtClean="0">
                      <a:latin typeface="Calibri" pitchFamily="34" charset="0"/>
                      <a:cs typeface="Calibri" pitchFamily="34" charset="0"/>
                    </a:rPr>
                    <a:t>4+</a:t>
                  </a:r>
                  <a:r>
                    <a:rPr lang="en-US" sz="1000" dirty="0" smtClean="0">
                      <a:solidFill>
                        <a:srgbClr val="FF0000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 </a:t>
                  </a:r>
                  <a:r>
                    <a:rPr lang="fi-FI" sz="1000" dirty="0">
                      <a:solidFill>
                        <a:srgbClr val="000099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♠</a:t>
                  </a:r>
                  <a:endParaRPr lang="fi-FI" sz="10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159" name="Suora yhdysviiva 158"/>
              <p:cNvCxnSpPr/>
              <p:nvPr/>
            </p:nvCxnSpPr>
            <p:spPr>
              <a:xfrm>
                <a:off x="179512" y="4518753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uora yhdysviiva 63"/>
            <p:cNvCxnSpPr/>
            <p:nvPr/>
          </p:nvCxnSpPr>
          <p:spPr>
            <a:xfrm>
              <a:off x="4633186" y="2088484"/>
              <a:ext cx="0" cy="2603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uora nuoliyhdysviiva 65"/>
            <p:cNvCxnSpPr/>
            <p:nvPr/>
          </p:nvCxnSpPr>
          <p:spPr>
            <a:xfrm>
              <a:off x="2800305" y="2348880"/>
              <a:ext cx="0" cy="23131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uora yhdysviiva 76"/>
            <p:cNvCxnSpPr/>
            <p:nvPr/>
          </p:nvCxnSpPr>
          <p:spPr>
            <a:xfrm>
              <a:off x="995999" y="3332952"/>
              <a:ext cx="35542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uora nuoliyhdysviiva 93"/>
            <p:cNvCxnSpPr>
              <a:endCxn id="23" idx="0"/>
            </p:cNvCxnSpPr>
            <p:nvPr/>
          </p:nvCxnSpPr>
          <p:spPr>
            <a:xfrm flipH="1">
              <a:off x="996861" y="3332952"/>
              <a:ext cx="1108" cy="19796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752" name="Suora nuoliyhdysviiva 74751"/>
            <p:cNvCxnSpPr>
              <a:endCxn id="15" idx="0"/>
            </p:cNvCxnSpPr>
            <p:nvPr/>
          </p:nvCxnSpPr>
          <p:spPr>
            <a:xfrm>
              <a:off x="2772209" y="3156257"/>
              <a:ext cx="0" cy="37466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756" name="Suora nuoliyhdysviiva 74755"/>
            <p:cNvCxnSpPr/>
            <p:nvPr/>
          </p:nvCxnSpPr>
          <p:spPr>
            <a:xfrm flipH="1">
              <a:off x="4534645" y="3332952"/>
              <a:ext cx="2480" cy="21334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769" name="Ryhmä 74768"/>
            <p:cNvGrpSpPr/>
            <p:nvPr/>
          </p:nvGrpSpPr>
          <p:grpSpPr>
            <a:xfrm>
              <a:off x="517535" y="4106984"/>
              <a:ext cx="862606" cy="431936"/>
              <a:chOff x="517535" y="4106984"/>
              <a:chExt cx="862606" cy="431936"/>
            </a:xfrm>
          </p:grpSpPr>
          <p:cxnSp>
            <p:nvCxnSpPr>
              <p:cNvPr id="74759" name="Suora yhdysviiva 74758"/>
              <p:cNvCxnSpPr/>
              <p:nvPr/>
            </p:nvCxnSpPr>
            <p:spPr>
              <a:xfrm>
                <a:off x="517535" y="4335160"/>
                <a:ext cx="86260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761" name="Suora nuoliyhdysviiva 74760"/>
              <p:cNvCxnSpPr/>
              <p:nvPr/>
            </p:nvCxnSpPr>
            <p:spPr>
              <a:xfrm>
                <a:off x="526431" y="4335160"/>
                <a:ext cx="0" cy="2037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763" name="Suora nuoliyhdysviiva 74762"/>
              <p:cNvCxnSpPr>
                <a:endCxn id="59" idx="0"/>
              </p:cNvCxnSpPr>
              <p:nvPr/>
            </p:nvCxnSpPr>
            <p:spPr>
              <a:xfrm>
                <a:off x="1368858" y="4335160"/>
                <a:ext cx="0" cy="2037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768" name="Suora yhdysviiva 74767"/>
              <p:cNvCxnSpPr/>
              <p:nvPr/>
            </p:nvCxnSpPr>
            <p:spPr>
              <a:xfrm>
                <a:off x="948046" y="4106984"/>
                <a:ext cx="1970" cy="2281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Ryhmä 217"/>
            <p:cNvGrpSpPr/>
            <p:nvPr/>
          </p:nvGrpSpPr>
          <p:grpSpPr>
            <a:xfrm>
              <a:off x="2320844" y="4131400"/>
              <a:ext cx="862606" cy="431936"/>
              <a:chOff x="517535" y="4106984"/>
              <a:chExt cx="862606" cy="431936"/>
            </a:xfrm>
          </p:grpSpPr>
          <p:cxnSp>
            <p:nvCxnSpPr>
              <p:cNvPr id="219" name="Suora yhdysviiva 218"/>
              <p:cNvCxnSpPr/>
              <p:nvPr/>
            </p:nvCxnSpPr>
            <p:spPr>
              <a:xfrm>
                <a:off x="517535" y="4335160"/>
                <a:ext cx="86260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uora nuoliyhdysviiva 219"/>
              <p:cNvCxnSpPr/>
              <p:nvPr/>
            </p:nvCxnSpPr>
            <p:spPr>
              <a:xfrm>
                <a:off x="526431" y="4335160"/>
                <a:ext cx="0" cy="2037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uora nuoliyhdysviiva 220"/>
              <p:cNvCxnSpPr/>
              <p:nvPr/>
            </p:nvCxnSpPr>
            <p:spPr>
              <a:xfrm>
                <a:off x="1368858" y="4335160"/>
                <a:ext cx="0" cy="2037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uora yhdysviiva 221"/>
              <p:cNvCxnSpPr/>
              <p:nvPr/>
            </p:nvCxnSpPr>
            <p:spPr>
              <a:xfrm>
                <a:off x="948046" y="4106984"/>
                <a:ext cx="1970" cy="2281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3" name="Ryhmä 222"/>
            <p:cNvGrpSpPr/>
            <p:nvPr/>
          </p:nvGrpSpPr>
          <p:grpSpPr>
            <a:xfrm>
              <a:off x="4137809" y="4119192"/>
              <a:ext cx="862606" cy="431936"/>
              <a:chOff x="517535" y="4106984"/>
              <a:chExt cx="862606" cy="431936"/>
            </a:xfrm>
          </p:grpSpPr>
          <p:cxnSp>
            <p:nvCxnSpPr>
              <p:cNvPr id="224" name="Suora yhdysviiva 223"/>
              <p:cNvCxnSpPr/>
              <p:nvPr/>
            </p:nvCxnSpPr>
            <p:spPr>
              <a:xfrm>
                <a:off x="517535" y="4335160"/>
                <a:ext cx="86260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uora nuoliyhdysviiva 224"/>
              <p:cNvCxnSpPr/>
              <p:nvPr/>
            </p:nvCxnSpPr>
            <p:spPr>
              <a:xfrm>
                <a:off x="526431" y="4335160"/>
                <a:ext cx="0" cy="2037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uora nuoliyhdysviiva 225"/>
              <p:cNvCxnSpPr/>
              <p:nvPr/>
            </p:nvCxnSpPr>
            <p:spPr>
              <a:xfrm>
                <a:off x="1368858" y="4335160"/>
                <a:ext cx="0" cy="2037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uora yhdysviiva 226"/>
              <p:cNvCxnSpPr/>
              <p:nvPr/>
            </p:nvCxnSpPr>
            <p:spPr>
              <a:xfrm>
                <a:off x="948046" y="4106984"/>
                <a:ext cx="1970" cy="2281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770" name="Ryhmä 74769"/>
          <p:cNvGrpSpPr/>
          <p:nvPr/>
        </p:nvGrpSpPr>
        <p:grpSpPr>
          <a:xfrm>
            <a:off x="5658167" y="2348880"/>
            <a:ext cx="1727525" cy="3054040"/>
            <a:chOff x="5658167" y="2348880"/>
            <a:chExt cx="1727525" cy="3054040"/>
          </a:xfrm>
        </p:grpSpPr>
        <p:grpSp>
          <p:nvGrpSpPr>
            <p:cNvPr id="48" name="Ryhmä 47"/>
            <p:cNvGrpSpPr/>
            <p:nvPr/>
          </p:nvGrpSpPr>
          <p:grpSpPr>
            <a:xfrm>
              <a:off x="5912414" y="2558920"/>
              <a:ext cx="1152000" cy="1548064"/>
              <a:chOff x="5400000" y="2340000"/>
              <a:chExt cx="1152000" cy="1548064"/>
            </a:xfrm>
          </p:grpSpPr>
          <p:grpSp>
            <p:nvGrpSpPr>
              <p:cNvPr id="103" name="Ryhmä 102"/>
              <p:cNvGrpSpPr/>
              <p:nvPr/>
            </p:nvGrpSpPr>
            <p:grpSpPr>
              <a:xfrm>
                <a:off x="5400000" y="2340000"/>
                <a:ext cx="1152000" cy="576064"/>
                <a:chOff x="2891665" y="2190188"/>
                <a:chExt cx="1085396" cy="576064"/>
              </a:xfrm>
            </p:grpSpPr>
            <p:sp>
              <p:nvSpPr>
                <p:cNvPr id="104" name="Suorakulmio 103"/>
                <p:cNvSpPr/>
                <p:nvPr/>
              </p:nvSpPr>
              <p:spPr>
                <a:xfrm>
                  <a:off x="2891665" y="2190188"/>
                  <a:ext cx="1051345" cy="576064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2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907947" y="2355108"/>
                  <a:ext cx="620523" cy="246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/>
                    <a:t>5+ </a:t>
                  </a:r>
                  <a:r>
                    <a:rPr lang="en-US" sz="1000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♥ </a:t>
                  </a:r>
                  <a:endPara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13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479988" y="2293553"/>
                  <a:ext cx="497073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dirty="0" smtClean="0">
                      <a:solidFill>
                        <a:srgbClr val="FF9933"/>
                      </a:solidFill>
                      <a:ea typeface="Times New Roman" pitchFamily="18" charset="0"/>
                      <a:cs typeface="Arial" charset="0"/>
                    </a:rPr>
                    <a:t>3♦</a:t>
                  </a:r>
                  <a:endParaRPr lang="fi-FI" b="1" dirty="0">
                    <a:solidFill>
                      <a:srgbClr val="FF9933"/>
                    </a:solidFill>
                    <a:sym typeface="Symbol" pitchFamily="18" charset="2"/>
                  </a:endParaRPr>
                </a:p>
              </p:txBody>
            </p:sp>
          </p:grpSp>
          <p:grpSp>
            <p:nvGrpSpPr>
              <p:cNvPr id="39" name="Ryhmä 38"/>
              <p:cNvGrpSpPr/>
              <p:nvPr/>
            </p:nvGrpSpPr>
            <p:grpSpPr>
              <a:xfrm>
                <a:off x="5400000" y="3312000"/>
                <a:ext cx="1152000" cy="576064"/>
                <a:chOff x="5400000" y="3170489"/>
                <a:chExt cx="1152000" cy="576064"/>
              </a:xfrm>
            </p:grpSpPr>
            <p:sp>
              <p:nvSpPr>
                <p:cNvPr id="137" name="Suorakulmio 136"/>
                <p:cNvSpPr/>
                <p:nvPr/>
              </p:nvSpPr>
              <p:spPr>
                <a:xfrm>
                  <a:off x="5400000" y="3170489"/>
                  <a:ext cx="1115860" cy="576064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417281" y="3335409"/>
                  <a:ext cx="658601" cy="246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/>
                    <a:t>pakko</a:t>
                  </a:r>
                  <a:r>
                    <a:rPr lang="en-US" sz="1000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 </a:t>
                  </a:r>
                  <a:endPara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13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024425" y="3273854"/>
                  <a:ext cx="527575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3♥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</p:grpSp>
          <p:cxnSp>
            <p:nvCxnSpPr>
              <p:cNvPr id="35" name="Suora nuoliyhdysviiva 34"/>
              <p:cNvCxnSpPr>
                <a:stCxn id="104" idx="2"/>
                <a:endCxn id="137" idx="0"/>
              </p:cNvCxnSpPr>
              <p:nvPr/>
            </p:nvCxnSpPr>
            <p:spPr>
              <a:xfrm>
                <a:off x="5957930" y="2916064"/>
                <a:ext cx="0" cy="3959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5" name="Ryhmä 174"/>
            <p:cNvGrpSpPr/>
            <p:nvPr/>
          </p:nvGrpSpPr>
          <p:grpSpPr>
            <a:xfrm>
              <a:off x="5658167" y="4538920"/>
              <a:ext cx="864714" cy="864000"/>
              <a:chOff x="69345" y="4219688"/>
              <a:chExt cx="864714" cy="848594"/>
            </a:xfrm>
          </p:grpSpPr>
          <p:grpSp>
            <p:nvGrpSpPr>
              <p:cNvPr id="176" name="Ryhmä 175"/>
              <p:cNvGrpSpPr/>
              <p:nvPr/>
            </p:nvGrpSpPr>
            <p:grpSpPr>
              <a:xfrm>
                <a:off x="69345" y="4219688"/>
                <a:ext cx="864714" cy="848594"/>
                <a:chOff x="69345" y="4219688"/>
                <a:chExt cx="864714" cy="848594"/>
              </a:xfrm>
            </p:grpSpPr>
            <p:sp>
              <p:nvSpPr>
                <p:cNvPr id="190" name="Suorakulmio 189"/>
                <p:cNvSpPr/>
                <p:nvPr/>
              </p:nvSpPr>
              <p:spPr>
                <a:xfrm>
                  <a:off x="84939" y="4219694"/>
                  <a:ext cx="814653" cy="848588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9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9345" y="4219688"/>
                  <a:ext cx="84584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b="1" dirty="0" smtClean="0"/>
                    <a:t>3</a:t>
                  </a:r>
                  <a:r>
                    <a:rPr lang="fi-FI" b="1" dirty="0" smtClean="0">
                      <a:ea typeface="Times New Roman" pitchFamily="18" charset="0"/>
                      <a:cs typeface="Arial" charset="0"/>
                    </a:rPr>
                    <a:t>NT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  <p:sp>
              <p:nvSpPr>
                <p:cNvPr id="19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6909" y="4476884"/>
                  <a:ext cx="847150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4-10 </a:t>
                  </a:r>
                  <a:r>
                    <a:rPr lang="fi-FI" sz="1000" dirty="0" err="1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ap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5 </a:t>
                  </a:r>
                  <a:r>
                    <a:rPr lang="en-US" sz="1000" b="1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♥</a:t>
                  </a:r>
                  <a:endParaRPr lang="fi-FI" sz="10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189" name="Suora yhdysviiva 188"/>
              <p:cNvCxnSpPr/>
              <p:nvPr/>
            </p:nvCxnSpPr>
            <p:spPr>
              <a:xfrm>
                <a:off x="179512" y="4518753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3" name="Ryhmä 192"/>
            <p:cNvGrpSpPr/>
            <p:nvPr/>
          </p:nvGrpSpPr>
          <p:grpSpPr>
            <a:xfrm>
              <a:off x="6520978" y="4538920"/>
              <a:ext cx="864714" cy="864000"/>
              <a:chOff x="69345" y="4219688"/>
              <a:chExt cx="864714" cy="848594"/>
            </a:xfrm>
          </p:grpSpPr>
          <p:grpSp>
            <p:nvGrpSpPr>
              <p:cNvPr id="194" name="Ryhmä 193"/>
              <p:cNvGrpSpPr/>
              <p:nvPr/>
            </p:nvGrpSpPr>
            <p:grpSpPr>
              <a:xfrm>
                <a:off x="69345" y="4219688"/>
                <a:ext cx="864714" cy="848594"/>
                <a:chOff x="69345" y="4219688"/>
                <a:chExt cx="864714" cy="848594"/>
              </a:xfrm>
            </p:grpSpPr>
            <p:sp>
              <p:nvSpPr>
                <p:cNvPr id="196" name="Suorakulmio 195"/>
                <p:cNvSpPr/>
                <p:nvPr/>
              </p:nvSpPr>
              <p:spPr>
                <a:xfrm>
                  <a:off x="84939" y="4219694"/>
                  <a:ext cx="814653" cy="848588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9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9345" y="4219688"/>
                  <a:ext cx="84584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b="1" dirty="0" smtClean="0">
                      <a:solidFill>
                        <a:srgbClr val="FF0000"/>
                      </a:solidFill>
                    </a:rPr>
                    <a:t>4</a:t>
                  </a:r>
                  <a:r>
                    <a:rPr lang="en-US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♥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  <p:sp>
              <p:nvSpPr>
                <p:cNvPr id="19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6909" y="4476884"/>
                  <a:ext cx="847150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4-9 </a:t>
                  </a:r>
                  <a:r>
                    <a:rPr lang="fi-FI" sz="1000" dirty="0" err="1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ap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fi-FI" sz="1000" dirty="0" smtClean="0">
                      <a:latin typeface="Calibri" pitchFamily="34" charset="0"/>
                      <a:cs typeface="Calibri" pitchFamily="34" charset="0"/>
                    </a:rPr>
                    <a:t>6+</a:t>
                  </a:r>
                  <a:r>
                    <a:rPr lang="en-US" sz="1000" dirty="0" smtClean="0">
                      <a:solidFill>
                        <a:srgbClr val="FF0000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 ♥</a:t>
                  </a:r>
                  <a:endParaRPr lang="fi-FI" sz="10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195" name="Suora yhdysviiva 194"/>
              <p:cNvCxnSpPr/>
              <p:nvPr/>
            </p:nvCxnSpPr>
            <p:spPr>
              <a:xfrm>
                <a:off x="179512" y="4518753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uora nuoliyhdysviiva 70"/>
            <p:cNvCxnSpPr>
              <a:endCxn id="104" idx="0"/>
            </p:cNvCxnSpPr>
            <p:nvPr/>
          </p:nvCxnSpPr>
          <p:spPr>
            <a:xfrm>
              <a:off x="6470344" y="2348880"/>
              <a:ext cx="0" cy="21004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8" name="Ryhmä 227"/>
            <p:cNvGrpSpPr/>
            <p:nvPr/>
          </p:nvGrpSpPr>
          <p:grpSpPr>
            <a:xfrm>
              <a:off x="6039041" y="4119192"/>
              <a:ext cx="862606" cy="431936"/>
              <a:chOff x="517535" y="4106984"/>
              <a:chExt cx="862606" cy="431936"/>
            </a:xfrm>
          </p:grpSpPr>
          <p:cxnSp>
            <p:nvCxnSpPr>
              <p:cNvPr id="229" name="Suora yhdysviiva 228"/>
              <p:cNvCxnSpPr/>
              <p:nvPr/>
            </p:nvCxnSpPr>
            <p:spPr>
              <a:xfrm>
                <a:off x="517535" y="4335160"/>
                <a:ext cx="86260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uora nuoliyhdysviiva 229"/>
              <p:cNvCxnSpPr/>
              <p:nvPr/>
            </p:nvCxnSpPr>
            <p:spPr>
              <a:xfrm>
                <a:off x="526431" y="4335160"/>
                <a:ext cx="0" cy="2037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uora nuoliyhdysviiva 230"/>
              <p:cNvCxnSpPr/>
              <p:nvPr/>
            </p:nvCxnSpPr>
            <p:spPr>
              <a:xfrm>
                <a:off x="1368858" y="4335160"/>
                <a:ext cx="0" cy="2037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uora yhdysviiva 231"/>
              <p:cNvCxnSpPr/>
              <p:nvPr/>
            </p:nvCxnSpPr>
            <p:spPr>
              <a:xfrm>
                <a:off x="948046" y="4106984"/>
                <a:ext cx="1970" cy="2281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771" name="Ryhmä 74770"/>
          <p:cNvGrpSpPr/>
          <p:nvPr/>
        </p:nvGrpSpPr>
        <p:grpSpPr>
          <a:xfrm>
            <a:off x="7406710" y="2348880"/>
            <a:ext cx="1727525" cy="3054040"/>
            <a:chOff x="7406710" y="2348880"/>
            <a:chExt cx="1727525" cy="3054040"/>
          </a:xfrm>
        </p:grpSpPr>
        <p:grpSp>
          <p:nvGrpSpPr>
            <p:cNvPr id="47" name="Ryhmä 46"/>
            <p:cNvGrpSpPr/>
            <p:nvPr/>
          </p:nvGrpSpPr>
          <p:grpSpPr>
            <a:xfrm>
              <a:off x="7732275" y="2558920"/>
              <a:ext cx="1152000" cy="1548064"/>
              <a:chOff x="7200000" y="2340000"/>
              <a:chExt cx="1152000" cy="1548064"/>
            </a:xfrm>
          </p:grpSpPr>
          <p:grpSp>
            <p:nvGrpSpPr>
              <p:cNvPr id="10" name="Ryhmä 9"/>
              <p:cNvGrpSpPr/>
              <p:nvPr/>
            </p:nvGrpSpPr>
            <p:grpSpPr>
              <a:xfrm>
                <a:off x="7200000" y="2340000"/>
                <a:ext cx="1152000" cy="576064"/>
                <a:chOff x="2891665" y="2190188"/>
                <a:chExt cx="1085396" cy="576064"/>
              </a:xfrm>
            </p:grpSpPr>
            <p:sp>
              <p:nvSpPr>
                <p:cNvPr id="99" name="Suorakulmio 98"/>
                <p:cNvSpPr/>
                <p:nvPr/>
              </p:nvSpPr>
              <p:spPr>
                <a:xfrm>
                  <a:off x="2891665" y="2190188"/>
                  <a:ext cx="1051345" cy="576064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0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907947" y="2355108"/>
                  <a:ext cx="620523" cy="246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/>
                    <a:t>5+ </a:t>
                  </a:r>
                  <a:r>
                    <a:rPr lang="fi-FI" sz="1000" dirty="0">
                      <a:solidFill>
                        <a:srgbClr val="000099"/>
                      </a:solidFill>
                      <a:ea typeface="Times New Roman" pitchFamily="18" charset="0"/>
                      <a:cs typeface="Arial" charset="0"/>
                    </a:rPr>
                    <a:t>♠</a:t>
                  </a:r>
                  <a:r>
                    <a:rPr lang="en-US" sz="1000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 </a:t>
                  </a:r>
                  <a:endPara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10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479988" y="2293553"/>
                  <a:ext cx="497073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3♥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</p:grpSp>
          <p:grpSp>
            <p:nvGrpSpPr>
              <p:cNvPr id="40" name="Ryhmä 39"/>
              <p:cNvGrpSpPr/>
              <p:nvPr/>
            </p:nvGrpSpPr>
            <p:grpSpPr>
              <a:xfrm>
                <a:off x="7200000" y="3312000"/>
                <a:ext cx="1152000" cy="576064"/>
                <a:chOff x="7200000" y="3236743"/>
                <a:chExt cx="1152000" cy="576064"/>
              </a:xfrm>
            </p:grpSpPr>
            <p:sp>
              <p:nvSpPr>
                <p:cNvPr id="141" name="Suorakulmio 140"/>
                <p:cNvSpPr/>
                <p:nvPr/>
              </p:nvSpPr>
              <p:spPr>
                <a:xfrm>
                  <a:off x="7200000" y="3236743"/>
                  <a:ext cx="1115860" cy="576064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4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7217281" y="3401663"/>
                  <a:ext cx="658601" cy="246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/>
                    <a:t>pakko</a:t>
                  </a:r>
                  <a:r>
                    <a:rPr lang="en-US" sz="1000" dirty="0" smtClean="0">
                      <a:solidFill>
                        <a:srgbClr val="FF0000"/>
                      </a:solidFill>
                      <a:ea typeface="Times New Roman" pitchFamily="18" charset="0"/>
                      <a:cs typeface="Arial" charset="0"/>
                    </a:rPr>
                    <a:t> </a:t>
                  </a:r>
                  <a:endPara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14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824425" y="3340108"/>
                  <a:ext cx="527575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dirty="0">
                      <a:solidFill>
                        <a:srgbClr val="000099"/>
                      </a:solidFill>
                      <a:ea typeface="Times New Roman" pitchFamily="18" charset="0"/>
                      <a:cs typeface="Arial" charset="0"/>
                    </a:rPr>
                    <a:t>3</a:t>
                  </a:r>
                  <a:r>
                    <a:rPr lang="fi-FI" dirty="0">
                      <a:solidFill>
                        <a:srgbClr val="000099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♠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</p:grpSp>
          <p:cxnSp>
            <p:nvCxnSpPr>
              <p:cNvPr id="38" name="Suora nuoliyhdysviiva 37"/>
              <p:cNvCxnSpPr>
                <a:stCxn id="99" idx="2"/>
                <a:endCxn id="141" idx="0"/>
              </p:cNvCxnSpPr>
              <p:nvPr/>
            </p:nvCxnSpPr>
            <p:spPr>
              <a:xfrm>
                <a:off x="7757930" y="2916064"/>
                <a:ext cx="0" cy="3959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3" name="Ryhmä 162"/>
            <p:cNvGrpSpPr/>
            <p:nvPr/>
          </p:nvGrpSpPr>
          <p:grpSpPr>
            <a:xfrm>
              <a:off x="7406710" y="4538920"/>
              <a:ext cx="864714" cy="864000"/>
              <a:chOff x="69345" y="4219688"/>
              <a:chExt cx="864714" cy="848594"/>
            </a:xfrm>
          </p:grpSpPr>
          <p:grpSp>
            <p:nvGrpSpPr>
              <p:cNvPr id="164" name="Ryhmä 163"/>
              <p:cNvGrpSpPr/>
              <p:nvPr/>
            </p:nvGrpSpPr>
            <p:grpSpPr>
              <a:xfrm>
                <a:off x="69345" y="4219688"/>
                <a:ext cx="864714" cy="848594"/>
                <a:chOff x="69345" y="4219688"/>
                <a:chExt cx="864714" cy="848594"/>
              </a:xfrm>
            </p:grpSpPr>
            <p:sp>
              <p:nvSpPr>
                <p:cNvPr id="166" name="Suorakulmio 165"/>
                <p:cNvSpPr/>
                <p:nvPr/>
              </p:nvSpPr>
              <p:spPr>
                <a:xfrm>
                  <a:off x="84939" y="4219694"/>
                  <a:ext cx="814653" cy="848588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6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9345" y="4219688"/>
                  <a:ext cx="84584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b="1" dirty="0" smtClean="0"/>
                    <a:t>3</a:t>
                  </a:r>
                  <a:r>
                    <a:rPr lang="fi-FI" b="1" dirty="0" smtClean="0">
                      <a:ea typeface="Times New Roman" pitchFamily="18" charset="0"/>
                      <a:cs typeface="Arial" charset="0"/>
                    </a:rPr>
                    <a:t>NT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  <p:sp>
              <p:nvSpPr>
                <p:cNvPr id="16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6909" y="4476884"/>
                  <a:ext cx="847150" cy="3929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4-10 </a:t>
                  </a:r>
                  <a:r>
                    <a:rPr lang="fi-FI" sz="1000" dirty="0" err="1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ap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5 </a:t>
                  </a:r>
                  <a:r>
                    <a:rPr lang="fi-FI" sz="1000" dirty="0">
                      <a:solidFill>
                        <a:srgbClr val="000099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♠</a:t>
                  </a:r>
                  <a:endParaRPr lang="fi-FI" sz="10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165" name="Suora yhdysviiva 164"/>
              <p:cNvCxnSpPr/>
              <p:nvPr/>
            </p:nvCxnSpPr>
            <p:spPr>
              <a:xfrm>
                <a:off x="179512" y="4518753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Ryhmä 168"/>
            <p:cNvGrpSpPr/>
            <p:nvPr/>
          </p:nvGrpSpPr>
          <p:grpSpPr>
            <a:xfrm>
              <a:off x="8269521" y="4538920"/>
              <a:ext cx="864714" cy="864000"/>
              <a:chOff x="69345" y="4219688"/>
              <a:chExt cx="864714" cy="848594"/>
            </a:xfrm>
          </p:grpSpPr>
          <p:grpSp>
            <p:nvGrpSpPr>
              <p:cNvPr id="170" name="Ryhmä 169"/>
              <p:cNvGrpSpPr/>
              <p:nvPr/>
            </p:nvGrpSpPr>
            <p:grpSpPr>
              <a:xfrm>
                <a:off x="69345" y="4219688"/>
                <a:ext cx="864714" cy="848594"/>
                <a:chOff x="69345" y="4219688"/>
                <a:chExt cx="864714" cy="848594"/>
              </a:xfrm>
            </p:grpSpPr>
            <p:sp>
              <p:nvSpPr>
                <p:cNvPr id="172" name="Suorakulmio 171"/>
                <p:cNvSpPr/>
                <p:nvPr/>
              </p:nvSpPr>
              <p:spPr>
                <a:xfrm>
                  <a:off x="84939" y="4219694"/>
                  <a:ext cx="814653" cy="848588"/>
                </a:xfrm>
                <a:prstGeom prst="rect">
                  <a:avLst/>
                </a:prstGeom>
                <a:solidFill>
                  <a:srgbClr val="99CCFF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sp>
              <p:nvSpPr>
                <p:cNvPr id="17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9345" y="4219688"/>
                  <a:ext cx="845840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b="1" dirty="0">
                      <a:solidFill>
                        <a:srgbClr val="000099"/>
                      </a:solidFill>
                      <a:ea typeface="Times New Roman" pitchFamily="18" charset="0"/>
                      <a:cs typeface="Arial" charset="0"/>
                    </a:rPr>
                    <a:t>4</a:t>
                  </a:r>
                  <a:r>
                    <a:rPr lang="fi-FI" dirty="0">
                      <a:solidFill>
                        <a:srgbClr val="000099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♠</a:t>
                  </a:r>
                  <a:endParaRPr lang="fi-FI" b="1" dirty="0">
                    <a:sym typeface="Symbol" pitchFamily="18" charset="2"/>
                  </a:endParaRPr>
                </a:p>
              </p:txBody>
            </p:sp>
            <p:sp>
              <p:nvSpPr>
                <p:cNvPr id="17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6909" y="4476884"/>
                  <a:ext cx="847150" cy="3929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4-9 </a:t>
                  </a:r>
                  <a:r>
                    <a:rPr lang="fi-FI" sz="1000" dirty="0" err="1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ap</a:t>
                  </a:r>
                  <a: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/>
                  </a:r>
                  <a:br>
                    <a:rPr lang="fi-FI" sz="1000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</a:br>
                  <a:r>
                    <a:rPr lang="fi-FI" sz="1000" dirty="0" smtClean="0">
                      <a:latin typeface="Calibri" pitchFamily="34" charset="0"/>
                      <a:cs typeface="Calibri" pitchFamily="34" charset="0"/>
                    </a:rPr>
                    <a:t>6+</a:t>
                  </a:r>
                  <a:r>
                    <a:rPr lang="en-US" sz="1000" dirty="0" smtClean="0">
                      <a:solidFill>
                        <a:srgbClr val="FF0000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 </a:t>
                  </a:r>
                  <a:r>
                    <a:rPr lang="fi-FI" sz="1000" dirty="0">
                      <a:solidFill>
                        <a:srgbClr val="000099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♠</a:t>
                  </a:r>
                  <a:endParaRPr lang="fi-FI" sz="10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  <p:cxnSp>
            <p:nvCxnSpPr>
              <p:cNvPr id="171" name="Suora yhdysviiva 170"/>
              <p:cNvCxnSpPr/>
              <p:nvPr/>
            </p:nvCxnSpPr>
            <p:spPr>
              <a:xfrm>
                <a:off x="179512" y="4518753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uora nuoliyhdysviiva 72"/>
            <p:cNvCxnSpPr>
              <a:endCxn id="99" idx="0"/>
            </p:cNvCxnSpPr>
            <p:nvPr/>
          </p:nvCxnSpPr>
          <p:spPr>
            <a:xfrm>
              <a:off x="8290205" y="2348880"/>
              <a:ext cx="0" cy="21004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3" name="Ryhmä 232"/>
            <p:cNvGrpSpPr/>
            <p:nvPr/>
          </p:nvGrpSpPr>
          <p:grpSpPr>
            <a:xfrm>
              <a:off x="7869426" y="4119192"/>
              <a:ext cx="862606" cy="431936"/>
              <a:chOff x="517535" y="4106984"/>
              <a:chExt cx="862606" cy="431936"/>
            </a:xfrm>
          </p:grpSpPr>
          <p:cxnSp>
            <p:nvCxnSpPr>
              <p:cNvPr id="234" name="Suora yhdysviiva 233"/>
              <p:cNvCxnSpPr/>
              <p:nvPr/>
            </p:nvCxnSpPr>
            <p:spPr>
              <a:xfrm>
                <a:off x="517535" y="4335160"/>
                <a:ext cx="86260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uora nuoliyhdysviiva 234"/>
              <p:cNvCxnSpPr/>
              <p:nvPr/>
            </p:nvCxnSpPr>
            <p:spPr>
              <a:xfrm>
                <a:off x="526431" y="4335160"/>
                <a:ext cx="0" cy="2037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uora nuoliyhdysviiva 235"/>
              <p:cNvCxnSpPr/>
              <p:nvPr/>
            </p:nvCxnSpPr>
            <p:spPr>
              <a:xfrm>
                <a:off x="1368858" y="4335160"/>
                <a:ext cx="0" cy="2037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uora yhdysviiva 236"/>
              <p:cNvCxnSpPr/>
              <p:nvPr/>
            </p:nvCxnSpPr>
            <p:spPr>
              <a:xfrm>
                <a:off x="948046" y="4106984"/>
                <a:ext cx="1970" cy="22817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283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27088" y="188913"/>
            <a:ext cx="741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AVAUSTARJOUS </a:t>
            </a: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1NT</a:t>
            </a:r>
            <a:endParaRPr lang="fi-FI" sz="36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6935" y="1145333"/>
            <a:ext cx="81375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15 - 17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arvopistettä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Tasainen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jakautuma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eli neljä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eri maata ovat jakautuneet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4333, 4432 tai 5332</a:t>
            </a:r>
            <a:endParaRPr lang="fi-FI" sz="2800" b="1" i="1" dirty="0">
              <a:solidFill>
                <a:schemeClr val="accent2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graphicFrame>
        <p:nvGraphicFramePr>
          <p:cNvPr id="8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240335"/>
              </p:ext>
            </p:extLst>
          </p:nvPr>
        </p:nvGraphicFramePr>
        <p:xfrm>
          <a:off x="727680" y="4087044"/>
          <a:ext cx="8137525" cy="1465899"/>
        </p:xfrm>
        <a:graphic>
          <a:graphicData uri="http://schemas.openxmlformats.org/drawingml/2006/table">
            <a:tbl>
              <a:tblPr/>
              <a:tblGrid>
                <a:gridCol w="2035893"/>
                <a:gridCol w="1987516"/>
                <a:gridCol w="2078223"/>
                <a:gridCol w="2035893"/>
              </a:tblGrid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KQJ8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AQ8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AQ98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KJ76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A973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KJ1073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KJ87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AQ98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AJ	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Ryhmä 2"/>
          <p:cNvGrpSpPr/>
          <p:nvPr/>
        </p:nvGrpSpPr>
        <p:grpSpPr>
          <a:xfrm>
            <a:off x="828080" y="3070942"/>
            <a:ext cx="6905546" cy="933450"/>
            <a:chOff x="803577" y="2671926"/>
            <a:chExt cx="6905546" cy="933450"/>
          </a:xfrm>
        </p:grpSpPr>
        <p:pic>
          <p:nvPicPr>
            <p:cNvPr id="9" name="Picture 2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577" y="2671926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2671926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2" y="2671926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2671926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kstiruutu 1"/>
          <p:cNvSpPr txBox="1"/>
          <p:nvPr/>
        </p:nvSpPr>
        <p:spPr>
          <a:xfrm>
            <a:off x="392128" y="573105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17ap, </a:t>
            </a:r>
            <a:r>
              <a:rPr lang="en-US" dirty="0" err="1"/>
              <a:t>tasainen</a:t>
            </a:r>
            <a:endParaRPr lang="fi-FI" dirty="0"/>
          </a:p>
          <a:p>
            <a:r>
              <a:rPr lang="en-US" dirty="0"/>
              <a:t> on 1NT </a:t>
            </a:r>
            <a:r>
              <a:rPr lang="en-US" dirty="0" err="1" smtClean="0"/>
              <a:t>avaus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2480360" y="5712462"/>
            <a:ext cx="1709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15ap, </a:t>
            </a:r>
            <a:r>
              <a:rPr lang="en-US" dirty="0" err="1"/>
              <a:t>tasainen</a:t>
            </a:r>
            <a:endParaRPr lang="fi-FI" dirty="0"/>
          </a:p>
          <a:p>
            <a:r>
              <a:rPr lang="en-US" dirty="0"/>
              <a:t>on 1NT </a:t>
            </a:r>
            <a:r>
              <a:rPr lang="en-US" dirty="0" err="1" smtClean="0"/>
              <a:t>avaus</a:t>
            </a:r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4424576" y="5592553"/>
            <a:ext cx="2196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19ap, tasainen</a:t>
            </a:r>
          </a:p>
          <a:p>
            <a:r>
              <a:rPr lang="fi-FI" dirty="0"/>
              <a:t>Ei ole 1NT avaus, liikaa </a:t>
            </a:r>
            <a:r>
              <a:rPr lang="fi-FI" dirty="0" smtClean="0"/>
              <a:t>voimaa</a:t>
            </a:r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6621328" y="5573962"/>
            <a:ext cx="2012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16ap, </a:t>
            </a:r>
            <a:r>
              <a:rPr lang="fi-FI" dirty="0" err="1"/>
              <a:t>marmic</a:t>
            </a:r>
            <a:endParaRPr lang="fi-FI" dirty="0"/>
          </a:p>
          <a:p>
            <a:r>
              <a:rPr lang="fi-FI" dirty="0"/>
              <a:t>Ei ole 1NT avaus, </a:t>
            </a:r>
            <a:r>
              <a:rPr lang="fi-FI" dirty="0" smtClean="0"/>
              <a:t>epätasainen</a:t>
            </a:r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907505" y="2566886"/>
            <a:ext cx="2796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Onko 1NT avaus?</a:t>
            </a:r>
            <a:endParaRPr lang="fi-FI" sz="2000" dirty="0"/>
          </a:p>
        </p:txBody>
      </p:sp>
      <p:sp>
        <p:nvSpPr>
          <p:cNvPr id="14" name="Dian numeron paikkamerkki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467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479" y="44624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2NT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142003"/>
              </p:ext>
            </p:extLst>
          </p:nvPr>
        </p:nvGraphicFramePr>
        <p:xfrm>
          <a:off x="687061" y="2132856"/>
          <a:ext cx="7632845" cy="1621403"/>
        </p:xfrm>
        <a:graphic>
          <a:graphicData uri="http://schemas.openxmlformats.org/drawingml/2006/table">
            <a:tbl>
              <a:tblPr/>
              <a:tblGrid>
                <a:gridCol w="1477753"/>
                <a:gridCol w="1520878"/>
                <a:gridCol w="1520878"/>
                <a:gridCol w="1568598"/>
                <a:gridCol w="1544738"/>
              </a:tblGrid>
              <a:tr h="4320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KQJ982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A832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9862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kstiruutu 6"/>
          <p:cNvSpPr txBox="1"/>
          <p:nvPr/>
        </p:nvSpPr>
        <p:spPr>
          <a:xfrm>
            <a:off x="638863" y="1463637"/>
            <a:ext cx="6512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Partneri avasi 2NT, </a:t>
            </a:r>
            <a:r>
              <a:rPr lang="fi-FI" sz="2000" dirty="0"/>
              <a:t>m</a:t>
            </a:r>
            <a:r>
              <a:rPr lang="fi-FI" sz="2000" dirty="0" smtClean="0"/>
              <a:t>itä tarjoat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?</a:t>
            </a:r>
            <a:endParaRPr lang="fi-FI" sz="2000" dirty="0"/>
          </a:p>
        </p:txBody>
      </p:sp>
      <p:sp>
        <p:nvSpPr>
          <p:cNvPr id="2" name="Tekstiruutu 1"/>
          <p:cNvSpPr txBox="1"/>
          <p:nvPr/>
        </p:nvSpPr>
        <p:spPr>
          <a:xfrm>
            <a:off x="523219" y="401632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5ap, 6p</a:t>
            </a:r>
            <a:br>
              <a:rPr lang="fi-FI" dirty="0" smtClean="0"/>
            </a:br>
            <a:r>
              <a:rPr lang="fi-FI" dirty="0"/>
              <a:t>5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828000" y="489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fi-FI" b="1" dirty="0" smtClean="0"/>
              <a:t> </a:t>
            </a:r>
            <a:endParaRPr lang="fi-FI" b="1" dirty="0"/>
          </a:p>
        </p:txBody>
      </p:sp>
      <p:sp>
        <p:nvSpPr>
          <p:cNvPr id="10" name="Tekstiruutu 9"/>
          <p:cNvSpPr txBox="1"/>
          <p:nvPr/>
        </p:nvSpPr>
        <p:spPr>
          <a:xfrm>
            <a:off x="1960784" y="401632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6ap, 7p</a:t>
            </a:r>
            <a:br>
              <a:rPr lang="fi-FI" dirty="0" smtClean="0"/>
            </a:br>
            <a:r>
              <a:rPr lang="fi-FI" dirty="0" smtClean="0"/>
              <a:t>4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2252309" y="489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92D050"/>
                </a:solidFill>
              </a:rPr>
              <a:t>3</a:t>
            </a:r>
            <a:r>
              <a:rPr lang="en-GB" b="1" dirty="0" smtClean="0">
                <a:solidFill>
                  <a:srgbClr val="92D05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fi-FI" b="1" dirty="0" smtClean="0">
                <a:solidFill>
                  <a:schemeClr val="tx1"/>
                </a:solidFill>
              </a:rPr>
              <a:t>  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3513448" y="4042773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9ap, 9p</a:t>
            </a:r>
            <a:br>
              <a:rPr lang="fi-FI" dirty="0" smtClean="0"/>
            </a:br>
            <a:r>
              <a:rPr lang="fi-FI" dirty="0" smtClean="0"/>
              <a:t>ei 4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/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3820561" y="489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3NT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5096387" y="4042773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12ap, 13p</a:t>
            </a:r>
            <a:br>
              <a:rPr lang="fi-FI" dirty="0" smtClean="0"/>
            </a:br>
            <a:r>
              <a:rPr lang="fi-FI" dirty="0" smtClean="0"/>
              <a:t>6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5387912" y="489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9933"/>
                </a:solidFill>
              </a:rPr>
              <a:t>3</a:t>
            </a:r>
            <a:r>
              <a:rPr lang="en-US" b="1" dirty="0" smtClean="0">
                <a:solidFill>
                  <a:srgbClr val="FF9933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fi-FI" dirty="0" smtClean="0">
                <a:solidFill>
                  <a:schemeClr val="tx1"/>
                </a:solidFill>
              </a:rPr>
              <a:t>  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6785320" y="404533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2ap, 2p</a:t>
            </a:r>
            <a:br>
              <a:rPr lang="fi-FI" dirty="0" smtClean="0"/>
            </a:br>
            <a:r>
              <a:rPr lang="fi-FI" dirty="0" smtClean="0"/>
              <a:t> ei 5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/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7076845" y="4896000"/>
            <a:ext cx="792088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</a:rPr>
              <a:t>pass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251520" y="5589240"/>
            <a:ext cx="17595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Kun avaaja tarjoaa 3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 </a:t>
            </a:r>
            <a:r>
              <a:rPr lang="fi-FI" dirty="0" smtClean="0">
                <a:ea typeface="Times New Roman" pitchFamily="18" charset="0"/>
                <a:cs typeface="Arial" charset="0"/>
              </a:rPr>
              <a:t>tarjoat 3NT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1894404" y="5580489"/>
            <a:ext cx="15526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Korotat </a:t>
            </a:r>
            <a:r>
              <a:rPr lang="fi-FI" dirty="0" smtClean="0"/>
              <a:t>3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/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neljään ja 3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ea typeface="Times New Roman" pitchFamily="18" charset="0"/>
                <a:cs typeface="Arial" charset="0"/>
              </a:rPr>
              <a:t>:un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US" dirty="0" smtClean="0">
                <a:ea typeface="Times New Roman" pitchFamily="18" charset="0"/>
                <a:cs typeface="Arial" charset="0"/>
              </a:rPr>
              <a:t> 3NT</a:t>
            </a:r>
            <a:endParaRPr lang="fi-FI" dirty="0"/>
          </a:p>
        </p:txBody>
      </p:sp>
      <p:sp>
        <p:nvSpPr>
          <p:cNvPr id="20" name="Tekstiruutu 19"/>
          <p:cNvSpPr txBox="1"/>
          <p:nvPr/>
        </p:nvSpPr>
        <p:spPr>
          <a:xfrm>
            <a:off x="5128025" y="5450740"/>
            <a:ext cx="13437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Kun avaaja tarjoaa </a:t>
            </a:r>
            <a:r>
              <a:rPr lang="fi-FI" dirty="0" smtClean="0"/>
              <a:t>3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fi-FI" dirty="0" smtClean="0">
                <a:ea typeface="Times New Roman" pitchFamily="18" charset="0"/>
                <a:cs typeface="Arial" charset="0"/>
              </a:rPr>
              <a:t>kysyt ässiä 4NT:lla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830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/>
      <p:bldP spid="11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8" grpId="0"/>
      <p:bldP spid="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uorakulmio 206"/>
          <p:cNvSpPr/>
          <p:nvPr/>
        </p:nvSpPr>
        <p:spPr>
          <a:xfrm>
            <a:off x="-9792" y="5393254"/>
            <a:ext cx="9044692" cy="87932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5" name="Suorakulmio 204"/>
          <p:cNvSpPr/>
          <p:nvPr/>
        </p:nvSpPr>
        <p:spPr>
          <a:xfrm>
            <a:off x="-9792" y="4588050"/>
            <a:ext cx="9044692" cy="8793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107479" y="188640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 TASAISELLA KÄDELLÄ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5" name="Ryhmä 64"/>
          <p:cNvGrpSpPr/>
          <p:nvPr/>
        </p:nvGrpSpPr>
        <p:grpSpPr>
          <a:xfrm>
            <a:off x="100422" y="1611391"/>
            <a:ext cx="8893611" cy="2523854"/>
            <a:chOff x="142059" y="1143079"/>
            <a:chExt cx="8893611" cy="2523854"/>
          </a:xfrm>
        </p:grpSpPr>
        <p:grpSp>
          <p:nvGrpSpPr>
            <p:cNvPr id="109" name="Ryhmä 108"/>
            <p:cNvGrpSpPr/>
            <p:nvPr/>
          </p:nvGrpSpPr>
          <p:grpSpPr>
            <a:xfrm>
              <a:off x="3668090" y="1143079"/>
              <a:ext cx="1852952" cy="936625"/>
              <a:chOff x="3448778" y="1928597"/>
              <a:chExt cx="1852952" cy="936625"/>
            </a:xfrm>
          </p:grpSpPr>
          <p:grpSp>
            <p:nvGrpSpPr>
              <p:cNvPr id="215" name="Ryhmä 214"/>
              <p:cNvGrpSpPr/>
              <p:nvPr/>
            </p:nvGrpSpPr>
            <p:grpSpPr>
              <a:xfrm>
                <a:off x="3448778" y="1928597"/>
                <a:ext cx="1852952" cy="936625"/>
                <a:chOff x="3560848" y="3587445"/>
                <a:chExt cx="1852952" cy="936625"/>
              </a:xfrm>
            </p:grpSpPr>
            <p:sp>
              <p:nvSpPr>
                <p:cNvPr id="217" name="Rectangle 5"/>
                <p:cNvSpPr>
                  <a:spLocks noChangeArrowheads="1"/>
                </p:cNvSpPr>
                <p:nvPr/>
              </p:nvSpPr>
              <p:spPr bwMode="auto">
                <a:xfrm>
                  <a:off x="3587015" y="3587445"/>
                  <a:ext cx="1800225" cy="9366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headEnd/>
                  <a:tailEnd/>
                </a:ln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446949" y="3794147"/>
                  <a:ext cx="966851" cy="5232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fi-FI" sz="2800" b="1" dirty="0" smtClean="0"/>
                    <a:t>1NT</a:t>
                  </a:r>
                  <a:endParaRPr lang="fi-FI" sz="2800" b="1" dirty="0">
                    <a:sym typeface="Symbol" pitchFamily="18" charset="2"/>
                  </a:endParaRPr>
                </a:p>
              </p:txBody>
            </p:sp>
            <p:sp>
              <p:nvSpPr>
                <p:cNvPr id="21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560848" y="3906116"/>
                  <a:ext cx="1008063" cy="584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fi-FI" sz="1600" dirty="0" smtClean="0">
                      <a:solidFill>
                        <a:srgbClr val="000000"/>
                      </a:solidFill>
                    </a:rPr>
                    <a:t>15-17 </a:t>
                  </a:r>
                  <a:r>
                    <a:rPr lang="fi-FI" sz="1600" dirty="0" err="1" smtClean="0">
                      <a:solidFill>
                        <a:srgbClr val="000000"/>
                      </a:solidFill>
                    </a:rPr>
                    <a:t>ap</a:t>
                  </a:r>
                  <a:r>
                    <a:rPr lang="fi-FI" sz="1600" dirty="0">
                      <a:solidFill>
                        <a:srgbClr val="000000"/>
                      </a:solidFill>
                    </a:rPr>
                    <a:t/>
                  </a:r>
                  <a:br>
                    <a:rPr lang="fi-FI" sz="1600" dirty="0">
                      <a:solidFill>
                        <a:srgbClr val="000000"/>
                      </a:solidFill>
                    </a:rPr>
                  </a:br>
                  <a:r>
                    <a:rPr lang="fi-FI" sz="1600" dirty="0" smtClean="0">
                      <a:solidFill>
                        <a:srgbClr val="000000"/>
                      </a:solidFill>
                    </a:rPr>
                    <a:t>tasainen</a:t>
                  </a:r>
                  <a:endParaRPr lang="fi-FI" sz="1000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16" name="Text Box 12"/>
              <p:cNvSpPr txBox="1">
                <a:spLocks noChangeArrowheads="1"/>
              </p:cNvSpPr>
              <p:nvPr/>
            </p:nvSpPr>
            <p:spPr bwMode="auto">
              <a:xfrm>
                <a:off x="3568596" y="1981855"/>
                <a:ext cx="85677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400" dirty="0">
                    <a:solidFill>
                      <a:srgbClr val="006600"/>
                    </a:solidFill>
                  </a:rPr>
                  <a:t>avaus</a:t>
                </a:r>
              </a:p>
            </p:txBody>
          </p:sp>
        </p:grpSp>
        <p:cxnSp>
          <p:nvCxnSpPr>
            <p:cNvPr id="126" name="Suora yhdysviiva 125"/>
            <p:cNvCxnSpPr/>
            <p:nvPr/>
          </p:nvCxnSpPr>
          <p:spPr>
            <a:xfrm flipH="1">
              <a:off x="4594369" y="2105374"/>
              <a:ext cx="1" cy="206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uora yhdysviiva 126"/>
            <p:cNvCxnSpPr/>
            <p:nvPr/>
          </p:nvCxnSpPr>
          <p:spPr>
            <a:xfrm>
              <a:off x="705798" y="2319790"/>
              <a:ext cx="783239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uora nuoliyhdysviiva 127"/>
            <p:cNvCxnSpPr/>
            <p:nvPr/>
          </p:nvCxnSpPr>
          <p:spPr>
            <a:xfrm>
              <a:off x="1992622" y="2313529"/>
              <a:ext cx="3" cy="31521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uora nuoliyhdysviiva 128"/>
            <p:cNvCxnSpPr/>
            <p:nvPr/>
          </p:nvCxnSpPr>
          <p:spPr>
            <a:xfrm>
              <a:off x="4594368" y="2290658"/>
              <a:ext cx="1" cy="31718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uora nuoliyhdysviiva 40"/>
            <p:cNvCxnSpPr/>
            <p:nvPr/>
          </p:nvCxnSpPr>
          <p:spPr>
            <a:xfrm>
              <a:off x="3226078" y="2310338"/>
              <a:ext cx="3" cy="31521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uora nuoliyhdysviiva 41"/>
            <p:cNvCxnSpPr/>
            <p:nvPr/>
          </p:nvCxnSpPr>
          <p:spPr>
            <a:xfrm>
              <a:off x="708595" y="2330147"/>
              <a:ext cx="3" cy="31521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uora nuoliyhdysviiva 45"/>
            <p:cNvCxnSpPr/>
            <p:nvPr/>
          </p:nvCxnSpPr>
          <p:spPr>
            <a:xfrm>
              <a:off x="8527914" y="2325014"/>
              <a:ext cx="0" cy="30053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uora nuoliyhdysviiva 47"/>
            <p:cNvCxnSpPr/>
            <p:nvPr/>
          </p:nvCxnSpPr>
          <p:spPr>
            <a:xfrm>
              <a:off x="5903521" y="2328205"/>
              <a:ext cx="0" cy="30053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Ryhmä 56"/>
            <p:cNvGrpSpPr/>
            <p:nvPr/>
          </p:nvGrpSpPr>
          <p:grpSpPr>
            <a:xfrm>
              <a:off x="2801126" y="2632974"/>
              <a:ext cx="1008000" cy="1008000"/>
              <a:chOff x="2875332" y="2856510"/>
              <a:chExt cx="1008000" cy="1008000"/>
            </a:xfrm>
          </p:grpSpPr>
          <p:grpSp>
            <p:nvGrpSpPr>
              <p:cNvPr id="53" name="Ryhmä 52"/>
              <p:cNvGrpSpPr/>
              <p:nvPr/>
            </p:nvGrpSpPr>
            <p:grpSpPr>
              <a:xfrm>
                <a:off x="2875332" y="2856510"/>
                <a:ext cx="1008000" cy="1008000"/>
                <a:chOff x="2507515" y="4882845"/>
                <a:chExt cx="1478047" cy="936625"/>
              </a:xfrm>
            </p:grpSpPr>
            <p:sp>
              <p:nvSpPr>
                <p:cNvPr id="55" name="Rectangle 6"/>
                <p:cNvSpPr>
                  <a:spLocks noChangeArrowheads="1"/>
                </p:cNvSpPr>
                <p:nvPr/>
              </p:nvSpPr>
              <p:spPr bwMode="auto">
                <a:xfrm>
                  <a:off x="2507515" y="4882845"/>
                  <a:ext cx="1478047" cy="936625"/>
                </a:xfrm>
                <a:prstGeom prst="rect">
                  <a:avLst/>
                </a:prstGeom>
                <a:ln>
                  <a:headEnd/>
                  <a:tailEnd/>
                </a:ln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>
                    <a:solidFill>
                      <a:srgbClr val="FFFFFF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5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82564" y="4934778"/>
                  <a:ext cx="1127949" cy="3717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i-FI" sz="2000" b="1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3</a:t>
                  </a:r>
                  <a:r>
                    <a:rPr lang="fi-FI" sz="2000" b="1" dirty="0" smtClean="0">
                      <a:solidFill>
                        <a:srgbClr val="000000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NT</a:t>
                  </a:r>
                  <a:endParaRPr lang="fi-FI" sz="2000" b="1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  <a:sym typeface="Symbol" pitchFamily="18" charset="2"/>
                  </a:endParaRPr>
                </a:p>
              </p:txBody>
            </p:sp>
          </p:grpSp>
          <p:cxnSp>
            <p:nvCxnSpPr>
              <p:cNvPr id="3" name="Suora yhdysviiva 2"/>
              <p:cNvCxnSpPr/>
              <p:nvPr/>
            </p:nvCxnSpPr>
            <p:spPr>
              <a:xfrm>
                <a:off x="3043952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uora nuoliyhdysviiva 60"/>
            <p:cNvCxnSpPr/>
            <p:nvPr/>
          </p:nvCxnSpPr>
          <p:spPr>
            <a:xfrm>
              <a:off x="7195029" y="2328204"/>
              <a:ext cx="0" cy="30053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Ryhmä 23"/>
            <p:cNvGrpSpPr/>
            <p:nvPr/>
          </p:nvGrpSpPr>
          <p:grpSpPr>
            <a:xfrm>
              <a:off x="142059" y="2650520"/>
              <a:ext cx="1008000" cy="1008000"/>
              <a:chOff x="216265" y="2874056"/>
              <a:chExt cx="1008000" cy="1008000"/>
            </a:xfrm>
          </p:grpSpPr>
          <p:grpSp>
            <p:nvGrpSpPr>
              <p:cNvPr id="47" name="Ryhmä 46"/>
              <p:cNvGrpSpPr/>
              <p:nvPr/>
            </p:nvGrpSpPr>
            <p:grpSpPr>
              <a:xfrm>
                <a:off x="216265" y="2874056"/>
                <a:ext cx="1008000" cy="1008000"/>
                <a:chOff x="2507515" y="4882845"/>
                <a:chExt cx="1478047" cy="936625"/>
              </a:xfrm>
            </p:grpSpPr>
            <p:sp>
              <p:nvSpPr>
                <p:cNvPr id="50" name="Rectangle 6"/>
                <p:cNvSpPr>
                  <a:spLocks noChangeArrowheads="1"/>
                </p:cNvSpPr>
                <p:nvPr/>
              </p:nvSpPr>
              <p:spPr bwMode="auto">
                <a:xfrm>
                  <a:off x="2507515" y="4882845"/>
                  <a:ext cx="1478047" cy="936625"/>
                </a:xfrm>
                <a:prstGeom prst="rect">
                  <a:avLst/>
                </a:prstGeom>
                <a:ln>
                  <a:headEnd/>
                  <a:tailEnd/>
                </a:ln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>
                    <a:solidFill>
                      <a:srgbClr val="FFFFFF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5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507515" y="4919891"/>
                  <a:ext cx="1478047" cy="3717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fi-FI" sz="2000" b="1" dirty="0" err="1" smtClean="0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rPr>
                    <a:t>pass</a:t>
                  </a:r>
                  <a:endParaRPr lang="fi-FI" sz="16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  <a:sym typeface="Symbol" pitchFamily="18" charset="2"/>
                  </a:endParaRPr>
                </a:p>
              </p:txBody>
            </p:sp>
          </p:grpSp>
          <p:sp>
            <p:nvSpPr>
              <p:cNvPr id="49" name="Text Box 16"/>
              <p:cNvSpPr txBox="1">
                <a:spLocks noChangeArrowheads="1"/>
              </p:cNvSpPr>
              <p:nvPr/>
            </p:nvSpPr>
            <p:spPr bwMode="auto">
              <a:xfrm>
                <a:off x="369887" y="3231282"/>
                <a:ext cx="736119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2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0-8 </a:t>
                </a: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p</a:t>
                </a:r>
                <a:b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2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ei 5k yläväriä </a:t>
                </a:r>
                <a:endPara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11" name="Suora yhdysviiva 10"/>
              <p:cNvCxnSpPr/>
              <p:nvPr/>
            </p:nvCxnSpPr>
            <p:spPr>
              <a:xfrm>
                <a:off x="408702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Ryhmä 24"/>
            <p:cNvGrpSpPr/>
            <p:nvPr/>
          </p:nvGrpSpPr>
          <p:grpSpPr>
            <a:xfrm>
              <a:off x="1470938" y="2658933"/>
              <a:ext cx="1008000" cy="1008000"/>
              <a:chOff x="1545144" y="2882469"/>
              <a:chExt cx="1008000" cy="1008000"/>
            </a:xfrm>
          </p:grpSpPr>
          <p:sp>
            <p:nvSpPr>
              <p:cNvPr id="74" name="Rectangle 6"/>
              <p:cNvSpPr>
                <a:spLocks noChangeArrowheads="1"/>
              </p:cNvSpPr>
              <p:nvPr/>
            </p:nvSpPr>
            <p:spPr bwMode="auto">
              <a:xfrm>
                <a:off x="1545144" y="2882469"/>
                <a:ext cx="1008000" cy="1008000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i-FI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5" name="Text Box 10"/>
              <p:cNvSpPr txBox="1">
                <a:spLocks noChangeArrowheads="1"/>
              </p:cNvSpPr>
              <p:nvPr/>
            </p:nvSpPr>
            <p:spPr bwMode="auto">
              <a:xfrm>
                <a:off x="1671236" y="2912447"/>
                <a:ext cx="830809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2000" b="1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2</a:t>
                </a:r>
                <a:r>
                  <a:rPr lang="fi-FI" sz="2000" b="1" dirty="0" smtClean="0">
                    <a:solidFill>
                      <a:srgbClr val="00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NT</a:t>
                </a:r>
                <a:endParaRPr lang="fi-FI" sz="2000" b="1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  <a:sym typeface="Symbol" pitchFamily="18" charset="2"/>
                </a:endParaRPr>
              </a:p>
            </p:txBody>
          </p:sp>
          <p:sp>
            <p:nvSpPr>
              <p:cNvPr id="72" name="Text Box 16"/>
              <p:cNvSpPr txBox="1">
                <a:spLocks noChangeArrowheads="1"/>
              </p:cNvSpPr>
              <p:nvPr/>
            </p:nvSpPr>
            <p:spPr bwMode="auto">
              <a:xfrm>
                <a:off x="1545144" y="3261991"/>
                <a:ext cx="100800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2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9-10 </a:t>
                </a:r>
                <a:r>
                  <a:rPr lang="fi-FI" sz="1200" dirty="0" err="1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b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ei 4+ </a:t>
                </a:r>
                <a:r>
                  <a:rPr lang="en-US" sz="1200" dirty="0">
                    <a:solidFill>
                      <a:srgbClr val="FF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♥</a:t>
                </a:r>
                <a:r>
                  <a:rPr lang="en-US" sz="1200" dirty="0">
                    <a:solidFill>
                      <a:srgbClr val="00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/</a:t>
                </a:r>
                <a:r>
                  <a:rPr lang="fi-FI" sz="1200" dirty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73" name="Suora yhdysviiva 72"/>
              <p:cNvCxnSpPr/>
              <p:nvPr/>
            </p:nvCxnSpPr>
            <p:spPr>
              <a:xfrm>
                <a:off x="1731058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Ryhmä 26"/>
            <p:cNvGrpSpPr/>
            <p:nvPr/>
          </p:nvGrpSpPr>
          <p:grpSpPr>
            <a:xfrm>
              <a:off x="4072684" y="2604156"/>
              <a:ext cx="1008000" cy="1008000"/>
              <a:chOff x="4146890" y="2827692"/>
              <a:chExt cx="1008000" cy="1008000"/>
            </a:xfrm>
          </p:grpSpPr>
          <p:sp>
            <p:nvSpPr>
              <p:cNvPr id="93" name="Rectangle 6"/>
              <p:cNvSpPr>
                <a:spLocks noChangeArrowheads="1"/>
              </p:cNvSpPr>
              <p:nvPr/>
            </p:nvSpPr>
            <p:spPr bwMode="auto">
              <a:xfrm>
                <a:off x="4146890" y="2827692"/>
                <a:ext cx="1008000" cy="1008000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i-FI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92" name="Suora yhdysviiva 91"/>
              <p:cNvCxnSpPr/>
              <p:nvPr/>
            </p:nvCxnSpPr>
            <p:spPr>
              <a:xfrm>
                <a:off x="4339327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Ryhmä 28"/>
            <p:cNvGrpSpPr/>
            <p:nvPr/>
          </p:nvGrpSpPr>
          <p:grpSpPr>
            <a:xfrm>
              <a:off x="6673345" y="2628744"/>
              <a:ext cx="1008000" cy="1008000"/>
              <a:chOff x="6747551" y="2852280"/>
              <a:chExt cx="1008000" cy="1008000"/>
            </a:xfrm>
          </p:grpSpPr>
          <p:sp>
            <p:nvSpPr>
              <p:cNvPr id="107" name="Rectangle 6"/>
              <p:cNvSpPr>
                <a:spLocks noChangeArrowheads="1"/>
              </p:cNvSpPr>
              <p:nvPr/>
            </p:nvSpPr>
            <p:spPr bwMode="auto">
              <a:xfrm>
                <a:off x="6747551" y="2852280"/>
                <a:ext cx="1008000" cy="1008000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i-FI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106" name="Suora yhdysviiva 105"/>
              <p:cNvCxnSpPr/>
              <p:nvPr/>
            </p:nvCxnSpPr>
            <p:spPr>
              <a:xfrm>
                <a:off x="6939988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Ryhmä 27"/>
            <p:cNvGrpSpPr/>
            <p:nvPr/>
          </p:nvGrpSpPr>
          <p:grpSpPr>
            <a:xfrm>
              <a:off x="5381837" y="2625459"/>
              <a:ext cx="1043367" cy="1008000"/>
              <a:chOff x="5456043" y="2848995"/>
              <a:chExt cx="1043367" cy="1008000"/>
            </a:xfrm>
          </p:grpSpPr>
          <p:sp>
            <p:nvSpPr>
              <p:cNvPr id="115" name="Rectangle 6"/>
              <p:cNvSpPr>
                <a:spLocks noChangeArrowheads="1"/>
              </p:cNvSpPr>
              <p:nvPr/>
            </p:nvSpPr>
            <p:spPr bwMode="auto">
              <a:xfrm>
                <a:off x="5456043" y="2848995"/>
                <a:ext cx="1008000" cy="1008000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i-FI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13" name="Text Box 16"/>
              <p:cNvSpPr txBox="1">
                <a:spLocks noChangeArrowheads="1"/>
              </p:cNvSpPr>
              <p:nvPr/>
            </p:nvSpPr>
            <p:spPr bwMode="auto">
              <a:xfrm>
                <a:off x="5456043" y="3307151"/>
                <a:ext cx="104336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2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20-21 </a:t>
                </a:r>
                <a:r>
                  <a:rPr lang="fi-FI" sz="1200" dirty="0" err="1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b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ei 4+ </a:t>
                </a:r>
                <a:r>
                  <a:rPr lang="en-US" sz="1200" dirty="0">
                    <a:solidFill>
                      <a:srgbClr val="FF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♥</a:t>
                </a:r>
                <a:r>
                  <a:rPr lang="en-US" sz="1200" dirty="0">
                    <a:solidFill>
                      <a:srgbClr val="00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/</a:t>
                </a:r>
                <a:r>
                  <a:rPr lang="fi-FI" sz="1200" dirty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114" name="Suora yhdysviiva 113"/>
              <p:cNvCxnSpPr/>
              <p:nvPr/>
            </p:nvCxnSpPr>
            <p:spPr>
              <a:xfrm>
                <a:off x="5648480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Ryhmä 29"/>
            <p:cNvGrpSpPr/>
            <p:nvPr/>
          </p:nvGrpSpPr>
          <p:grpSpPr>
            <a:xfrm>
              <a:off x="7992303" y="2631546"/>
              <a:ext cx="1043367" cy="1008000"/>
              <a:chOff x="8066509" y="2855082"/>
              <a:chExt cx="1043367" cy="1008000"/>
            </a:xfrm>
          </p:grpSpPr>
          <p:grpSp>
            <p:nvGrpSpPr>
              <p:cNvPr id="118" name="Ryhmä 117"/>
              <p:cNvGrpSpPr/>
              <p:nvPr/>
            </p:nvGrpSpPr>
            <p:grpSpPr>
              <a:xfrm>
                <a:off x="8080436" y="2855082"/>
                <a:ext cx="1008000" cy="1008000"/>
                <a:chOff x="2507515" y="4882845"/>
                <a:chExt cx="1478047" cy="936625"/>
              </a:xfrm>
            </p:grpSpPr>
            <p:sp>
              <p:nvSpPr>
                <p:cNvPr id="121" name="Rectangle 6"/>
                <p:cNvSpPr>
                  <a:spLocks noChangeArrowheads="1"/>
                </p:cNvSpPr>
                <p:nvPr/>
              </p:nvSpPr>
              <p:spPr bwMode="auto">
                <a:xfrm>
                  <a:off x="2507515" y="4882845"/>
                  <a:ext cx="1478047" cy="936625"/>
                </a:xfrm>
                <a:prstGeom prst="rect">
                  <a:avLst/>
                </a:prstGeom>
                <a:ln>
                  <a:headEnd/>
                  <a:tailEnd/>
                </a:ln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>
                    <a:solidFill>
                      <a:srgbClr val="FFFFFF"/>
                    </a:solidFill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12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78424" y="4906000"/>
                  <a:ext cx="1218229" cy="3717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fi-FI" sz="2000" b="1" dirty="0" smtClean="0">
                      <a:solidFill>
                        <a:srgbClr val="000000"/>
                      </a:solidFill>
                      <a:latin typeface="Calibri" pitchFamily="34" charset="0"/>
                      <a:cs typeface="Calibri" pitchFamily="34" charset="0"/>
                    </a:rPr>
                    <a:t>7</a:t>
                  </a:r>
                  <a:r>
                    <a:rPr lang="fi-FI" sz="2000" b="1" dirty="0" smtClean="0">
                      <a:solidFill>
                        <a:srgbClr val="000000"/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NT</a:t>
                  </a:r>
                  <a:endParaRPr lang="fi-FI" sz="2000" b="1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  <a:sym typeface="Symbol" pitchFamily="18" charset="2"/>
                  </a:endParaRPr>
                </a:p>
              </p:txBody>
            </p:sp>
          </p:grpSp>
          <p:sp>
            <p:nvSpPr>
              <p:cNvPr id="119" name="Text Box 16"/>
              <p:cNvSpPr txBox="1">
                <a:spLocks noChangeArrowheads="1"/>
              </p:cNvSpPr>
              <p:nvPr/>
            </p:nvSpPr>
            <p:spPr bwMode="auto">
              <a:xfrm>
                <a:off x="8066509" y="3262811"/>
                <a:ext cx="104336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fi-FI" sz="12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22-25 </a:t>
                </a:r>
                <a:r>
                  <a:rPr lang="fi-FI" sz="1200" dirty="0" err="1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b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2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ei 4+ </a:t>
                </a:r>
                <a:r>
                  <a:rPr lang="en-US" sz="1200" dirty="0">
                    <a:solidFill>
                      <a:srgbClr val="FF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♥</a:t>
                </a:r>
                <a:r>
                  <a:rPr lang="en-US" sz="1200" dirty="0">
                    <a:solidFill>
                      <a:srgbClr val="00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/</a:t>
                </a:r>
                <a:r>
                  <a:rPr lang="fi-FI" sz="1200" dirty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sz="12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120" name="Suora yhdysviiva 119"/>
              <p:cNvCxnSpPr/>
              <p:nvPr/>
            </p:nvCxnSpPr>
            <p:spPr>
              <a:xfrm>
                <a:off x="8272873" y="3247536"/>
                <a:ext cx="720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2759489" y="3551928"/>
            <a:ext cx="1008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11-15 </a:t>
            </a:r>
            <a:r>
              <a:rPr lang="fi-FI" sz="12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ap</a:t>
            </a:r>
            <a: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b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ei 4+ </a:t>
            </a:r>
            <a:r>
              <a:rPr lang="en-US" sz="12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lang="fi-FI" sz="12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endParaRPr lang="fi-FI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5" name="Text Box 10"/>
          <p:cNvSpPr txBox="1">
            <a:spLocks noChangeArrowheads="1"/>
          </p:cNvSpPr>
          <p:nvPr/>
        </p:nvSpPr>
        <p:spPr bwMode="auto">
          <a:xfrm>
            <a:off x="4150427" y="3128286"/>
            <a:ext cx="7692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2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fi-FI" sz="20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NT</a:t>
            </a:r>
            <a:endParaRPr lang="fi-FI" sz="2000" b="1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130" name="Text Box 16"/>
          <p:cNvSpPr txBox="1">
            <a:spLocks noChangeArrowheads="1"/>
          </p:cNvSpPr>
          <p:nvPr/>
        </p:nvSpPr>
        <p:spPr bwMode="auto">
          <a:xfrm>
            <a:off x="4048731" y="3568390"/>
            <a:ext cx="1008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16-17 </a:t>
            </a:r>
            <a:r>
              <a:rPr lang="fi-FI" sz="12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ap</a:t>
            </a:r>
            <a: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b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ei 4+ </a:t>
            </a:r>
            <a:r>
              <a:rPr lang="en-US" sz="12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lang="fi-FI" sz="12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endParaRPr lang="fi-FI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Text Box 10"/>
          <p:cNvSpPr txBox="1">
            <a:spLocks noChangeArrowheads="1"/>
          </p:cNvSpPr>
          <p:nvPr/>
        </p:nvSpPr>
        <p:spPr bwMode="auto">
          <a:xfrm>
            <a:off x="5508017" y="3128286"/>
            <a:ext cx="7692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fi-FI" sz="20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NT</a:t>
            </a:r>
            <a:endParaRPr lang="fi-FI" sz="2000" b="1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132" name="Text Box 10"/>
          <p:cNvSpPr txBox="1">
            <a:spLocks noChangeArrowheads="1"/>
          </p:cNvSpPr>
          <p:nvPr/>
        </p:nvSpPr>
        <p:spPr bwMode="auto">
          <a:xfrm>
            <a:off x="6799525" y="3126295"/>
            <a:ext cx="7692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2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fi-FI" sz="20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NT</a:t>
            </a:r>
            <a:endParaRPr lang="fi-FI" sz="2000" b="1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133" name="Text Box 16"/>
          <p:cNvSpPr txBox="1">
            <a:spLocks noChangeArrowheads="1"/>
          </p:cNvSpPr>
          <p:nvPr/>
        </p:nvSpPr>
        <p:spPr bwMode="auto">
          <a:xfrm>
            <a:off x="6614024" y="3551928"/>
            <a:ext cx="10433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18-19 </a:t>
            </a:r>
            <a:r>
              <a:rPr lang="fi-FI" sz="12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ap</a:t>
            </a:r>
            <a: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b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ei 4+ </a:t>
            </a:r>
            <a:r>
              <a:rPr lang="en-US" sz="12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/</a:t>
            </a:r>
            <a:r>
              <a:rPr lang="fi-FI" sz="12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</a:t>
            </a:r>
            <a:endParaRPr lang="fi-FI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5" name="Ryhmä 4"/>
          <p:cNvGrpSpPr/>
          <p:nvPr/>
        </p:nvGrpSpPr>
        <p:grpSpPr>
          <a:xfrm>
            <a:off x="1381012" y="4768130"/>
            <a:ext cx="1188406" cy="576064"/>
            <a:chOff x="1793879" y="4797152"/>
            <a:chExt cx="1188406" cy="576064"/>
          </a:xfrm>
        </p:grpSpPr>
        <p:sp>
          <p:nvSpPr>
            <p:cNvPr id="134" name="Suorakulmio 133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35" name="Text Box 14"/>
            <p:cNvSpPr txBox="1">
              <a:spLocks noChangeArrowheads="1"/>
            </p:cNvSpPr>
            <p:nvPr/>
          </p:nvSpPr>
          <p:spPr bwMode="auto">
            <a:xfrm>
              <a:off x="1793879" y="4962072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15ap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39" name="Text Box 8"/>
            <p:cNvSpPr txBox="1">
              <a:spLocks noChangeArrowheads="1"/>
            </p:cNvSpPr>
            <p:nvPr/>
          </p:nvSpPr>
          <p:spPr bwMode="auto">
            <a:xfrm>
              <a:off x="2244471" y="4900517"/>
              <a:ext cx="73781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dirty="0" err="1" smtClean="0">
                  <a:solidFill>
                    <a:schemeClr val="bg1"/>
                  </a:solidFill>
                </a:rPr>
                <a:t>pass</a:t>
              </a:r>
              <a:endParaRPr lang="fi-FI" dirty="0">
                <a:solidFill>
                  <a:schemeClr val="bg1"/>
                </a:solidFill>
                <a:sym typeface="Symbol" pitchFamily="18" charset="2"/>
              </a:endParaRPr>
            </a:p>
          </p:txBody>
        </p:sp>
      </p:grpSp>
      <p:grpSp>
        <p:nvGrpSpPr>
          <p:cNvPr id="145" name="Ryhmä 144"/>
          <p:cNvGrpSpPr/>
          <p:nvPr/>
        </p:nvGrpSpPr>
        <p:grpSpPr>
          <a:xfrm>
            <a:off x="1395133" y="5544882"/>
            <a:ext cx="1160163" cy="576064"/>
            <a:chOff x="1793879" y="4797152"/>
            <a:chExt cx="1160163" cy="576064"/>
          </a:xfrm>
        </p:grpSpPr>
        <p:sp>
          <p:nvSpPr>
            <p:cNvPr id="147" name="Suorakulmio 146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49" name="Text Box 14"/>
            <p:cNvSpPr txBox="1">
              <a:spLocks noChangeArrowheads="1"/>
            </p:cNvSpPr>
            <p:nvPr/>
          </p:nvSpPr>
          <p:spPr bwMode="auto">
            <a:xfrm>
              <a:off x="1793879" y="4962072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16-17ap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0" name="Text Box 8"/>
            <p:cNvSpPr txBox="1">
              <a:spLocks noChangeArrowheads="1"/>
            </p:cNvSpPr>
            <p:nvPr/>
          </p:nvSpPr>
          <p:spPr bwMode="auto">
            <a:xfrm>
              <a:off x="2304918" y="4900517"/>
              <a:ext cx="64912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b="1" dirty="0" smtClean="0"/>
                <a:t>3NT</a:t>
              </a:r>
              <a:endParaRPr lang="fi-FI" b="1" dirty="0">
                <a:sym typeface="Symbol" pitchFamily="18" charset="2"/>
              </a:endParaRPr>
            </a:p>
          </p:txBody>
        </p:sp>
      </p:grpSp>
      <p:grpSp>
        <p:nvGrpSpPr>
          <p:cNvPr id="6" name="Ryhmä 5"/>
          <p:cNvGrpSpPr/>
          <p:nvPr/>
        </p:nvGrpSpPr>
        <p:grpSpPr>
          <a:xfrm>
            <a:off x="3932472" y="4768134"/>
            <a:ext cx="1236121" cy="576064"/>
            <a:chOff x="4003402" y="5082111"/>
            <a:chExt cx="1236121" cy="576064"/>
          </a:xfrm>
        </p:grpSpPr>
        <p:sp>
          <p:nvSpPr>
            <p:cNvPr id="153" name="Suorakulmio 152"/>
            <p:cNvSpPr/>
            <p:nvPr/>
          </p:nvSpPr>
          <p:spPr>
            <a:xfrm>
              <a:off x="4070052" y="5082111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3" name="Text Box 14"/>
            <p:cNvSpPr txBox="1">
              <a:spLocks noChangeArrowheads="1"/>
            </p:cNvSpPr>
            <p:nvPr/>
          </p:nvSpPr>
          <p:spPr bwMode="auto">
            <a:xfrm>
              <a:off x="4003402" y="5247031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15ap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4" name="Text Box 8"/>
            <p:cNvSpPr txBox="1">
              <a:spLocks noChangeArrowheads="1"/>
            </p:cNvSpPr>
            <p:nvPr/>
          </p:nvSpPr>
          <p:spPr bwMode="auto">
            <a:xfrm>
              <a:off x="4462962" y="5185476"/>
              <a:ext cx="77656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dirty="0" err="1" smtClean="0">
                  <a:solidFill>
                    <a:schemeClr val="bg1"/>
                  </a:solidFill>
                </a:rPr>
                <a:t>pass</a:t>
              </a:r>
              <a:endParaRPr lang="fi-FI" dirty="0">
                <a:solidFill>
                  <a:schemeClr val="bg1"/>
                </a:solidFill>
                <a:sym typeface="Symbol" pitchFamily="18" charset="2"/>
              </a:endParaRPr>
            </a:p>
          </p:txBody>
        </p:sp>
      </p:grpSp>
      <p:grpSp>
        <p:nvGrpSpPr>
          <p:cNvPr id="165" name="Ryhmä 164"/>
          <p:cNvGrpSpPr/>
          <p:nvPr/>
        </p:nvGrpSpPr>
        <p:grpSpPr>
          <a:xfrm>
            <a:off x="3944712" y="5544882"/>
            <a:ext cx="1160163" cy="576064"/>
            <a:chOff x="1793879" y="4797152"/>
            <a:chExt cx="1160163" cy="576064"/>
          </a:xfrm>
        </p:grpSpPr>
        <p:sp>
          <p:nvSpPr>
            <p:cNvPr id="166" name="Suorakulmio 165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7" name="Text Box 14"/>
            <p:cNvSpPr txBox="1">
              <a:spLocks noChangeArrowheads="1"/>
            </p:cNvSpPr>
            <p:nvPr/>
          </p:nvSpPr>
          <p:spPr bwMode="auto">
            <a:xfrm>
              <a:off x="1793879" y="4962072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16-17ap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2" name="Text Box 8"/>
            <p:cNvSpPr txBox="1">
              <a:spLocks noChangeArrowheads="1"/>
            </p:cNvSpPr>
            <p:nvPr/>
          </p:nvSpPr>
          <p:spPr bwMode="auto">
            <a:xfrm>
              <a:off x="2304918" y="4900517"/>
              <a:ext cx="64912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b="1" dirty="0" smtClean="0"/>
                <a:t>6NT</a:t>
              </a:r>
              <a:endParaRPr lang="fi-FI" b="1" dirty="0">
                <a:sym typeface="Symbol" pitchFamily="18" charset="2"/>
              </a:endParaRPr>
            </a:p>
          </p:txBody>
        </p:sp>
      </p:grpSp>
      <p:grpSp>
        <p:nvGrpSpPr>
          <p:cNvPr id="192" name="Ryhmä 191"/>
          <p:cNvGrpSpPr/>
          <p:nvPr/>
        </p:nvGrpSpPr>
        <p:grpSpPr>
          <a:xfrm>
            <a:off x="5243822" y="4768132"/>
            <a:ext cx="1272516" cy="576064"/>
            <a:chOff x="4003402" y="5082111"/>
            <a:chExt cx="1272516" cy="576064"/>
          </a:xfrm>
        </p:grpSpPr>
        <p:sp>
          <p:nvSpPr>
            <p:cNvPr id="193" name="Suorakulmio 192"/>
            <p:cNvSpPr/>
            <p:nvPr/>
          </p:nvSpPr>
          <p:spPr>
            <a:xfrm>
              <a:off x="4070052" y="5082111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4" name="Text Box 14"/>
            <p:cNvSpPr txBox="1">
              <a:spLocks noChangeArrowheads="1"/>
            </p:cNvSpPr>
            <p:nvPr/>
          </p:nvSpPr>
          <p:spPr bwMode="auto">
            <a:xfrm>
              <a:off x="4003402" y="5247031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15ap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5" name="Text Box 8"/>
            <p:cNvSpPr txBox="1">
              <a:spLocks noChangeArrowheads="1"/>
            </p:cNvSpPr>
            <p:nvPr/>
          </p:nvSpPr>
          <p:spPr bwMode="auto">
            <a:xfrm>
              <a:off x="4499357" y="5185476"/>
              <a:ext cx="77656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b="1" dirty="0" smtClean="0"/>
                <a:t>6NT</a:t>
              </a:r>
              <a:endParaRPr lang="fi-FI" b="1" dirty="0">
                <a:sym typeface="Symbol" pitchFamily="18" charset="2"/>
              </a:endParaRPr>
            </a:p>
          </p:txBody>
        </p:sp>
      </p:grpSp>
      <p:grpSp>
        <p:nvGrpSpPr>
          <p:cNvPr id="196" name="Ryhmä 195"/>
          <p:cNvGrpSpPr/>
          <p:nvPr/>
        </p:nvGrpSpPr>
        <p:grpSpPr>
          <a:xfrm>
            <a:off x="5264118" y="5544880"/>
            <a:ext cx="1160163" cy="576064"/>
            <a:chOff x="1793879" y="4797152"/>
            <a:chExt cx="1160163" cy="576064"/>
          </a:xfrm>
        </p:grpSpPr>
        <p:sp>
          <p:nvSpPr>
            <p:cNvPr id="197" name="Suorakulmio 196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3" name="Text Box 14"/>
            <p:cNvSpPr txBox="1">
              <a:spLocks noChangeArrowheads="1"/>
            </p:cNvSpPr>
            <p:nvPr/>
          </p:nvSpPr>
          <p:spPr bwMode="auto">
            <a:xfrm>
              <a:off x="1793879" y="4962072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16-17ap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4" name="Text Box 8"/>
            <p:cNvSpPr txBox="1">
              <a:spLocks noChangeArrowheads="1"/>
            </p:cNvSpPr>
            <p:nvPr/>
          </p:nvSpPr>
          <p:spPr bwMode="auto">
            <a:xfrm>
              <a:off x="2304918" y="4900517"/>
              <a:ext cx="64912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b="1" dirty="0"/>
                <a:t>7</a:t>
              </a:r>
              <a:r>
                <a:rPr lang="fi-FI" b="1" dirty="0" smtClean="0"/>
                <a:t>NT</a:t>
              </a:r>
              <a:endParaRPr lang="fi-FI" b="1" dirty="0">
                <a:sym typeface="Symbol" pitchFamily="18" charset="2"/>
              </a:endParaRPr>
            </a:p>
          </p:txBody>
        </p:sp>
      </p:grpSp>
      <p:sp>
        <p:nvSpPr>
          <p:cNvPr id="206" name="Tekstiruutu 205"/>
          <p:cNvSpPr txBox="1"/>
          <p:nvPr/>
        </p:nvSpPr>
        <p:spPr>
          <a:xfrm>
            <a:off x="0" y="4697865"/>
            <a:ext cx="1108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 smtClean="0"/>
              <a:t>Avaajalla</a:t>
            </a:r>
            <a:br>
              <a:rPr lang="fi-FI" sz="1200" dirty="0" smtClean="0"/>
            </a:br>
            <a:r>
              <a:rPr lang="fi-FI" sz="1200" dirty="0" smtClean="0"/>
              <a:t>minimivoima</a:t>
            </a:r>
          </a:p>
          <a:p>
            <a:pPr algn="ctr"/>
            <a:r>
              <a:rPr lang="fi-FI" sz="1200" dirty="0" smtClean="0"/>
              <a:t>15 </a:t>
            </a:r>
            <a:r>
              <a:rPr lang="fi-FI" sz="1200" dirty="0" err="1" smtClean="0"/>
              <a:t>ap</a:t>
            </a:r>
            <a:r>
              <a:rPr lang="fi-FI" sz="1200" dirty="0" smtClean="0"/>
              <a:t> </a:t>
            </a:r>
          </a:p>
        </p:txBody>
      </p:sp>
      <p:sp>
        <p:nvSpPr>
          <p:cNvPr id="208" name="Tekstiruutu 207"/>
          <p:cNvSpPr txBox="1"/>
          <p:nvPr/>
        </p:nvSpPr>
        <p:spPr>
          <a:xfrm>
            <a:off x="0" y="5503069"/>
            <a:ext cx="1187624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i-FI" sz="1200" dirty="0" smtClean="0"/>
              <a:t>Avaajalla</a:t>
            </a:r>
            <a:br>
              <a:rPr lang="fi-FI" sz="1200" dirty="0" smtClean="0"/>
            </a:br>
            <a:r>
              <a:rPr lang="fi-FI" sz="1200" dirty="0" smtClean="0"/>
              <a:t>maksimivoima</a:t>
            </a:r>
          </a:p>
          <a:p>
            <a:pPr algn="ctr"/>
            <a:r>
              <a:rPr lang="fi-FI" sz="1200" dirty="0" smtClean="0"/>
              <a:t>16-17 </a:t>
            </a:r>
            <a:r>
              <a:rPr lang="fi-FI" sz="1200" dirty="0" err="1" smtClean="0"/>
              <a:t>ap</a:t>
            </a:r>
            <a:r>
              <a:rPr lang="fi-FI" sz="1200" dirty="0" smtClean="0"/>
              <a:t> </a:t>
            </a:r>
          </a:p>
        </p:txBody>
      </p:sp>
      <p:cxnSp>
        <p:nvCxnSpPr>
          <p:cNvPr id="8" name="Suora nuoliyhdysviiva 7"/>
          <p:cNvCxnSpPr/>
          <p:nvPr/>
        </p:nvCxnSpPr>
        <p:spPr>
          <a:xfrm>
            <a:off x="1975215" y="4135245"/>
            <a:ext cx="0" cy="45280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uora nuoliyhdysviiva 208"/>
          <p:cNvCxnSpPr/>
          <p:nvPr/>
        </p:nvCxnSpPr>
        <p:spPr>
          <a:xfrm>
            <a:off x="4573494" y="4101771"/>
            <a:ext cx="0" cy="45280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uora nuoliyhdysviiva 209"/>
          <p:cNvCxnSpPr/>
          <p:nvPr/>
        </p:nvCxnSpPr>
        <p:spPr>
          <a:xfrm>
            <a:off x="5889448" y="4109286"/>
            <a:ext cx="0" cy="45280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523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493103"/>
              </p:ext>
            </p:extLst>
          </p:nvPr>
        </p:nvGraphicFramePr>
        <p:xfrm>
          <a:off x="772387" y="2492896"/>
          <a:ext cx="7632845" cy="1621403"/>
        </p:xfrm>
        <a:graphic>
          <a:graphicData uri="http://schemas.openxmlformats.org/drawingml/2006/table">
            <a:tbl>
              <a:tblPr/>
              <a:tblGrid>
                <a:gridCol w="1477753"/>
                <a:gridCol w="1520878"/>
                <a:gridCol w="1520878"/>
                <a:gridCol w="1568598"/>
                <a:gridCol w="1544738"/>
              </a:tblGrid>
              <a:tr h="4320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A8652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98652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A8652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AJ652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A8652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kstiruutu 7"/>
          <p:cNvSpPr txBox="1"/>
          <p:nvPr/>
        </p:nvSpPr>
        <p:spPr>
          <a:xfrm>
            <a:off x="851493" y="1800722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Partneri avasi 1NT, mitä tarjoat?</a:t>
            </a:r>
            <a:endParaRPr lang="fi-FI" sz="20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63588" y="5760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3NT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2339659" y="5760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</a:rPr>
              <a:t>pass</a:t>
            </a: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3816653" y="5760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5436096" y="5760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6NT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164288" y="5760000"/>
            <a:ext cx="864096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4NT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699629" y="4293096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13ap</a:t>
            </a:r>
            <a:br>
              <a:rPr lang="fi-FI" dirty="0" smtClean="0"/>
            </a:br>
            <a:r>
              <a:rPr lang="fi-FI" dirty="0" smtClean="0"/>
              <a:t>tasainen, </a:t>
            </a:r>
          </a:p>
          <a:p>
            <a:pPr algn="ctr"/>
            <a:r>
              <a:rPr lang="fi-FI" dirty="0"/>
              <a:t>ei </a:t>
            </a:r>
            <a:r>
              <a:rPr lang="fi-FI" dirty="0" smtClean="0"/>
              <a:t>4+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/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2175700" y="4309349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4ap, 5p</a:t>
            </a:r>
          </a:p>
          <a:p>
            <a:pPr algn="ctr"/>
            <a:r>
              <a:rPr lang="fi-FI" dirty="0"/>
              <a:t>tasainen, </a:t>
            </a:r>
          </a:p>
          <a:p>
            <a:pPr algn="ctr"/>
            <a:r>
              <a:rPr lang="fi-FI" dirty="0"/>
              <a:t>ei </a:t>
            </a:r>
            <a:r>
              <a:rPr lang="fi-FI" dirty="0" smtClean="0"/>
              <a:t>5+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>
                <a:ea typeface="Times New Roman" pitchFamily="18" charset="0"/>
                <a:cs typeface="Arial" charset="0"/>
              </a:rPr>
              <a:t>/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/>
              <a:t> 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3652694" y="4309349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10ap, 10p</a:t>
            </a:r>
          </a:p>
          <a:p>
            <a:pPr algn="ctr"/>
            <a:r>
              <a:rPr lang="fi-FI" dirty="0"/>
              <a:t>tasainen, </a:t>
            </a:r>
          </a:p>
          <a:p>
            <a:pPr algn="ctr"/>
            <a:r>
              <a:rPr lang="fi-FI" dirty="0"/>
              <a:t>ei 4+ 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>
                <a:ea typeface="Times New Roman" pitchFamily="18" charset="0"/>
                <a:cs typeface="Arial" charset="0"/>
              </a:rPr>
              <a:t>/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/>
              <a:t> 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5272137" y="4309349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18ap, 18p</a:t>
            </a:r>
          </a:p>
          <a:p>
            <a:pPr algn="ctr"/>
            <a:r>
              <a:rPr lang="fi-FI" dirty="0"/>
              <a:t>tasainen, </a:t>
            </a:r>
          </a:p>
          <a:p>
            <a:pPr algn="ctr"/>
            <a:r>
              <a:rPr lang="fi-FI" dirty="0"/>
              <a:t>ei 4+ 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>
                <a:ea typeface="Times New Roman" pitchFamily="18" charset="0"/>
                <a:cs typeface="Arial" charset="0"/>
              </a:rPr>
              <a:t>/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/>
              <a:t> 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7016816" y="4314693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17ap</a:t>
            </a:r>
            <a:r>
              <a:rPr lang="fi-FI" dirty="0"/>
              <a:t>, </a:t>
            </a:r>
            <a:r>
              <a:rPr lang="fi-FI" dirty="0" smtClean="0"/>
              <a:t>17p</a:t>
            </a:r>
            <a:endParaRPr lang="fi-FI" dirty="0"/>
          </a:p>
          <a:p>
            <a:pPr algn="ctr"/>
            <a:r>
              <a:rPr lang="fi-FI" dirty="0"/>
              <a:t>tasainen, </a:t>
            </a:r>
          </a:p>
          <a:p>
            <a:pPr algn="ctr"/>
            <a:r>
              <a:rPr lang="fi-FI" dirty="0"/>
              <a:t>ei 4+ 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>
                <a:ea typeface="Times New Roman" pitchFamily="18" charset="0"/>
                <a:cs typeface="Arial" charset="0"/>
              </a:rPr>
              <a:t>/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/>
              <a:t> 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07479" y="188640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 TASAISELLA KÄDELLÄ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809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2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05078" y="81498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KONVENTIO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572507" y="908720"/>
            <a:ext cx="8029079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Konventio on keinotekoinen tarjous 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Konventiotarjous ei lupaa, että tarjotussa värissä olisi 4 korttia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Konventiotarjous on vaatimustarjous, joka kysyy partnerin kädestä lisää tai vaatii partneria tarjoamaan jonkun tietyn tarjouksen kertoen omasta kädestä lisää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Ässäkysely 4NT (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Blackwood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 on konventio 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Sangin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vastauksissa käytämme kahta uutta konventiota:</a:t>
            </a:r>
          </a:p>
          <a:p>
            <a:pPr lvl="1">
              <a:buFont typeface="Courier New" pitchFamily="49" charset="0"/>
              <a:buChar char="o"/>
            </a:pP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Stayman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b="1" dirty="0" smtClean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28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= ylävärikysely</a:t>
            </a: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Siirtotarjoukset </a:t>
            </a: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sz="2800" dirty="0" smtClean="0">
                <a:ea typeface="Times New Roman" pitchFamily="18" charset="0"/>
                <a:cs typeface="Arial" charset="0"/>
              </a:rPr>
              <a:t>/</a:t>
            </a:r>
            <a:r>
              <a:rPr lang="fi-FI" sz="2800" b="1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dirty="0" smtClean="0">
                <a:ea typeface="Times New Roman" pitchFamily="18" charset="0"/>
                <a:cs typeface="Arial" charset="0"/>
              </a:rPr>
              <a:t>/</a:t>
            </a:r>
            <a:r>
              <a:rPr lang="en-US" sz="28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2</a:t>
            </a:r>
            <a:r>
              <a:rPr lang="fi-FI" sz="2800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sz="2800" dirty="0" smtClean="0"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16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168211" y="1628800"/>
            <a:ext cx="854443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Jos vastaajalla on vähintään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inviittivoima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(8)9+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ja neljän kortin yläväri (joko toinen tai molemmat), hän kysyy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sangiavaajalta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onko tällä myös neljän kortin yläväriä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Kysyminen tapahtuu tarjouksella </a:t>
            </a:r>
            <a:r>
              <a:rPr lang="fi-FI" sz="2400" b="1" dirty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24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♣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(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Stayman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fi-FI" sz="2400" b="1" dirty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24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♣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lupaa aina, että ainakin toinen yläväri on tasan 4 korttia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Konventiota käytetään kun vastaajalla on </a:t>
            </a:r>
          </a:p>
          <a:p>
            <a:pPr lvl="1">
              <a:buFont typeface="Courier New" pitchFamily="49" charset="0"/>
              <a:buChar char="o"/>
            </a:pP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oinen tai molemmat ylävärit tasan 4 korttia ja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inviittivoima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(9-10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toinen 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tai molemmat ylävärit tasan 4 korttia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ja täyspelivoimavoima 11+</a:t>
            </a:r>
            <a:endParaRPr lang="fi-FI" sz="24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ylävärit 54 ja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inviittivoima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(8-10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479" y="44624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STAYMAN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3600" b="1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734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479" y="44624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STAYMAN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3600" b="1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445960"/>
              </p:ext>
            </p:extLst>
          </p:nvPr>
        </p:nvGraphicFramePr>
        <p:xfrm>
          <a:off x="687061" y="2132856"/>
          <a:ext cx="7632845" cy="1621403"/>
        </p:xfrm>
        <a:graphic>
          <a:graphicData uri="http://schemas.openxmlformats.org/drawingml/2006/table">
            <a:tbl>
              <a:tblPr/>
              <a:tblGrid>
                <a:gridCol w="1477753"/>
                <a:gridCol w="1520878"/>
                <a:gridCol w="1520878"/>
                <a:gridCol w="1568598"/>
                <a:gridCol w="1544738"/>
              </a:tblGrid>
              <a:tr h="4320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K982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KJ982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KJ982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kstiruutu 6"/>
          <p:cNvSpPr txBox="1"/>
          <p:nvPr/>
        </p:nvSpPr>
        <p:spPr>
          <a:xfrm>
            <a:off x="638863" y="1463637"/>
            <a:ext cx="6512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Partneri avasi 1NT, kysytkö yläväriä tarjouksella 2</a:t>
            </a:r>
            <a:r>
              <a:rPr lang="en-GB" sz="20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?</a:t>
            </a:r>
            <a:endParaRPr lang="fi-FI" sz="2000" dirty="0"/>
          </a:p>
        </p:txBody>
      </p:sp>
      <p:sp>
        <p:nvSpPr>
          <p:cNvPr id="2" name="Tekstiruutu 1"/>
          <p:cNvSpPr txBox="1"/>
          <p:nvPr/>
        </p:nvSpPr>
        <p:spPr>
          <a:xfrm>
            <a:off x="523219" y="401632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13ap, 14p</a:t>
            </a:r>
            <a:br>
              <a:rPr lang="fi-FI" dirty="0" smtClean="0"/>
            </a:br>
            <a:r>
              <a:rPr lang="fi-FI" dirty="0" smtClean="0"/>
              <a:t>4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814744" y="489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CCFF66"/>
                </a:solidFill>
              </a:rPr>
              <a:t>kyllä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1960784" y="401632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6ap, 7p</a:t>
            </a:r>
            <a:br>
              <a:rPr lang="fi-FI" dirty="0" smtClean="0"/>
            </a:br>
            <a:r>
              <a:rPr lang="fi-FI" dirty="0" smtClean="0"/>
              <a:t>4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2252309" y="489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e</a:t>
            </a:r>
            <a:r>
              <a:rPr lang="fi-FI" dirty="0" smtClean="0">
                <a:solidFill>
                  <a:schemeClr val="tx1"/>
                </a:solidFill>
              </a:rPr>
              <a:t>i  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3513448" y="4042773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9ap, 9p</a:t>
            </a:r>
            <a:br>
              <a:rPr lang="fi-FI" dirty="0" smtClean="0"/>
            </a:br>
            <a:r>
              <a:rPr lang="fi-FI" dirty="0" smtClean="0"/>
              <a:t>4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3820561" y="489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CCFF66"/>
                </a:solidFill>
              </a:rPr>
              <a:t>kyllä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5096387" y="4042773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10ap, 11p</a:t>
            </a:r>
            <a:br>
              <a:rPr lang="fi-FI" dirty="0" smtClean="0"/>
            </a:br>
            <a:r>
              <a:rPr lang="fi-FI" dirty="0" smtClean="0"/>
              <a:t>5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5387912" y="489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e</a:t>
            </a:r>
            <a:r>
              <a:rPr lang="fi-FI" dirty="0" smtClean="0">
                <a:solidFill>
                  <a:schemeClr val="tx1"/>
                </a:solidFill>
              </a:rPr>
              <a:t>i  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6785320" y="404533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9</a:t>
            </a:r>
            <a:r>
              <a:rPr lang="fi-FI" dirty="0" smtClean="0"/>
              <a:t>ap, 10p</a:t>
            </a:r>
            <a:br>
              <a:rPr lang="fi-FI" dirty="0" smtClean="0"/>
            </a:br>
            <a:r>
              <a:rPr lang="fi-FI" dirty="0" smtClean="0"/>
              <a:t>5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4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7076845" y="489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CCFF66"/>
                </a:solidFill>
              </a:rPr>
              <a:t>kyllä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251520" y="5589240"/>
            <a:ext cx="17595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Täyspelivoima, pelataanko 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 4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/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 </a:t>
            </a:r>
            <a:r>
              <a:rPr lang="fi-FI" dirty="0" smtClean="0">
                <a:ea typeface="Times New Roman" pitchFamily="18" charset="0"/>
                <a:cs typeface="Arial" charset="0"/>
              </a:rPr>
              <a:t>vai </a:t>
            </a:r>
            <a:r>
              <a:rPr lang="fi-FI" dirty="0"/>
              <a:t>3NT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2110039" y="5580489"/>
            <a:ext cx="1076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Liian vähän voimaa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3308208" y="5580489"/>
            <a:ext cx="177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err="1" smtClean="0"/>
              <a:t>Inviittikäsi</a:t>
            </a:r>
            <a:r>
              <a:rPr lang="fi-FI" dirty="0" smtClean="0"/>
              <a:t>, </a:t>
            </a:r>
            <a:br>
              <a:rPr lang="fi-FI" dirty="0" smtClean="0"/>
            </a:br>
            <a:r>
              <a:rPr lang="fi-FI" dirty="0" smtClean="0"/>
              <a:t>pelataanko </a:t>
            </a:r>
            <a:r>
              <a:rPr lang="fi-FI" dirty="0"/>
              <a:t>3/4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vai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fi-FI" dirty="0" smtClean="0"/>
              <a:t>2/3NT</a:t>
            </a:r>
            <a:endParaRPr lang="fi-FI" dirty="0"/>
          </a:p>
        </p:txBody>
      </p:sp>
      <p:sp>
        <p:nvSpPr>
          <p:cNvPr id="20" name="Tekstiruutu 19"/>
          <p:cNvSpPr txBox="1"/>
          <p:nvPr/>
        </p:nvSpPr>
        <p:spPr>
          <a:xfrm>
            <a:off x="5231761" y="5450740"/>
            <a:ext cx="12083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</a:t>
            </a:r>
            <a:r>
              <a:rPr lang="en-GB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dirty="0" smtClean="0"/>
              <a:t> kertoo tasan 4 kortin ylävärin</a:t>
            </a:r>
            <a:endParaRPr lang="fi-FI" dirty="0"/>
          </a:p>
        </p:txBody>
      </p:sp>
      <p:sp>
        <p:nvSpPr>
          <p:cNvPr id="19" name="Tekstiruutu 18"/>
          <p:cNvSpPr txBox="1"/>
          <p:nvPr/>
        </p:nvSpPr>
        <p:spPr>
          <a:xfrm>
            <a:off x="6785320" y="5450739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err="1" smtClean="0"/>
              <a:t>Inviittikäsi</a:t>
            </a:r>
            <a:r>
              <a:rPr lang="fi-FI" dirty="0" smtClean="0"/>
              <a:t>, </a:t>
            </a:r>
            <a:br>
              <a:rPr lang="fi-FI" dirty="0" smtClean="0"/>
            </a:br>
            <a:r>
              <a:rPr lang="fi-FI" dirty="0" smtClean="0"/>
              <a:t>54 ylävärit kerrotaan tätä kautta</a:t>
            </a:r>
            <a:endParaRPr lang="fi-FI" dirty="0"/>
          </a:p>
        </p:txBody>
      </p:sp>
      <p:sp>
        <p:nvSpPr>
          <p:cNvPr id="21" name="Dian numeron paikkamerkki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388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/>
      <p:bldP spid="11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8" grpId="0"/>
      <p:bldP spid="9" grpId="0"/>
      <p:bldP spid="12" grpId="0"/>
      <p:bldP spid="20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563075" y="1388969"/>
            <a:ext cx="81705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Sangiavaajan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vastaukset: </a:t>
            </a:r>
          </a:p>
          <a:p>
            <a:pPr lvl="1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= ei neljän kortin yläväriä eli </a:t>
            </a:r>
            <a:r>
              <a:rPr lang="en-US" sz="24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&amp; </a:t>
            </a:r>
            <a:r>
              <a:rPr lang="fi-FI" sz="2400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ovat 2-3 korttia</a:t>
            </a:r>
          </a:p>
          <a:p>
            <a:pPr lvl="1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= 4-5 korttia hertassa, jos vain 4 korttia hertassa niin voi olla 4 kortin </a:t>
            </a:r>
            <a:r>
              <a:rPr lang="fi-FI" sz="2400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fi-FI" sz="2400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= 4-5 korttia padassa, hertassa 2-3 korttia</a:t>
            </a:r>
            <a:endParaRPr lang="fi-FI" sz="24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479" y="188640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STAYMAN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3600" b="1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1" name="Taulukko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83674"/>
              </p:ext>
            </p:extLst>
          </p:nvPr>
        </p:nvGraphicFramePr>
        <p:xfrm>
          <a:off x="707302" y="3857792"/>
          <a:ext cx="7957072" cy="1496061"/>
        </p:xfrm>
        <a:graphic>
          <a:graphicData uri="http://schemas.openxmlformats.org/drawingml/2006/table">
            <a:tbl>
              <a:tblPr/>
              <a:tblGrid>
                <a:gridCol w="1535724"/>
                <a:gridCol w="1580541"/>
                <a:gridCol w="1580541"/>
                <a:gridCol w="1630133"/>
                <a:gridCol w="1630133"/>
              </a:tblGrid>
              <a:tr h="324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KQJ8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KQJ8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KQJ83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A742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A742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A742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" name="Tekstiruutu 41"/>
          <p:cNvSpPr txBox="1"/>
          <p:nvPr/>
        </p:nvSpPr>
        <p:spPr>
          <a:xfrm>
            <a:off x="609457" y="3429000"/>
            <a:ext cx="6512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Avasit 1NT, johon partneri tarjosi 2</a:t>
            </a:r>
            <a:r>
              <a:rPr lang="en-GB" sz="20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. </a:t>
            </a:r>
            <a:r>
              <a:rPr lang="en-GB" sz="20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 </a:t>
            </a:r>
            <a:r>
              <a:rPr lang="en-GB" sz="2000" dirty="0" err="1" smtClean="0">
                <a:ea typeface="Times New Roman" pitchFamily="18" charset="0"/>
                <a:cs typeface="Arial" charset="0"/>
              </a:rPr>
              <a:t>vastaat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?</a:t>
            </a:r>
            <a:endParaRPr lang="fi-FI" sz="2000" dirty="0"/>
          </a:p>
        </p:txBody>
      </p:sp>
      <p:sp>
        <p:nvSpPr>
          <p:cNvPr id="43" name="Tekstiruutu 42"/>
          <p:cNvSpPr txBox="1"/>
          <p:nvPr/>
        </p:nvSpPr>
        <p:spPr>
          <a:xfrm>
            <a:off x="542147" y="551723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4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>
                <a:ea typeface="Times New Roman" pitchFamily="18" charset="0"/>
                <a:cs typeface="Arial" charset="0"/>
              </a:rPr>
              <a:t>,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fi-FI" dirty="0" smtClean="0">
                <a:ea typeface="Times New Roman" pitchFamily="18" charset="0"/>
                <a:cs typeface="Arial" charset="0"/>
              </a:rPr>
              <a:t>ei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fi-FI" dirty="0" smtClean="0"/>
              <a:t>4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44" name="Tekstiruutu 43"/>
          <p:cNvSpPr txBox="1"/>
          <p:nvPr/>
        </p:nvSpPr>
        <p:spPr>
          <a:xfrm>
            <a:off x="830179" y="615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fi-FI" b="1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b="1" dirty="0" smtClean="0"/>
              <a:t> </a:t>
            </a:r>
            <a:endParaRPr lang="fi-FI" b="1" dirty="0"/>
          </a:p>
        </p:txBody>
      </p:sp>
      <p:sp>
        <p:nvSpPr>
          <p:cNvPr id="45" name="Tekstiruutu 44"/>
          <p:cNvSpPr txBox="1"/>
          <p:nvPr/>
        </p:nvSpPr>
        <p:spPr>
          <a:xfrm>
            <a:off x="2051720" y="555652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ea typeface="Times New Roman" pitchFamily="18" charset="0"/>
                <a:cs typeface="Arial" charset="0"/>
              </a:rPr>
              <a:t>4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</a:t>
            </a:r>
            <a:r>
              <a:rPr lang="fi-FI" dirty="0"/>
              <a:t>4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♠ </a:t>
            </a:r>
            <a:endParaRPr lang="fi-FI" dirty="0"/>
          </a:p>
        </p:txBody>
      </p:sp>
      <p:sp>
        <p:nvSpPr>
          <p:cNvPr id="46" name="Tekstiruutu 45"/>
          <p:cNvSpPr txBox="1"/>
          <p:nvPr/>
        </p:nvSpPr>
        <p:spPr>
          <a:xfrm>
            <a:off x="2339752" y="615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b="1" dirty="0" smtClean="0"/>
              <a:t> </a:t>
            </a:r>
            <a:endParaRPr lang="fi-FI" b="1" dirty="0"/>
          </a:p>
        </p:txBody>
      </p:sp>
      <p:sp>
        <p:nvSpPr>
          <p:cNvPr id="47" name="Tekstiruutu 46"/>
          <p:cNvSpPr txBox="1"/>
          <p:nvPr/>
        </p:nvSpPr>
        <p:spPr>
          <a:xfrm>
            <a:off x="3635896" y="555652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ea typeface="Times New Roman" pitchFamily="18" charset="0"/>
                <a:cs typeface="Arial" charset="0"/>
              </a:rPr>
              <a:t>4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,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ei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fi-FI" dirty="0"/>
              <a:t>4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♠ </a:t>
            </a:r>
            <a:endParaRPr lang="fi-FI" dirty="0"/>
          </a:p>
        </p:txBody>
      </p:sp>
      <p:sp>
        <p:nvSpPr>
          <p:cNvPr id="48" name="Tekstiruutu 47"/>
          <p:cNvSpPr txBox="1"/>
          <p:nvPr/>
        </p:nvSpPr>
        <p:spPr>
          <a:xfrm>
            <a:off x="3923928" y="615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9" name="Tekstiruutu 48"/>
          <p:cNvSpPr txBox="1"/>
          <p:nvPr/>
        </p:nvSpPr>
        <p:spPr>
          <a:xfrm>
            <a:off x="5220072" y="55635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Ei 4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dirty="0" smtClean="0">
                <a:ea typeface="Times New Roman" pitchFamily="18" charset="0"/>
                <a:cs typeface="Arial" charset="0"/>
              </a:rPr>
              <a:t>tai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50" name="Tekstiruutu 49"/>
          <p:cNvSpPr txBox="1"/>
          <p:nvPr/>
        </p:nvSpPr>
        <p:spPr>
          <a:xfrm>
            <a:off x="5508104" y="615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9933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dirty="0">
                <a:solidFill>
                  <a:srgbClr val="FF9933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51" name="Tekstiruutu 50"/>
          <p:cNvSpPr txBox="1"/>
          <p:nvPr/>
        </p:nvSpPr>
        <p:spPr>
          <a:xfrm>
            <a:off x="6888258" y="551723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5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♠</a:t>
            </a:r>
            <a:endParaRPr lang="fi-FI" dirty="0"/>
          </a:p>
        </p:txBody>
      </p:sp>
      <p:sp>
        <p:nvSpPr>
          <p:cNvPr id="52" name="Tekstiruutu 51"/>
          <p:cNvSpPr txBox="1"/>
          <p:nvPr/>
        </p:nvSpPr>
        <p:spPr>
          <a:xfrm>
            <a:off x="7179783" y="6156000"/>
            <a:ext cx="792088" cy="36000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fi-FI" b="1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b="1" dirty="0" smtClean="0"/>
              <a:t> </a:t>
            </a:r>
            <a:endParaRPr lang="fi-FI" b="1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36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/>
      <p:bldP spid="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7479" y="188640"/>
            <a:ext cx="8938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AVAUS  1NT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STAYMAN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3600" b="1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" name="Ryhmä 5"/>
          <p:cNvGrpSpPr/>
          <p:nvPr/>
        </p:nvGrpSpPr>
        <p:grpSpPr>
          <a:xfrm>
            <a:off x="3942014" y="1414845"/>
            <a:ext cx="1160163" cy="576064"/>
            <a:chOff x="1793879" y="4797152"/>
            <a:chExt cx="1160163" cy="576064"/>
          </a:xfrm>
        </p:grpSpPr>
        <p:sp>
          <p:nvSpPr>
            <p:cNvPr id="7" name="Suorakulmio 6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1793879" y="4962072"/>
              <a:ext cx="75723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15-17ap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304918" y="4900517"/>
              <a:ext cx="649124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fi-FI" b="1" dirty="0" smtClean="0"/>
                <a:t>1NT</a:t>
              </a:r>
              <a:endParaRPr lang="fi-FI" b="1" dirty="0">
                <a:sym typeface="Symbol" pitchFamily="18" charset="2"/>
              </a:endParaRPr>
            </a:p>
          </p:txBody>
        </p:sp>
      </p:grpSp>
      <p:sp>
        <p:nvSpPr>
          <p:cNvPr id="11" name="Suorakulmio 10"/>
          <p:cNvSpPr/>
          <p:nvPr/>
        </p:nvSpPr>
        <p:spPr>
          <a:xfrm>
            <a:off x="4008664" y="2173294"/>
            <a:ext cx="1051345" cy="576064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0362" y="2255649"/>
            <a:ext cx="7572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1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9+ </a:t>
            </a:r>
            <a:r>
              <a:rPr lang="fi-FI" sz="10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ap</a:t>
            </a:r>
            <a:r>
              <a:rPr lang="fi-FI" sz="1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1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1000" dirty="0" smtClean="0"/>
              <a:t>4 </a:t>
            </a:r>
            <a:r>
              <a:rPr lang="en-US" sz="10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1000" dirty="0" smtClean="0">
                <a:ea typeface="Times New Roman" pitchFamily="18" charset="0"/>
                <a:cs typeface="Arial" charset="0"/>
              </a:rPr>
              <a:t>/</a:t>
            </a:r>
            <a:r>
              <a:rPr lang="fi-FI" sz="1000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465293" y="2271038"/>
            <a:ext cx="6491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2♣</a:t>
            </a:r>
            <a:endParaRPr lang="fi-FI" b="1" dirty="0">
              <a:sym typeface="Symbol" pitchFamily="18" charset="2"/>
            </a:endParaRPr>
          </a:p>
        </p:txBody>
      </p:sp>
      <p:grpSp>
        <p:nvGrpSpPr>
          <p:cNvPr id="14" name="Ryhmä 13"/>
          <p:cNvGrpSpPr/>
          <p:nvPr/>
        </p:nvGrpSpPr>
        <p:grpSpPr>
          <a:xfrm>
            <a:off x="3965860" y="3215043"/>
            <a:ext cx="1128200" cy="576064"/>
            <a:chOff x="1817725" y="4797152"/>
            <a:chExt cx="1128200" cy="576064"/>
          </a:xfrm>
        </p:grpSpPr>
        <p:sp>
          <p:nvSpPr>
            <p:cNvPr id="15" name="Suorakulmio 14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817725" y="4812524"/>
              <a:ext cx="835601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15-17ap</a:t>
              </a:r>
              <a:b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fi-FI" sz="1000" dirty="0" smtClean="0"/>
                <a:t>4-5 </a:t>
              </a:r>
              <a:r>
                <a:rPr lang="en-US" sz="1000" dirty="0" smtClean="0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♥</a:t>
              </a:r>
              <a:r>
                <a:rPr lang="en-US" sz="1000" dirty="0" smtClean="0">
                  <a:ea typeface="Times New Roman" pitchFamily="18" charset="0"/>
                  <a:cs typeface="Arial" charset="0"/>
                </a:rPr>
                <a:t>, </a:t>
              </a:r>
              <a:br>
                <a:rPr lang="en-US" sz="1000" dirty="0" smtClean="0">
                  <a:ea typeface="Times New Roman" pitchFamily="18" charset="0"/>
                  <a:cs typeface="Arial" charset="0"/>
                </a:rPr>
              </a:br>
              <a:r>
                <a:rPr lang="en-US" sz="1000" dirty="0" err="1" smtClean="0">
                  <a:ea typeface="Times New Roman" pitchFamily="18" charset="0"/>
                  <a:cs typeface="Arial" charset="0"/>
                </a:rPr>
                <a:t>voi</a:t>
              </a:r>
              <a:r>
                <a:rPr lang="en-US" sz="1000" dirty="0" smtClean="0">
                  <a:ea typeface="Times New Roman" pitchFamily="18" charset="0"/>
                  <a:cs typeface="Arial" charset="0"/>
                </a:rPr>
                <a:t> olla 4 </a:t>
              </a:r>
              <a:r>
                <a:rPr lang="fi-FI" sz="1000" dirty="0" smtClean="0">
                  <a:solidFill>
                    <a:srgbClr val="000099"/>
                  </a:solidFill>
                  <a:ea typeface="Times New Roman" pitchFamily="18" charset="0"/>
                  <a:cs typeface="Arial" charset="0"/>
                </a:rPr>
                <a:t>♠</a:t>
              </a:r>
              <a:r>
                <a:rPr lang="en-US" sz="1000" dirty="0" smtClean="0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 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2448852" y="4900517"/>
              <a:ext cx="4970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2♥</a:t>
              </a:r>
              <a:endParaRPr lang="fi-FI" b="1" dirty="0">
                <a:sym typeface="Symbol" pitchFamily="18" charset="2"/>
              </a:endParaRPr>
            </a:p>
          </p:txBody>
        </p:sp>
      </p:grpSp>
      <p:grpSp>
        <p:nvGrpSpPr>
          <p:cNvPr id="18" name="Ryhmä 17"/>
          <p:cNvGrpSpPr/>
          <p:nvPr/>
        </p:nvGrpSpPr>
        <p:grpSpPr>
          <a:xfrm>
            <a:off x="7228279" y="3221371"/>
            <a:ext cx="1128200" cy="576064"/>
            <a:chOff x="1817725" y="4797152"/>
            <a:chExt cx="1128200" cy="576064"/>
          </a:xfrm>
        </p:grpSpPr>
        <p:sp>
          <p:nvSpPr>
            <p:cNvPr id="19" name="Suorakulmio 18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1817725" y="4812524"/>
              <a:ext cx="835601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15-17ap</a:t>
              </a:r>
              <a:b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fi-FI" sz="1000" dirty="0" smtClean="0"/>
                <a:t>4-5 </a:t>
              </a:r>
              <a:r>
                <a:rPr lang="fi-FI" sz="1000" dirty="0">
                  <a:solidFill>
                    <a:srgbClr val="000099"/>
                  </a:solidFill>
                  <a:ea typeface="Times New Roman" pitchFamily="18" charset="0"/>
                  <a:cs typeface="Arial" charset="0"/>
                </a:rPr>
                <a:t>♠</a:t>
              </a:r>
              <a:r>
                <a:rPr lang="en-US" sz="1000" dirty="0" smtClean="0">
                  <a:ea typeface="Times New Roman" pitchFamily="18" charset="0"/>
                  <a:cs typeface="Arial" charset="0"/>
                </a:rPr>
                <a:t>, </a:t>
              </a:r>
              <a:br>
                <a:rPr lang="en-US" sz="1000" dirty="0" smtClean="0">
                  <a:ea typeface="Times New Roman" pitchFamily="18" charset="0"/>
                  <a:cs typeface="Arial" charset="0"/>
                </a:rPr>
              </a:br>
              <a:r>
                <a:rPr lang="en-US" sz="1000" dirty="0" err="1" smtClean="0">
                  <a:ea typeface="Times New Roman" pitchFamily="18" charset="0"/>
                  <a:cs typeface="Arial" charset="0"/>
                </a:rPr>
                <a:t>ei</a:t>
              </a:r>
              <a:r>
                <a:rPr lang="en-US" sz="1000" dirty="0" smtClean="0">
                  <a:ea typeface="Times New Roman" pitchFamily="18" charset="0"/>
                  <a:cs typeface="Arial" charset="0"/>
                </a:rPr>
                <a:t> 4</a:t>
              </a:r>
              <a:r>
                <a:rPr lang="en-US" sz="1000" dirty="0" smtClean="0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 ♥ 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2448852" y="4900517"/>
              <a:ext cx="4970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solidFill>
                    <a:srgbClr val="000099"/>
                  </a:solidFill>
                  <a:ea typeface="Times New Roman" pitchFamily="18" charset="0"/>
                  <a:cs typeface="Arial" charset="0"/>
                </a:rPr>
                <a:t>2</a:t>
              </a:r>
              <a:r>
                <a:rPr lang="fi-FI" b="1" dirty="0" smtClean="0">
                  <a:solidFill>
                    <a:srgbClr val="000099"/>
                  </a:solidFill>
                  <a:ea typeface="Times New Roman" pitchFamily="18" charset="0"/>
                  <a:cs typeface="Arial" charset="0"/>
                </a:rPr>
                <a:t>♠</a:t>
              </a:r>
              <a:endParaRPr lang="fi-FI" b="1" dirty="0">
                <a:sym typeface="Symbol" pitchFamily="18" charset="2"/>
              </a:endParaRPr>
            </a:p>
          </p:txBody>
        </p:sp>
      </p:grpSp>
      <p:grpSp>
        <p:nvGrpSpPr>
          <p:cNvPr id="22" name="Ryhmä 21"/>
          <p:cNvGrpSpPr/>
          <p:nvPr/>
        </p:nvGrpSpPr>
        <p:grpSpPr>
          <a:xfrm>
            <a:off x="893343" y="3219382"/>
            <a:ext cx="1085396" cy="576064"/>
            <a:chOff x="1860529" y="4797152"/>
            <a:chExt cx="1085396" cy="576064"/>
          </a:xfrm>
        </p:grpSpPr>
        <p:sp>
          <p:nvSpPr>
            <p:cNvPr id="23" name="Suorakulmio 22"/>
            <p:cNvSpPr/>
            <p:nvPr/>
          </p:nvSpPr>
          <p:spPr>
            <a:xfrm>
              <a:off x="1860529" y="4797152"/>
              <a:ext cx="1051345" cy="576064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1860529" y="4880789"/>
              <a:ext cx="8356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15-17ap</a:t>
              </a:r>
              <a:b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fi-FI" sz="1000" dirty="0" smtClean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ei </a:t>
              </a:r>
              <a:r>
                <a:rPr lang="fi-FI" sz="1000" dirty="0" smtClean="0"/>
                <a:t>4 </a:t>
              </a:r>
              <a:r>
                <a:rPr lang="en-US" sz="1000" dirty="0" smtClean="0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♥</a:t>
              </a:r>
              <a:r>
                <a:rPr lang="en-US" sz="1000" dirty="0" smtClean="0">
                  <a:ea typeface="Times New Roman" pitchFamily="18" charset="0"/>
                  <a:cs typeface="Arial" charset="0"/>
                </a:rPr>
                <a:t>/</a:t>
              </a:r>
              <a:r>
                <a:rPr lang="fi-FI" sz="1000" dirty="0" smtClean="0">
                  <a:solidFill>
                    <a:srgbClr val="000099"/>
                  </a:solidFill>
                  <a:ea typeface="Times New Roman" pitchFamily="18" charset="0"/>
                  <a:cs typeface="Arial" charset="0"/>
                </a:rPr>
                <a:t>♠</a:t>
              </a:r>
              <a:r>
                <a:rPr lang="en-US" sz="1000" dirty="0" smtClean="0">
                  <a:solidFill>
                    <a:srgbClr val="FF0000"/>
                  </a:solidFill>
                  <a:ea typeface="Times New Roman" pitchFamily="18" charset="0"/>
                  <a:cs typeface="Arial" charset="0"/>
                </a:rPr>
                <a:t> </a:t>
              </a:r>
              <a:endParaRPr lang="fi-FI" sz="1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2448852" y="4900517"/>
              <a:ext cx="4970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solidFill>
                    <a:srgbClr val="FF9933"/>
                  </a:solidFill>
                  <a:ea typeface="Times New Roman" pitchFamily="18" charset="0"/>
                  <a:cs typeface="Arial" charset="0"/>
                </a:rPr>
                <a:t>2♦</a:t>
              </a:r>
              <a:endParaRPr lang="fi-FI" b="1" dirty="0">
                <a:solidFill>
                  <a:srgbClr val="FF9933"/>
                </a:solidFill>
                <a:sym typeface="Symbol" pitchFamily="18" charset="2"/>
              </a:endParaRPr>
            </a:p>
          </p:txBody>
        </p:sp>
      </p:grpSp>
      <p:cxnSp>
        <p:nvCxnSpPr>
          <p:cNvPr id="3" name="Suora yhdysviiva 2"/>
          <p:cNvCxnSpPr>
            <a:stCxn id="7" idx="2"/>
            <a:endCxn id="11" idx="0"/>
          </p:cNvCxnSpPr>
          <p:nvPr/>
        </p:nvCxnSpPr>
        <p:spPr>
          <a:xfrm>
            <a:off x="4534337" y="1990909"/>
            <a:ext cx="0" cy="1823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uora yhdysviiva 28"/>
          <p:cNvCxnSpPr/>
          <p:nvPr/>
        </p:nvCxnSpPr>
        <p:spPr>
          <a:xfrm>
            <a:off x="1427798" y="2954144"/>
            <a:ext cx="6371517" cy="105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nuoliyhdysviiva 30"/>
          <p:cNvCxnSpPr>
            <a:endCxn id="23" idx="0"/>
          </p:cNvCxnSpPr>
          <p:nvPr/>
        </p:nvCxnSpPr>
        <p:spPr>
          <a:xfrm>
            <a:off x="1419015" y="2958372"/>
            <a:ext cx="1" cy="26101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53" name="Suora nuoliyhdysviiva 74752"/>
          <p:cNvCxnSpPr>
            <a:endCxn id="19" idx="0"/>
          </p:cNvCxnSpPr>
          <p:nvPr/>
        </p:nvCxnSpPr>
        <p:spPr>
          <a:xfrm>
            <a:off x="7796755" y="2964700"/>
            <a:ext cx="1" cy="25667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59" name="Suora nuoliyhdysviiva 74758"/>
          <p:cNvCxnSpPr/>
          <p:nvPr/>
        </p:nvCxnSpPr>
        <p:spPr>
          <a:xfrm>
            <a:off x="4534336" y="2749358"/>
            <a:ext cx="1" cy="48105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Ryhmä 44"/>
          <p:cNvGrpSpPr/>
          <p:nvPr/>
        </p:nvGrpSpPr>
        <p:grpSpPr>
          <a:xfrm>
            <a:off x="510484" y="4246400"/>
            <a:ext cx="864714" cy="848594"/>
            <a:chOff x="69345" y="4219688"/>
            <a:chExt cx="864714" cy="848594"/>
          </a:xfrm>
        </p:grpSpPr>
        <p:grpSp>
          <p:nvGrpSpPr>
            <p:cNvPr id="30" name="Ryhmä 29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42" name="Suorakulmio 41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3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b="1" dirty="0" smtClean="0"/>
                  <a:t>2</a:t>
                </a:r>
                <a:r>
                  <a:rPr lang="en-US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r>
                  <a:rPr lang="en-US" dirty="0">
                    <a:ea typeface="Times New Roman" pitchFamily="18" charset="0"/>
                    <a:cs typeface="Arial" charset="0"/>
                  </a:rPr>
                  <a:t>/</a:t>
                </a:r>
                <a:r>
                  <a:rPr lang="fi-FI" dirty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♠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44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476884"/>
                <a:ext cx="847150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9-10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cs typeface="Calibri" pitchFamily="34" charset="0"/>
                  </a:rPr>
                  <a:t>5</a:t>
                </a:r>
                <a:r>
                  <a:rPr lang="en-US" sz="1000" dirty="0">
                    <a:solidFill>
                      <a:srgbClr val="FF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 ♥</a:t>
                </a:r>
                <a:r>
                  <a:rPr lang="en-US" sz="1000" dirty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/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 </a:t>
                </a: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ja </a:t>
                </a:r>
                <a:b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4k toinen </a:t>
                </a:r>
                <a:r>
                  <a:rPr lang="fi-FI" sz="1000" dirty="0" err="1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yv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36" name="Suora yhdysviiva 35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Ryhmä 48"/>
          <p:cNvGrpSpPr/>
          <p:nvPr/>
        </p:nvGrpSpPr>
        <p:grpSpPr>
          <a:xfrm>
            <a:off x="1512331" y="4236126"/>
            <a:ext cx="864714" cy="848594"/>
            <a:chOff x="69345" y="4219688"/>
            <a:chExt cx="864714" cy="848594"/>
          </a:xfrm>
        </p:grpSpPr>
        <p:grpSp>
          <p:nvGrpSpPr>
            <p:cNvPr id="50" name="Ryhmä 49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52" name="Suorakulmio 51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3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b="1" dirty="0" smtClean="0"/>
                  <a:t>2</a:t>
                </a:r>
                <a:r>
                  <a:rPr lang="fi-FI" b="1" dirty="0" smtClean="0">
                    <a:ea typeface="Times New Roman" pitchFamily="18" charset="0"/>
                    <a:cs typeface="Arial" charset="0"/>
                  </a:rPr>
                  <a:t>NT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54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476884"/>
                <a:ext cx="847150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9-10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 </a:t>
                </a:r>
                <a:r>
                  <a:rPr lang="en-US" sz="1000" dirty="0" smtClean="0">
                    <a:solidFill>
                      <a:srgbClr val="FF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♥</a:t>
                </a:r>
                <a:r>
                  <a:rPr lang="en-US" sz="1000" dirty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/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b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tasainen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51" name="Suora yhdysviiva 50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Ryhmä 54"/>
          <p:cNvGrpSpPr/>
          <p:nvPr/>
        </p:nvGrpSpPr>
        <p:grpSpPr>
          <a:xfrm>
            <a:off x="1512331" y="5219974"/>
            <a:ext cx="864714" cy="848594"/>
            <a:chOff x="69345" y="4219688"/>
            <a:chExt cx="864714" cy="848594"/>
          </a:xfrm>
        </p:grpSpPr>
        <p:grpSp>
          <p:nvGrpSpPr>
            <p:cNvPr id="56" name="Ryhmä 55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58" name="Suorakulmio 57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9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b="1" dirty="0"/>
                  <a:t>3</a:t>
                </a:r>
                <a:r>
                  <a:rPr lang="fi-FI" b="1" dirty="0" smtClean="0">
                    <a:ea typeface="Times New Roman" pitchFamily="18" charset="0"/>
                    <a:cs typeface="Arial" charset="0"/>
                  </a:rPr>
                  <a:t>NT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60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476884"/>
                <a:ext cx="847150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11-15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 </a:t>
                </a:r>
                <a:r>
                  <a:rPr lang="en-US" sz="1000" dirty="0" smtClean="0">
                    <a:solidFill>
                      <a:srgbClr val="FF0000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♥</a:t>
                </a:r>
                <a:r>
                  <a:rPr lang="en-US" sz="1000" dirty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/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tasainen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57" name="Suora yhdysviiva 56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Ryhmä 78"/>
          <p:cNvGrpSpPr/>
          <p:nvPr/>
        </p:nvGrpSpPr>
        <p:grpSpPr>
          <a:xfrm>
            <a:off x="4662937" y="4245800"/>
            <a:ext cx="864714" cy="848594"/>
            <a:chOff x="69345" y="4219688"/>
            <a:chExt cx="864714" cy="848594"/>
          </a:xfrm>
        </p:grpSpPr>
        <p:grpSp>
          <p:nvGrpSpPr>
            <p:cNvPr id="80" name="Ryhmä 79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82" name="Suorakulmio 81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83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3♥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84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563752"/>
                <a:ext cx="84715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9-10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4-5 </a:t>
                </a:r>
                <a:r>
                  <a:rPr lang="en-US" sz="1000" b="1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81" name="Suora yhdysviiva 80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Ryhmä 84"/>
          <p:cNvGrpSpPr/>
          <p:nvPr/>
        </p:nvGrpSpPr>
        <p:grpSpPr>
          <a:xfrm>
            <a:off x="4671719" y="5219968"/>
            <a:ext cx="864714" cy="848594"/>
            <a:chOff x="69345" y="4219688"/>
            <a:chExt cx="864714" cy="848594"/>
          </a:xfrm>
        </p:grpSpPr>
        <p:grpSp>
          <p:nvGrpSpPr>
            <p:cNvPr id="86" name="Ryhmä 85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88" name="Suorakulmio 87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89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4</a:t>
                </a:r>
                <a:r>
                  <a:rPr lang="en-US" b="1" dirty="0" smtClean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90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476884"/>
                <a:ext cx="84715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11-15 </a:t>
                </a:r>
                <a:r>
                  <a:rPr lang="fi-FI" sz="1000" dirty="0" err="1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4-5 </a:t>
                </a:r>
                <a:r>
                  <a:rPr lang="en-US" sz="1000" b="1" dirty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87" name="Suora yhdysviiva 86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Ryhmä 104"/>
          <p:cNvGrpSpPr/>
          <p:nvPr/>
        </p:nvGrpSpPr>
        <p:grpSpPr>
          <a:xfrm>
            <a:off x="6895650" y="4178682"/>
            <a:ext cx="864714" cy="848594"/>
            <a:chOff x="69345" y="4219688"/>
            <a:chExt cx="864714" cy="848594"/>
          </a:xfrm>
        </p:grpSpPr>
        <p:grpSp>
          <p:nvGrpSpPr>
            <p:cNvPr id="106" name="Ryhmä 105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108" name="Suorakulmio 107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09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b="1" dirty="0" smtClean="0"/>
                  <a:t>2</a:t>
                </a:r>
                <a:r>
                  <a:rPr lang="fi-FI" b="1" dirty="0" smtClean="0">
                    <a:ea typeface="Times New Roman" pitchFamily="18" charset="0"/>
                    <a:cs typeface="Arial" charset="0"/>
                  </a:rPr>
                  <a:t>NT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110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476884"/>
                <a:ext cx="847150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9-10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 </a:t>
                </a:r>
                <a:r>
                  <a:rPr lang="en-US" sz="1000" b="1" dirty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tasainen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107" name="Suora yhdysviiva 106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Ryhmä 110"/>
          <p:cNvGrpSpPr/>
          <p:nvPr/>
        </p:nvGrpSpPr>
        <p:grpSpPr>
          <a:xfrm>
            <a:off x="6895650" y="5165009"/>
            <a:ext cx="864714" cy="848594"/>
            <a:chOff x="69345" y="4219688"/>
            <a:chExt cx="864714" cy="848594"/>
          </a:xfrm>
        </p:grpSpPr>
        <p:grpSp>
          <p:nvGrpSpPr>
            <p:cNvPr id="112" name="Ryhmä 111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114" name="Suorakulmio 113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15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b="1" dirty="0" smtClean="0"/>
                  <a:t>3</a:t>
                </a:r>
                <a:r>
                  <a:rPr lang="fi-FI" b="1" dirty="0" smtClean="0">
                    <a:ea typeface="Times New Roman" pitchFamily="18" charset="0"/>
                    <a:cs typeface="Arial" charset="0"/>
                  </a:rPr>
                  <a:t>NT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116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476884"/>
                <a:ext cx="847150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11-15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 </a:t>
                </a:r>
                <a:r>
                  <a:rPr lang="en-US" sz="1000" b="1" dirty="0">
                    <a:solidFill>
                      <a:srgbClr val="FF0000"/>
                    </a:solidFill>
                    <a:ea typeface="Times New Roman" pitchFamily="18" charset="0"/>
                    <a:cs typeface="Arial" charset="0"/>
                  </a:rPr>
                  <a:t>♥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tasainen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113" name="Suora yhdysviiva 112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Ryhmä 116"/>
          <p:cNvGrpSpPr/>
          <p:nvPr/>
        </p:nvGrpSpPr>
        <p:grpSpPr>
          <a:xfrm>
            <a:off x="7836208" y="4190835"/>
            <a:ext cx="864714" cy="848594"/>
            <a:chOff x="69345" y="4219688"/>
            <a:chExt cx="864714" cy="848594"/>
          </a:xfrm>
        </p:grpSpPr>
        <p:grpSp>
          <p:nvGrpSpPr>
            <p:cNvPr id="118" name="Ryhmä 117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120" name="Suorakulmio 119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21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3</a:t>
                </a:r>
                <a:r>
                  <a:rPr lang="fi-FI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122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563752"/>
                <a:ext cx="84715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9-10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4-5 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119" name="Suora yhdysviiva 118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Ryhmä 122"/>
          <p:cNvGrpSpPr/>
          <p:nvPr/>
        </p:nvGrpSpPr>
        <p:grpSpPr>
          <a:xfrm>
            <a:off x="7823688" y="5165852"/>
            <a:ext cx="864714" cy="848594"/>
            <a:chOff x="69345" y="4219688"/>
            <a:chExt cx="864714" cy="848594"/>
          </a:xfrm>
        </p:grpSpPr>
        <p:grpSp>
          <p:nvGrpSpPr>
            <p:cNvPr id="124" name="Ryhmä 123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126" name="Suorakulmio 125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27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solidFill>
                      <a:srgbClr val="000099"/>
                    </a:solidFill>
                    <a:ea typeface="Times New Roman" pitchFamily="18" charset="0"/>
                    <a:cs typeface="Arial" charset="0"/>
                  </a:rPr>
                  <a:t>4</a:t>
                </a:r>
                <a:r>
                  <a:rPr lang="fi-FI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128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476884"/>
                <a:ext cx="84715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11-15 </a:t>
                </a:r>
                <a:r>
                  <a:rPr lang="fi-FI" sz="1000" dirty="0" err="1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4-5 </a:t>
                </a:r>
                <a:r>
                  <a:rPr lang="fi-FI" sz="1000" dirty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125" name="Suora yhdysviiva 124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uora nuoliyhdysviiva 90"/>
          <p:cNvCxnSpPr>
            <a:stCxn id="23" idx="2"/>
          </p:cNvCxnSpPr>
          <p:nvPr/>
        </p:nvCxnSpPr>
        <p:spPr>
          <a:xfrm>
            <a:off x="1419016" y="3795446"/>
            <a:ext cx="8782" cy="45096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uora nuoliyhdysviiva 135"/>
          <p:cNvCxnSpPr>
            <a:endCxn id="157" idx="0"/>
          </p:cNvCxnSpPr>
          <p:nvPr/>
        </p:nvCxnSpPr>
        <p:spPr>
          <a:xfrm>
            <a:off x="4567246" y="3797435"/>
            <a:ext cx="0" cy="43869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uora nuoliyhdysviiva 143"/>
          <p:cNvCxnSpPr>
            <a:endCxn id="133" idx="0"/>
          </p:cNvCxnSpPr>
          <p:nvPr/>
        </p:nvCxnSpPr>
        <p:spPr>
          <a:xfrm>
            <a:off x="7781096" y="3797435"/>
            <a:ext cx="0" cy="40752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7" name="Ryhmä 176"/>
          <p:cNvGrpSpPr/>
          <p:nvPr/>
        </p:nvGrpSpPr>
        <p:grpSpPr>
          <a:xfrm>
            <a:off x="3677502" y="4261914"/>
            <a:ext cx="864714" cy="848594"/>
            <a:chOff x="69345" y="4219688"/>
            <a:chExt cx="864714" cy="848594"/>
          </a:xfrm>
        </p:grpSpPr>
        <p:grpSp>
          <p:nvGrpSpPr>
            <p:cNvPr id="178" name="Ryhmä 177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180" name="Suorakulmio 179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81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b="1" dirty="0" smtClean="0"/>
                  <a:t>2</a:t>
                </a:r>
                <a:r>
                  <a:rPr lang="fi-FI" b="1" dirty="0" smtClean="0">
                    <a:ea typeface="Times New Roman" pitchFamily="18" charset="0"/>
                    <a:cs typeface="Arial" charset="0"/>
                  </a:rPr>
                  <a:t>NT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182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476884"/>
                <a:ext cx="847150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9-10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 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b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tasainen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179" name="Suora yhdysviiva 178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Ryhmä 182"/>
          <p:cNvGrpSpPr/>
          <p:nvPr/>
        </p:nvGrpSpPr>
        <p:grpSpPr>
          <a:xfrm>
            <a:off x="3670059" y="5219974"/>
            <a:ext cx="864714" cy="848594"/>
            <a:chOff x="69345" y="4219688"/>
            <a:chExt cx="864714" cy="848594"/>
          </a:xfrm>
        </p:grpSpPr>
        <p:grpSp>
          <p:nvGrpSpPr>
            <p:cNvPr id="184" name="Ryhmä 183"/>
            <p:cNvGrpSpPr/>
            <p:nvPr/>
          </p:nvGrpSpPr>
          <p:grpSpPr>
            <a:xfrm>
              <a:off x="69345" y="4219688"/>
              <a:ext cx="864714" cy="848594"/>
              <a:chOff x="69345" y="4219688"/>
              <a:chExt cx="864714" cy="848594"/>
            </a:xfrm>
          </p:grpSpPr>
          <p:sp>
            <p:nvSpPr>
              <p:cNvPr id="186" name="Suorakulmio 185"/>
              <p:cNvSpPr/>
              <p:nvPr/>
            </p:nvSpPr>
            <p:spPr>
              <a:xfrm>
                <a:off x="84939" y="4219694"/>
                <a:ext cx="814653" cy="848588"/>
              </a:xfrm>
              <a:prstGeom prst="rect">
                <a:avLst/>
              </a:prstGeom>
              <a:solidFill>
                <a:srgbClr val="99CCFF"/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187" name="Text Box 8"/>
              <p:cNvSpPr txBox="1">
                <a:spLocks noChangeArrowheads="1"/>
              </p:cNvSpPr>
              <p:nvPr/>
            </p:nvSpPr>
            <p:spPr bwMode="auto">
              <a:xfrm>
                <a:off x="69345" y="4219688"/>
                <a:ext cx="84584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b="1" dirty="0"/>
                  <a:t>3</a:t>
                </a:r>
                <a:r>
                  <a:rPr lang="fi-FI" b="1" dirty="0" smtClean="0">
                    <a:ea typeface="Times New Roman" pitchFamily="18" charset="0"/>
                    <a:cs typeface="Arial" charset="0"/>
                  </a:rPr>
                  <a:t>NT</a:t>
                </a:r>
                <a:endParaRPr lang="fi-FI" b="1" dirty="0">
                  <a:sym typeface="Symbol" pitchFamily="18" charset="2"/>
                </a:endParaRPr>
              </a:p>
            </p:txBody>
          </p:sp>
          <p:sp>
            <p:nvSpPr>
              <p:cNvPr id="188" name="Text Box 14"/>
              <p:cNvSpPr txBox="1">
                <a:spLocks noChangeArrowheads="1"/>
              </p:cNvSpPr>
              <p:nvPr/>
            </p:nvSpPr>
            <p:spPr bwMode="auto">
              <a:xfrm>
                <a:off x="86909" y="4476884"/>
                <a:ext cx="847150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11-15 </a:t>
                </a:r>
                <a:r>
                  <a:rPr lang="fi-FI" sz="1000" dirty="0" err="1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ap</a:t>
                </a: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</a:br>
                <a:r>
                  <a:rPr lang="fi-FI" sz="1000" dirty="0" smtClean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4 </a:t>
                </a:r>
                <a:r>
                  <a:rPr lang="fi-FI" sz="1000" dirty="0" smtClean="0">
                    <a:solidFill>
                      <a:srgbClr val="000099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♠</a:t>
                </a: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/>
                </a:r>
                <a:b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</a:br>
                <a:r>
                  <a:rPr lang="fi-FI" sz="1000" dirty="0" smtClean="0"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tasainen</a:t>
                </a:r>
                <a:endParaRPr lang="fi-FI" sz="1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cxnSp>
          <p:nvCxnSpPr>
            <p:cNvPr id="185" name="Suora yhdysviiva 184"/>
            <p:cNvCxnSpPr/>
            <p:nvPr/>
          </p:nvCxnSpPr>
          <p:spPr>
            <a:xfrm>
              <a:off x="179512" y="4518753"/>
              <a:ext cx="6480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58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10793</TotalTime>
  <Words>1577</Words>
  <Application>Microsoft Office PowerPoint</Application>
  <PresentationFormat>Näytössä katseltava diaesitys (4:3)</PresentationFormat>
  <Paragraphs>550</Paragraphs>
  <Slides>20</Slides>
  <Notes>17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20</vt:i4>
      </vt:variant>
    </vt:vector>
  </HeadingPairs>
  <TitlesOfParts>
    <vt:vector size="21" baseType="lpstr">
      <vt:lpstr>Oletusrakenne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RIITTA-LIISA</dc:creator>
  <cp:lastModifiedBy>Raija</cp:lastModifiedBy>
  <cp:revision>700</cp:revision>
  <dcterms:created xsi:type="dcterms:W3CDTF">2011-06-15T13:32:59Z</dcterms:created>
  <dcterms:modified xsi:type="dcterms:W3CDTF">2015-07-17T06:42:39Z</dcterms:modified>
</cp:coreProperties>
</file>