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61" r:id="rId8"/>
    <p:sldId id="262" r:id="rId9"/>
    <p:sldId id="263" r:id="rId10"/>
    <p:sldId id="274" r:id="rId11"/>
    <p:sldId id="276" r:id="rId12"/>
    <p:sldId id="278" r:id="rId13"/>
    <p:sldId id="266" r:id="rId14"/>
    <p:sldId id="267" r:id="rId15"/>
    <p:sldId id="268" r:id="rId16"/>
    <p:sldId id="269" r:id="rId17"/>
    <p:sldId id="279" r:id="rId18"/>
    <p:sldId id="270" r:id="rId19"/>
    <p:sldId id="280" r:id="rId20"/>
    <p:sldId id="281" r:id="rId21"/>
    <p:sldId id="282" r:id="rId22"/>
    <p:sldId id="283" r:id="rId23"/>
    <p:sldId id="284" r:id="rId24"/>
    <p:sldId id="285" r:id="rId25"/>
    <p:sldId id="271" r:id="rId26"/>
    <p:sldId id="272" r:id="rId27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800080"/>
    <a:srgbClr val="FF66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55A3-0225-4917-BA7C-9E51243C14FB}" type="datetimeFigureOut">
              <a:rPr lang="sv-FI" smtClean="0"/>
              <a:t>24.1.2016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71D8-24EF-4968-9A10-E02994ECBF7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414190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55A3-0225-4917-BA7C-9E51243C14FB}" type="datetimeFigureOut">
              <a:rPr lang="sv-FI" smtClean="0"/>
              <a:t>24.1.2016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71D8-24EF-4968-9A10-E02994ECBF7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5982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55A3-0225-4917-BA7C-9E51243C14FB}" type="datetimeFigureOut">
              <a:rPr lang="sv-FI" smtClean="0"/>
              <a:t>24.1.2016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71D8-24EF-4968-9A10-E02994ECBF7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370712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55A3-0225-4917-BA7C-9E51243C14FB}" type="datetimeFigureOut">
              <a:rPr lang="sv-FI" smtClean="0"/>
              <a:t>24.1.2016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71D8-24EF-4968-9A10-E02994ECBF7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178932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55A3-0225-4917-BA7C-9E51243C14FB}" type="datetimeFigureOut">
              <a:rPr lang="sv-FI" smtClean="0"/>
              <a:t>24.1.2016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71D8-24EF-4968-9A10-E02994ECBF7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757707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55A3-0225-4917-BA7C-9E51243C14FB}" type="datetimeFigureOut">
              <a:rPr lang="sv-FI" smtClean="0"/>
              <a:t>24.1.2016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71D8-24EF-4968-9A10-E02994ECBF7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027494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55A3-0225-4917-BA7C-9E51243C14FB}" type="datetimeFigureOut">
              <a:rPr lang="sv-FI" smtClean="0"/>
              <a:t>24.1.2016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71D8-24EF-4968-9A10-E02994ECBF7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948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55A3-0225-4917-BA7C-9E51243C14FB}" type="datetimeFigureOut">
              <a:rPr lang="sv-FI" smtClean="0"/>
              <a:t>24.1.2016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71D8-24EF-4968-9A10-E02994ECBF7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02776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55A3-0225-4917-BA7C-9E51243C14FB}" type="datetimeFigureOut">
              <a:rPr lang="sv-FI" smtClean="0"/>
              <a:t>24.1.2016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71D8-24EF-4968-9A10-E02994ECBF7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20866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55A3-0225-4917-BA7C-9E51243C14FB}" type="datetimeFigureOut">
              <a:rPr lang="sv-FI" smtClean="0"/>
              <a:t>24.1.2016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71D8-24EF-4968-9A10-E02994ECBF7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0066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55A3-0225-4917-BA7C-9E51243C14FB}" type="datetimeFigureOut">
              <a:rPr lang="sv-FI" smtClean="0"/>
              <a:t>24.1.2016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71D8-24EF-4968-9A10-E02994ECBF7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62942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555A3-0225-4917-BA7C-9E51243C14FB}" type="datetimeFigureOut">
              <a:rPr lang="sv-FI" smtClean="0"/>
              <a:t>24.1.2016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871D8-24EF-4968-9A10-E02994ECBF7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02843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2060"/>
                </a:solidFill>
              </a:rPr>
              <a:t>Grundkurs lektion 15</a:t>
            </a:r>
            <a:endParaRPr lang="sv-FI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FI" b="1" dirty="0" smtClean="0">
              <a:solidFill>
                <a:srgbClr val="006600"/>
              </a:solidFill>
            </a:endParaRPr>
          </a:p>
          <a:p>
            <a:r>
              <a:rPr lang="sv-FI" sz="3600" b="1" dirty="0" smtClean="0">
                <a:solidFill>
                  <a:srgbClr val="006600"/>
                </a:solidFill>
              </a:rPr>
              <a:t>Upplysningsdubbling</a:t>
            </a:r>
            <a:endParaRPr lang="sv-FI" sz="3600" dirty="0"/>
          </a:p>
        </p:txBody>
      </p:sp>
    </p:spTree>
    <p:extLst>
      <p:ext uri="{BB962C8B-B14F-4D97-AF65-F5344CB8AC3E}">
        <p14:creationId xmlns:p14="http://schemas.microsoft.com/office/powerpoint/2010/main" val="379683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4000" b="1" dirty="0" smtClean="0">
                <a:solidFill>
                  <a:srgbClr val="FF0000"/>
                </a:solidFill>
              </a:rPr>
              <a:t>Fortsatt budgivning efter UD</a:t>
            </a:r>
            <a:endParaRPr lang="sv-FI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8000"/>
                </a:solidFill>
              </a:rPr>
              <a:t>Efter din partners dubbling måste du bjuda</a:t>
            </a:r>
            <a:r>
              <a:rPr lang="sv-FI" b="1" dirty="0" smtClean="0"/>
              <a:t> någonting om motspelaren till höger om dig passar, även med en usel hand.</a:t>
            </a:r>
          </a:p>
          <a:p>
            <a:endParaRPr lang="sv-FI" b="1" dirty="0" smtClean="0"/>
          </a:p>
          <a:p>
            <a:r>
              <a:rPr lang="sv-FI" b="1" dirty="0" smtClean="0"/>
              <a:t>När du bjuder skall du utgå ifrån att din partner har den ”normala” UD-handen.</a:t>
            </a:r>
            <a:endParaRPr lang="sv-SE" b="1" dirty="0" smtClean="0"/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85351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42085"/>
              </p:ext>
            </p:extLst>
          </p:nvPr>
        </p:nvGraphicFramePr>
        <p:xfrm>
          <a:off x="323528" y="295681"/>
          <a:ext cx="8229600" cy="605648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027287">
                <a:tc>
                  <a:txBody>
                    <a:bodyPr/>
                    <a:lstStyle/>
                    <a:p>
                      <a:r>
                        <a:rPr lang="sv-FI" b="1" dirty="0" err="1" smtClean="0">
                          <a:solidFill>
                            <a:schemeClr val="tx1"/>
                          </a:solidFill>
                        </a:rPr>
                        <a:t>Färgbud</a:t>
                      </a:r>
                      <a:r>
                        <a:rPr lang="sv-FI" b="1" dirty="0" smtClean="0">
                          <a:solidFill>
                            <a:schemeClr val="tx1"/>
                          </a:solidFill>
                        </a:rPr>
                        <a:t> på lägsta nivå</a:t>
                      </a:r>
                      <a:endParaRPr lang="sv-FI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b="1" dirty="0" smtClean="0">
                          <a:solidFill>
                            <a:schemeClr val="tx1"/>
                          </a:solidFill>
                        </a:rPr>
                        <a:t>0-8 </a:t>
                      </a:r>
                      <a:r>
                        <a:rPr lang="sv-FI" b="1" dirty="0" err="1" smtClean="0">
                          <a:solidFill>
                            <a:schemeClr val="tx1"/>
                          </a:solidFill>
                        </a:rPr>
                        <a:t>hfp</a:t>
                      </a:r>
                      <a:endParaRPr lang="sv-FI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45940">
                <a:tc>
                  <a:txBody>
                    <a:bodyPr/>
                    <a:lstStyle/>
                    <a:p>
                      <a:r>
                        <a:rPr lang="sv-FI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Färgbud</a:t>
                      </a:r>
                      <a:r>
                        <a:rPr lang="sv-FI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med hopp till 2-nivån.</a:t>
                      </a:r>
                      <a:endParaRPr lang="sv-FI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9-10 </a:t>
                      </a:r>
                      <a:r>
                        <a:rPr lang="sv-FI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hfp</a:t>
                      </a:r>
                      <a:r>
                        <a:rPr lang="sv-FI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sv-FI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(Detta bud finns inte i all lägen. </a:t>
                      </a:r>
                    </a:p>
                    <a:p>
                      <a:r>
                        <a:rPr lang="sv-FI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9-10 poängs händerna måste då sorteras i svagare eller starkare variant)</a:t>
                      </a:r>
                      <a:endParaRPr lang="sv-FI" dirty="0"/>
                    </a:p>
                  </a:txBody>
                  <a:tcPr/>
                </a:tc>
              </a:tr>
              <a:tr h="617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Färgbud</a:t>
                      </a:r>
                      <a:r>
                        <a:rPr lang="sv-FI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med hopp till 3-nivån.</a:t>
                      </a:r>
                    </a:p>
                    <a:p>
                      <a:endParaRPr lang="sv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11-12 </a:t>
                      </a:r>
                      <a:r>
                        <a:rPr lang="sv-FI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hfp</a:t>
                      </a:r>
                      <a:endParaRPr lang="sv-FI" b="1" dirty="0"/>
                    </a:p>
                  </a:txBody>
                  <a:tcPr/>
                </a:tc>
              </a:tr>
              <a:tr h="617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Färgutgång</a:t>
                      </a:r>
                    </a:p>
                    <a:p>
                      <a:endParaRPr lang="sv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13+ </a:t>
                      </a:r>
                      <a:r>
                        <a:rPr lang="sv-FI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hfp</a:t>
                      </a:r>
                      <a:r>
                        <a:rPr lang="sv-FI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minst bra femkorts färg</a:t>
                      </a:r>
                      <a:endParaRPr lang="sv-FI" b="1" dirty="0"/>
                    </a:p>
                  </a:txBody>
                  <a:tcPr/>
                </a:tc>
              </a:tr>
              <a:tr h="617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Överbud i motståndarnas färg</a:t>
                      </a:r>
                    </a:p>
                    <a:p>
                      <a:endParaRPr lang="sv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Kravbud, bra kort utan lämpligt bud</a:t>
                      </a:r>
                      <a:endParaRPr lang="sv-FI" b="1" dirty="0"/>
                    </a:p>
                  </a:txBody>
                  <a:tcPr/>
                </a:tc>
              </a:tr>
              <a:tr h="617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NT</a:t>
                      </a:r>
                    </a:p>
                    <a:p>
                      <a:endParaRPr lang="sv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FI" sz="1800" b="1" dirty="0">
                          <a:effectLst/>
                          <a:latin typeface="Calibri"/>
                          <a:ea typeface="Times New Roman"/>
                        </a:rPr>
                        <a:t>6-9 </a:t>
                      </a:r>
                      <a:r>
                        <a:rPr lang="sv-FI" sz="1800" b="1" dirty="0" err="1">
                          <a:effectLst/>
                          <a:latin typeface="Calibri"/>
                          <a:ea typeface="Times New Roman"/>
                        </a:rPr>
                        <a:t>hp</a:t>
                      </a:r>
                      <a:r>
                        <a:rPr lang="sv-FI" sz="1800" b="1" dirty="0">
                          <a:effectLst/>
                          <a:latin typeface="Calibri"/>
                          <a:ea typeface="Times New Roman"/>
                        </a:rPr>
                        <a:t>, håll i öppningsfärgen</a:t>
                      </a:r>
                      <a:endParaRPr lang="sv-FI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7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NT</a:t>
                      </a:r>
                    </a:p>
                    <a:p>
                      <a:endParaRPr lang="sv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10-12 </a:t>
                      </a:r>
                      <a:r>
                        <a:rPr lang="sv-FI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hp</a:t>
                      </a:r>
                      <a:r>
                        <a:rPr lang="sv-FI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 bra håll i öppningsfärgen</a:t>
                      </a:r>
                      <a:endParaRPr lang="sv-FI" b="1" dirty="0"/>
                    </a:p>
                  </a:txBody>
                  <a:tcPr/>
                </a:tc>
              </a:tr>
              <a:tr h="617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NT</a:t>
                      </a:r>
                    </a:p>
                    <a:p>
                      <a:endParaRPr lang="sv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FI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13+ </a:t>
                      </a:r>
                      <a:r>
                        <a:rPr lang="sv-FI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hp</a:t>
                      </a:r>
                      <a:r>
                        <a:rPr lang="sv-FI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bra håll i öppningsfärgen</a:t>
                      </a:r>
                      <a:endParaRPr lang="sv-FI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079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800" b="1" dirty="0" smtClean="0"/>
              <a:t/>
            </a:r>
            <a:br>
              <a:rPr lang="sv-FI" sz="2800" b="1" dirty="0" smtClean="0"/>
            </a:br>
            <a:r>
              <a:rPr lang="sv-FI" sz="2800" b="1" dirty="0" smtClean="0"/>
              <a:t>Svarshandens </a:t>
            </a:r>
            <a:r>
              <a:rPr lang="sv-FI" sz="2800" b="1" dirty="0"/>
              <a:t>bud efter partnerns UD på </a:t>
            </a:r>
            <a:r>
              <a:rPr lang="sv-FI" sz="2800" b="1" dirty="0" smtClean="0"/>
              <a:t>entricksnivån</a:t>
            </a:r>
            <a:r>
              <a:rPr lang="sv-FI" sz="2800" dirty="0"/>
              <a:t/>
            </a:r>
            <a:br>
              <a:rPr lang="sv-FI" sz="2800" dirty="0"/>
            </a:br>
            <a:endParaRPr lang="sv-FI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FI" sz="2800" b="1" dirty="0" err="1" smtClean="0">
                <a:solidFill>
                  <a:srgbClr val="006600"/>
                </a:solidFill>
              </a:rPr>
              <a:t>Färgbud</a:t>
            </a:r>
            <a:r>
              <a:rPr lang="sv-FI" sz="2800" b="1" dirty="0" smtClean="0">
                <a:solidFill>
                  <a:srgbClr val="006600"/>
                </a:solidFill>
              </a:rPr>
              <a:t> på lägsta nivå				0-8 </a:t>
            </a:r>
            <a:r>
              <a:rPr lang="sv-FI" sz="2800" b="1" dirty="0" err="1" smtClean="0">
                <a:solidFill>
                  <a:srgbClr val="006600"/>
                </a:solidFill>
              </a:rPr>
              <a:t>hfp</a:t>
            </a:r>
            <a:endParaRPr lang="sv-FI" sz="2800" b="1" dirty="0" smtClean="0">
              <a:solidFill>
                <a:srgbClr val="006600"/>
              </a:solidFill>
            </a:endParaRPr>
          </a:p>
          <a:p>
            <a:r>
              <a:rPr lang="sv-FI" sz="2800" b="1" dirty="0" err="1" smtClean="0">
                <a:solidFill>
                  <a:srgbClr val="006600"/>
                </a:solidFill>
              </a:rPr>
              <a:t>Färgbud</a:t>
            </a:r>
            <a:r>
              <a:rPr lang="sv-FI" sz="2800" b="1" dirty="0" smtClean="0">
                <a:solidFill>
                  <a:srgbClr val="006600"/>
                </a:solidFill>
              </a:rPr>
              <a:t> med hopp till 2-nivån		9-10 </a:t>
            </a:r>
            <a:r>
              <a:rPr lang="sv-FI" sz="2800" b="1" dirty="0" err="1" smtClean="0">
                <a:solidFill>
                  <a:srgbClr val="006600"/>
                </a:solidFill>
              </a:rPr>
              <a:t>hfp</a:t>
            </a:r>
            <a:endParaRPr lang="sv-FI" sz="2800" b="1" dirty="0" smtClean="0">
              <a:solidFill>
                <a:srgbClr val="006600"/>
              </a:solidFill>
            </a:endParaRPr>
          </a:p>
          <a:p>
            <a:r>
              <a:rPr lang="sv-FI" sz="2800" b="1" dirty="0" err="1" smtClean="0">
                <a:solidFill>
                  <a:srgbClr val="006600"/>
                </a:solidFill>
              </a:rPr>
              <a:t>Färgbud</a:t>
            </a:r>
            <a:r>
              <a:rPr lang="sv-FI" sz="2800" b="1" dirty="0" smtClean="0">
                <a:solidFill>
                  <a:srgbClr val="006600"/>
                </a:solidFill>
              </a:rPr>
              <a:t> med hopp till 3-nivån		11-12 </a:t>
            </a:r>
            <a:r>
              <a:rPr lang="sv-FI" sz="2800" b="1" dirty="0" err="1" smtClean="0">
                <a:solidFill>
                  <a:srgbClr val="006600"/>
                </a:solidFill>
              </a:rPr>
              <a:t>hfp</a:t>
            </a:r>
            <a:endParaRPr lang="sv-FI" sz="2800" b="1" dirty="0" smtClean="0">
              <a:solidFill>
                <a:srgbClr val="006600"/>
              </a:solidFill>
            </a:endParaRPr>
          </a:p>
          <a:p>
            <a:r>
              <a:rPr lang="sv-FI" sz="2800" b="1" dirty="0" smtClean="0">
                <a:solidFill>
                  <a:srgbClr val="006600"/>
                </a:solidFill>
              </a:rPr>
              <a:t>Färgutgång					13+ </a:t>
            </a:r>
            <a:r>
              <a:rPr lang="sv-FI" sz="2800" b="1" dirty="0" err="1" smtClean="0">
                <a:solidFill>
                  <a:srgbClr val="006600"/>
                </a:solidFill>
              </a:rPr>
              <a:t>hfp</a:t>
            </a:r>
            <a:endParaRPr lang="sv-FI" sz="2800" b="1" dirty="0" smtClean="0">
              <a:solidFill>
                <a:srgbClr val="006600"/>
              </a:solidFill>
            </a:endParaRPr>
          </a:p>
          <a:p>
            <a:r>
              <a:rPr lang="sv-FI" sz="2800" b="1" dirty="0" smtClean="0">
                <a:solidFill>
                  <a:srgbClr val="FF6600"/>
                </a:solidFill>
              </a:rPr>
              <a:t>Överbud i motståndarnas färg		kravbud</a:t>
            </a:r>
          </a:p>
          <a:p>
            <a:r>
              <a:rPr lang="sv-FI" sz="2800" b="1" dirty="0" smtClean="0">
                <a:solidFill>
                  <a:srgbClr val="002060"/>
                </a:solidFill>
              </a:rPr>
              <a:t>1 NT						6-9 </a:t>
            </a:r>
            <a:r>
              <a:rPr lang="sv-FI" sz="2800" b="1" dirty="0" err="1" smtClean="0">
                <a:solidFill>
                  <a:srgbClr val="002060"/>
                </a:solidFill>
              </a:rPr>
              <a:t>hp</a:t>
            </a:r>
            <a:endParaRPr lang="sv-FI" sz="2800" b="1" dirty="0" smtClean="0">
              <a:solidFill>
                <a:srgbClr val="002060"/>
              </a:solidFill>
            </a:endParaRPr>
          </a:p>
          <a:p>
            <a:r>
              <a:rPr lang="sv-FI" sz="2800" b="1" dirty="0" smtClean="0">
                <a:solidFill>
                  <a:srgbClr val="002060"/>
                </a:solidFill>
              </a:rPr>
              <a:t>2 NT						10-12 </a:t>
            </a:r>
            <a:r>
              <a:rPr lang="sv-FI" sz="2800" b="1" dirty="0" err="1" smtClean="0">
                <a:solidFill>
                  <a:srgbClr val="002060"/>
                </a:solidFill>
              </a:rPr>
              <a:t>hp</a:t>
            </a:r>
            <a:endParaRPr lang="sv-FI" sz="2800" b="1" dirty="0" smtClean="0">
              <a:solidFill>
                <a:srgbClr val="002060"/>
              </a:solidFill>
            </a:endParaRPr>
          </a:p>
          <a:p>
            <a:r>
              <a:rPr lang="sv-FI" sz="2800" b="1" dirty="0" smtClean="0">
                <a:solidFill>
                  <a:srgbClr val="002060"/>
                </a:solidFill>
              </a:rPr>
              <a:t>3 NT						13+ </a:t>
            </a:r>
            <a:r>
              <a:rPr lang="sv-FI" sz="2800" b="1" dirty="0" err="1" smtClean="0">
                <a:solidFill>
                  <a:srgbClr val="002060"/>
                </a:solidFill>
              </a:rPr>
              <a:t>hp</a:t>
            </a:r>
            <a:endParaRPr lang="sv-FI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sv-FI" sz="2800" b="1" dirty="0" smtClean="0"/>
              <a:t>Alla sangbud lovar håll i öppningsfärgen</a:t>
            </a:r>
            <a:endParaRPr lang="sv-FI" sz="2800" b="1" dirty="0"/>
          </a:p>
        </p:txBody>
      </p:sp>
    </p:spTree>
    <p:extLst>
      <p:ext uri="{BB962C8B-B14F-4D97-AF65-F5344CB8AC3E}">
        <p14:creationId xmlns:p14="http://schemas.microsoft.com/office/powerpoint/2010/main" val="276123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4000" b="1" dirty="0"/>
              <a:t>1</a:t>
            </a:r>
            <a:r>
              <a:rPr lang="sv-FI" sz="4000" b="1" dirty="0">
                <a:solidFill>
                  <a:srgbClr val="FF0000"/>
                </a:solidFill>
              </a:rPr>
              <a:t>♥ </a:t>
            </a:r>
            <a:r>
              <a:rPr lang="sv-FI" sz="4000" b="1" dirty="0">
                <a:solidFill>
                  <a:schemeClr val="tx1"/>
                </a:solidFill>
              </a:rPr>
              <a:t>- D – pass - ?</a:t>
            </a:r>
            <a:endParaRPr lang="sv-SE" sz="4000" b="1" dirty="0">
              <a:solidFill>
                <a:srgbClr val="FF0000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K 9 3 2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9 7 3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A 8 6 4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9 7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/>
              <a:t>1</a:t>
            </a:r>
            <a:r>
              <a:rPr lang="sv-FI" b="1" dirty="0">
                <a:solidFill>
                  <a:srgbClr val="000080"/>
                </a:solidFill>
              </a:rPr>
              <a:t>♠</a:t>
            </a:r>
          </a:p>
          <a:p>
            <a:pPr>
              <a:buFontTx/>
              <a:buNone/>
            </a:pPr>
            <a:endParaRPr lang="sv-FI" b="1" dirty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sz="2400" b="1" dirty="0"/>
              <a:t>Spaderfärg och max 8 </a:t>
            </a:r>
            <a:r>
              <a:rPr lang="sv-FI" sz="2400" b="1" dirty="0" err="1"/>
              <a:t>hfp</a:t>
            </a:r>
            <a:r>
              <a:rPr lang="sv-FI" sz="2400" b="1" dirty="0"/>
              <a:t>.</a:t>
            </a:r>
          </a:p>
          <a:p>
            <a:pPr>
              <a:buFontTx/>
              <a:buNone/>
            </a:pPr>
            <a:endParaRPr lang="sv-FI" sz="2400" b="1" dirty="0"/>
          </a:p>
        </p:txBody>
      </p:sp>
    </p:spTree>
    <p:extLst>
      <p:ext uri="{BB962C8B-B14F-4D97-AF65-F5344CB8AC3E}">
        <p14:creationId xmlns:p14="http://schemas.microsoft.com/office/powerpoint/2010/main" val="134298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4000" b="1" dirty="0"/>
              <a:t>1</a:t>
            </a:r>
            <a:r>
              <a:rPr lang="sv-FI" sz="4000" b="1" dirty="0">
                <a:solidFill>
                  <a:srgbClr val="FF0000"/>
                </a:solidFill>
              </a:rPr>
              <a:t>♥ </a:t>
            </a:r>
            <a:r>
              <a:rPr lang="sv-FI" sz="4000" b="1" dirty="0">
                <a:solidFill>
                  <a:schemeClr val="tx1"/>
                </a:solidFill>
              </a:rPr>
              <a:t>- D – pass - ?</a:t>
            </a:r>
            <a:endParaRPr lang="sv-SE" sz="4000" b="1" dirty="0">
              <a:solidFill>
                <a:schemeClr val="tx1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K Q 9 7 4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9 7 5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A 7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K T</a:t>
            </a:r>
            <a:r>
              <a:rPr lang="sv-FI" b="1" dirty="0" smtClean="0"/>
              <a:t> </a:t>
            </a:r>
            <a:r>
              <a:rPr lang="sv-FI" b="1" dirty="0"/>
              <a:t>4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 sz="3200" b="1"/>
          </a:p>
          <a:p>
            <a:pPr>
              <a:buFontTx/>
              <a:buNone/>
            </a:pPr>
            <a:r>
              <a:rPr lang="sv-FI" sz="3200" b="1"/>
              <a:t>4 </a:t>
            </a:r>
            <a:r>
              <a:rPr lang="sv-FI" sz="3200" b="1">
                <a:solidFill>
                  <a:srgbClr val="000080"/>
                </a:solidFill>
              </a:rPr>
              <a:t>♠</a:t>
            </a:r>
            <a:endParaRPr lang="sv-SE" sz="3200" b="1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57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4000" b="1" dirty="0"/>
              <a:t>1</a:t>
            </a:r>
            <a:r>
              <a:rPr lang="sv-FI" sz="4000" b="1" dirty="0">
                <a:solidFill>
                  <a:srgbClr val="FF0000"/>
                </a:solidFill>
              </a:rPr>
              <a:t>♥ </a:t>
            </a:r>
            <a:r>
              <a:rPr lang="sv-FI" sz="4000" b="1" dirty="0">
                <a:solidFill>
                  <a:schemeClr val="tx1"/>
                </a:solidFill>
              </a:rPr>
              <a:t>- D – pass - ?</a:t>
            </a:r>
            <a:endParaRPr lang="sv-SE" sz="4000" b="1" dirty="0">
              <a:solidFill>
                <a:schemeClr val="tx1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6 4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9 7 5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9 8 6 4 3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9 7 4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2</a:t>
            </a:r>
            <a:r>
              <a:rPr lang="sv-FI" sz="3200" b="1">
                <a:solidFill>
                  <a:srgbClr val="FF6600"/>
                </a:solidFill>
              </a:rPr>
              <a:t>♦</a:t>
            </a:r>
            <a:endParaRPr lang="sv-SE" sz="3200" b="1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39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4000" b="1" dirty="0"/>
              <a:t>1</a:t>
            </a:r>
            <a:r>
              <a:rPr lang="sv-FI" sz="4000" b="1" dirty="0">
                <a:solidFill>
                  <a:srgbClr val="FF0000"/>
                </a:solidFill>
              </a:rPr>
              <a:t>♥ </a:t>
            </a:r>
            <a:r>
              <a:rPr lang="sv-FI" sz="4000" b="1" dirty="0">
                <a:solidFill>
                  <a:schemeClr val="tx1"/>
                </a:solidFill>
              </a:rPr>
              <a:t>- D – pass - ?</a:t>
            </a:r>
            <a:endParaRPr lang="sv-SE" sz="4000" b="1" dirty="0">
              <a:solidFill>
                <a:schemeClr val="tx1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K 8 6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K Q 9 5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A 7 5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Q 9 7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3 NT</a:t>
            </a:r>
            <a:endParaRPr lang="sv-SE" sz="3200" b="1"/>
          </a:p>
        </p:txBody>
      </p:sp>
    </p:spTree>
    <p:extLst>
      <p:ext uri="{BB962C8B-B14F-4D97-AF65-F5344CB8AC3E}">
        <p14:creationId xmlns:p14="http://schemas.microsoft.com/office/powerpoint/2010/main" val="391329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4000" b="1" dirty="0">
                <a:solidFill>
                  <a:srgbClr val="FF0000"/>
                </a:solidFill>
              </a:rPr>
              <a:t>Fortsatt budgivning efter UD</a:t>
            </a:r>
            <a:endParaRPr lang="sv-SE" sz="4000" b="1" dirty="0">
              <a:solidFill>
                <a:srgbClr val="FF000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v-FI" sz="2000" b="1" dirty="0"/>
              <a:t>Du behöver inte bjuda med en dålig hand om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FI" sz="2000" b="1" dirty="0"/>
              <a:t>motståndaren till höger om dig bjuder. </a:t>
            </a:r>
          </a:p>
          <a:p>
            <a:pPr>
              <a:lnSpc>
                <a:spcPct val="90000"/>
              </a:lnSpc>
              <a:buFontTx/>
              <a:buNone/>
            </a:pPr>
            <a:endParaRPr lang="sv-FI" sz="20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sv-FI" sz="2000" b="1" dirty="0"/>
              <a:t>Väst		Nord		Öst 		Syd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FI" sz="2000" b="1" dirty="0"/>
              <a:t>1</a:t>
            </a:r>
            <a:r>
              <a:rPr lang="sv-FI" sz="2000" b="1" dirty="0">
                <a:solidFill>
                  <a:srgbClr val="FF6600"/>
                </a:solidFill>
              </a:rPr>
              <a:t> ♦</a:t>
            </a:r>
            <a:r>
              <a:rPr lang="sv-FI" sz="2000" b="1" dirty="0"/>
              <a:t> 		D		1</a:t>
            </a:r>
            <a:r>
              <a:rPr lang="sv-FI" sz="2000" b="1" dirty="0">
                <a:solidFill>
                  <a:srgbClr val="FF0000"/>
                </a:solidFill>
              </a:rPr>
              <a:t>♥		</a:t>
            </a:r>
            <a:r>
              <a:rPr lang="sv-FI" sz="2000" b="1" dirty="0"/>
              <a:t>pass</a:t>
            </a:r>
          </a:p>
          <a:p>
            <a:pPr>
              <a:lnSpc>
                <a:spcPct val="90000"/>
              </a:lnSpc>
              <a:buFontTx/>
              <a:buNone/>
            </a:pPr>
            <a:endParaRPr lang="sv-FI" sz="2000" b="1" dirty="0"/>
          </a:p>
          <a:p>
            <a:pPr>
              <a:lnSpc>
                <a:spcPct val="90000"/>
              </a:lnSpc>
              <a:buFontTx/>
              <a:buNone/>
            </a:pPr>
            <a:endParaRPr lang="sv-FI" sz="20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sv-FI" sz="2000" b="1" dirty="0"/>
              <a:t>Ett frivilligt bud på lägsta nivå lovar 7 – 10 </a:t>
            </a:r>
            <a:r>
              <a:rPr lang="sv-FI" sz="2000" b="1" dirty="0" err="1"/>
              <a:t>hfp</a:t>
            </a:r>
            <a:r>
              <a:rPr lang="sv-FI" sz="2000" b="1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sv-FI" sz="20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sv-FI" sz="2000" b="1" dirty="0"/>
              <a:t>Väst		Nord		Öst 		Syd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FI" sz="2000" b="1" dirty="0"/>
              <a:t>1</a:t>
            </a:r>
            <a:r>
              <a:rPr lang="sv-FI" sz="2000" b="1" dirty="0">
                <a:solidFill>
                  <a:srgbClr val="FF6600"/>
                </a:solidFill>
              </a:rPr>
              <a:t> ♦</a:t>
            </a:r>
            <a:r>
              <a:rPr lang="sv-FI" sz="2000" b="1" dirty="0"/>
              <a:t> 		D		1</a:t>
            </a:r>
            <a:r>
              <a:rPr lang="sv-FI" sz="2000" b="1" dirty="0">
                <a:solidFill>
                  <a:srgbClr val="FF0000"/>
                </a:solidFill>
              </a:rPr>
              <a:t>♥		</a:t>
            </a:r>
            <a:r>
              <a:rPr lang="sv-FI" sz="2000" b="1" dirty="0"/>
              <a:t>1 </a:t>
            </a:r>
            <a:r>
              <a:rPr lang="sv-FI" sz="2800" b="1" dirty="0">
                <a:solidFill>
                  <a:srgbClr val="000080"/>
                </a:solidFill>
              </a:rPr>
              <a:t>♠</a:t>
            </a:r>
            <a:endParaRPr lang="sv-FI" sz="2000" b="1" dirty="0"/>
          </a:p>
          <a:p>
            <a:pPr>
              <a:lnSpc>
                <a:spcPct val="90000"/>
              </a:lnSpc>
              <a:buFontTx/>
              <a:buNone/>
            </a:pPr>
            <a:endParaRPr lang="sv-SE" sz="2000" b="1" dirty="0"/>
          </a:p>
        </p:txBody>
      </p:sp>
    </p:spTree>
    <p:extLst>
      <p:ext uri="{BB962C8B-B14F-4D97-AF65-F5344CB8AC3E}">
        <p14:creationId xmlns:p14="http://schemas.microsoft.com/office/powerpoint/2010/main" val="206181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/>
              <a:t>Upplysningsdubblingen är ett mycket </a:t>
            </a:r>
          </a:p>
          <a:p>
            <a:pPr>
              <a:buFontTx/>
              <a:buNone/>
            </a:pPr>
            <a:r>
              <a:rPr lang="sv-FI" b="1"/>
              <a:t>användbart bud: </a:t>
            </a:r>
          </a:p>
          <a:p>
            <a:pPr>
              <a:buFontTx/>
              <a:buNone/>
            </a:pPr>
            <a:endParaRPr lang="sv-FI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Med ett enda bud visar du tre färger!</a:t>
            </a:r>
            <a:endParaRPr lang="sv-SE" b="1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17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smtClean="0">
                <a:solidFill>
                  <a:srgbClr val="008000"/>
                </a:solidFill>
                <a:latin typeface="Calibri" pitchFamily="34" charset="0"/>
              </a:rPr>
              <a:t>Utspel mot sangkontrakt</a:t>
            </a:r>
            <a:endParaRPr lang="sv-FI" smtClean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sz="4000" b="1" dirty="0">
                <a:latin typeface="Calibri" pitchFamily="34" charset="0"/>
              </a:rPr>
              <a:t>Spela ut i din </a:t>
            </a:r>
            <a:r>
              <a:rPr lang="sv-FI" sz="4000" b="1" dirty="0" smtClean="0">
                <a:solidFill>
                  <a:srgbClr val="FF0000"/>
                </a:solidFill>
                <a:latin typeface="Calibri" pitchFamily="34" charset="0"/>
              </a:rPr>
              <a:t>partners bjudna färg</a:t>
            </a:r>
            <a:endParaRPr lang="sv-FI" sz="4000" b="1" dirty="0">
              <a:latin typeface="Calibri" pitchFamily="34" charset="0"/>
            </a:endParaRPr>
          </a:p>
          <a:p>
            <a:pPr marL="0" indent="0">
              <a:buFontTx/>
              <a:buNone/>
            </a:pPr>
            <a:r>
              <a:rPr lang="sv-FI" sz="4000" b="1" dirty="0" smtClean="0">
                <a:latin typeface="Calibri" pitchFamily="34" charset="0"/>
              </a:rPr>
              <a:t>______________________________</a:t>
            </a:r>
            <a:endParaRPr lang="sv-FI" sz="4000" b="1" dirty="0">
              <a:latin typeface="Calibri" pitchFamily="34" charset="0"/>
            </a:endParaRPr>
          </a:p>
          <a:p>
            <a:pPr marL="0" indent="0">
              <a:buFontTx/>
              <a:buNone/>
            </a:pPr>
            <a:r>
              <a:rPr lang="sv-FI" sz="4000" b="1" dirty="0" smtClean="0">
                <a:latin typeface="Calibri" pitchFamily="34" charset="0"/>
              </a:rPr>
              <a:t>Spela ut i din </a:t>
            </a:r>
            <a:r>
              <a:rPr lang="sv-FI" sz="4000" b="1" dirty="0" smtClean="0">
                <a:solidFill>
                  <a:srgbClr val="FF0000"/>
                </a:solidFill>
                <a:latin typeface="Calibri" pitchFamily="34" charset="0"/>
              </a:rPr>
              <a:t>längsta</a:t>
            </a:r>
            <a:r>
              <a:rPr lang="sv-FI" sz="4000" b="1" dirty="0" smtClean="0">
                <a:latin typeface="Calibri" pitchFamily="34" charset="0"/>
              </a:rPr>
              <a:t> färg.</a:t>
            </a:r>
          </a:p>
          <a:p>
            <a:pPr marL="0" indent="0">
              <a:buFontTx/>
              <a:buNone/>
            </a:pPr>
            <a:endParaRPr lang="sv-FI" sz="4000" b="1" dirty="0" smtClean="0">
              <a:latin typeface="Calibri" pitchFamily="34" charset="0"/>
            </a:endParaRPr>
          </a:p>
          <a:p>
            <a:pPr marL="0" indent="0">
              <a:buFontTx/>
              <a:buNone/>
            </a:pPr>
            <a:r>
              <a:rPr lang="sv-FI" sz="4000" b="1" dirty="0" smtClean="0">
                <a:latin typeface="Calibri" pitchFamily="34" charset="0"/>
              </a:rPr>
              <a:t>Om du har </a:t>
            </a:r>
            <a:r>
              <a:rPr lang="sv-FI" sz="4000" b="1" dirty="0" smtClean="0">
                <a:solidFill>
                  <a:srgbClr val="008000"/>
                </a:solidFill>
                <a:latin typeface="Calibri" pitchFamily="34" charset="0"/>
              </a:rPr>
              <a:t>två lika långa </a:t>
            </a:r>
            <a:r>
              <a:rPr lang="sv-FI" sz="4000" b="1" dirty="0" smtClean="0">
                <a:latin typeface="Calibri" pitchFamily="34" charset="0"/>
              </a:rPr>
              <a:t>färger väljer du den </a:t>
            </a:r>
            <a:r>
              <a:rPr lang="sv-FI" sz="4000" b="1" dirty="0" smtClean="0">
                <a:solidFill>
                  <a:srgbClr val="003399"/>
                </a:solidFill>
                <a:latin typeface="Calibri" pitchFamily="34" charset="0"/>
              </a:rPr>
              <a:t>starkaste</a:t>
            </a:r>
            <a:r>
              <a:rPr lang="sv-FI" sz="4000" b="1" dirty="0" smtClean="0">
                <a:latin typeface="Calibri" pitchFamily="34" charset="0"/>
              </a:rPr>
              <a:t> färgen.</a:t>
            </a:r>
          </a:p>
        </p:txBody>
      </p:sp>
    </p:spTree>
    <p:extLst>
      <p:ext uri="{BB962C8B-B14F-4D97-AF65-F5344CB8AC3E}">
        <p14:creationId xmlns:p14="http://schemas.microsoft.com/office/powerpoint/2010/main" val="3502071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4000" b="1" dirty="0" smtClean="0">
                <a:solidFill>
                  <a:srgbClr val="008000"/>
                </a:solidFill>
              </a:rPr>
              <a:t>”Normal” upplysningsdubbling</a:t>
            </a:r>
            <a:endParaRPr lang="sv-SE" sz="4000" b="1" dirty="0">
              <a:solidFill>
                <a:srgbClr val="0080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b="1" dirty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A K 3 2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7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K J 8 5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K 9 8 5</a:t>
            </a:r>
            <a:endParaRPr lang="sv-SE" b="1" dirty="0"/>
          </a:p>
          <a:p>
            <a:pPr>
              <a:buFontTx/>
              <a:buNone/>
            </a:pPr>
            <a:endParaRPr lang="sv-SE" dirty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v-FI" sz="1800" b="1" dirty="0"/>
              <a:t>14 </a:t>
            </a:r>
            <a:r>
              <a:rPr lang="sv-FI" sz="1800" b="1" dirty="0" err="1"/>
              <a:t>hp</a:t>
            </a:r>
            <a:endParaRPr lang="sv-FI" sz="1800" b="1" dirty="0"/>
          </a:p>
          <a:p>
            <a:pPr>
              <a:lnSpc>
                <a:spcPct val="90000"/>
              </a:lnSpc>
            </a:pPr>
            <a:r>
              <a:rPr lang="sv-FI" sz="1800" b="1" dirty="0"/>
              <a:t>Singelton i motståndarnas färg</a:t>
            </a:r>
          </a:p>
          <a:p>
            <a:pPr>
              <a:lnSpc>
                <a:spcPct val="90000"/>
              </a:lnSpc>
            </a:pPr>
            <a:r>
              <a:rPr lang="sv-FI" sz="1800" b="1" dirty="0"/>
              <a:t>Du saknar en bra femkorts färg.</a:t>
            </a:r>
          </a:p>
          <a:p>
            <a:pPr>
              <a:lnSpc>
                <a:spcPct val="90000"/>
              </a:lnSpc>
            </a:pPr>
            <a:r>
              <a:rPr lang="sv-FI" sz="1800" b="1" dirty="0"/>
              <a:t>Du kan inte bjuda ett mellankommande bud.</a:t>
            </a:r>
          </a:p>
          <a:p>
            <a:pPr>
              <a:lnSpc>
                <a:spcPct val="90000"/>
              </a:lnSpc>
            </a:pPr>
            <a:endParaRPr lang="sv-FI" sz="1800" b="1" dirty="0"/>
          </a:p>
          <a:p>
            <a:pPr>
              <a:lnSpc>
                <a:spcPct val="90000"/>
              </a:lnSpc>
            </a:pPr>
            <a:r>
              <a:rPr lang="sv-FI" sz="1800" b="1" dirty="0"/>
              <a:t>Dubbelt (D eller X)</a:t>
            </a:r>
          </a:p>
          <a:p>
            <a:pPr>
              <a:lnSpc>
                <a:spcPct val="90000"/>
              </a:lnSpc>
            </a:pPr>
            <a:r>
              <a:rPr lang="sv-FI" sz="1800" b="1" dirty="0"/>
              <a:t>D lovar minst fyra korts i objuden HF</a:t>
            </a:r>
          </a:p>
          <a:p>
            <a:pPr>
              <a:lnSpc>
                <a:spcPct val="90000"/>
              </a:lnSpc>
            </a:pPr>
            <a:r>
              <a:rPr lang="sv-FI" sz="1800" b="1" dirty="0"/>
              <a:t>D lovar minst tre kort i objuden LF.</a:t>
            </a:r>
          </a:p>
          <a:p>
            <a:pPr>
              <a:lnSpc>
                <a:spcPct val="90000"/>
              </a:lnSpc>
            </a:pPr>
            <a:r>
              <a:rPr lang="sv-FI" sz="1800" b="1" dirty="0"/>
              <a:t>Din kortaste färg är </a:t>
            </a:r>
            <a:r>
              <a:rPr lang="sv-FI" sz="1800" b="1" dirty="0" err="1"/>
              <a:t>ÖH:s</a:t>
            </a:r>
            <a:r>
              <a:rPr lang="sv-FI" sz="1800" b="1" dirty="0"/>
              <a:t> bjudna färg.</a:t>
            </a:r>
          </a:p>
          <a:p>
            <a:pPr>
              <a:lnSpc>
                <a:spcPct val="90000"/>
              </a:lnSpc>
            </a:pPr>
            <a:r>
              <a:rPr lang="sv-FI" sz="1800" b="1" dirty="0"/>
              <a:t>Du lovar minst 12 </a:t>
            </a:r>
            <a:r>
              <a:rPr lang="sv-FI" sz="1800" b="1" dirty="0" err="1"/>
              <a:t>hp</a:t>
            </a:r>
            <a:r>
              <a:rPr lang="sv-FI" sz="1800" b="1" dirty="0"/>
              <a:t>.</a:t>
            </a:r>
          </a:p>
          <a:p>
            <a:pPr>
              <a:lnSpc>
                <a:spcPct val="90000"/>
              </a:lnSpc>
            </a:pPr>
            <a:endParaRPr lang="sv-SE" sz="1800" b="1" dirty="0"/>
          </a:p>
        </p:txBody>
      </p:sp>
    </p:spTree>
    <p:extLst>
      <p:ext uri="{BB962C8B-B14F-4D97-AF65-F5344CB8AC3E}">
        <p14:creationId xmlns:p14="http://schemas.microsoft.com/office/powerpoint/2010/main" val="299076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3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3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>
                <a:solidFill>
                  <a:srgbClr val="008000"/>
                </a:solidFill>
                <a:latin typeface="Calibri" pitchFamily="34" charset="0"/>
              </a:rPr>
              <a:t>Utspel mot sangkontrakt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FI" sz="3600" b="1" dirty="0">
                <a:solidFill>
                  <a:srgbClr val="008000"/>
                </a:solidFill>
                <a:latin typeface="Calibri" pitchFamily="34" charset="0"/>
              </a:rPr>
              <a:t>Sekvens</a:t>
            </a:r>
          </a:p>
          <a:p>
            <a:pPr>
              <a:buNone/>
            </a:pPr>
            <a:r>
              <a:rPr lang="sv-FI" b="1" u="sng" dirty="0">
                <a:latin typeface="Calibri" pitchFamily="34" charset="0"/>
              </a:rPr>
              <a:t>A</a:t>
            </a:r>
            <a:r>
              <a:rPr lang="sv-FI" b="1" dirty="0">
                <a:latin typeface="Calibri" pitchFamily="34" charset="0"/>
              </a:rPr>
              <a:t> K Q 7</a:t>
            </a:r>
          </a:p>
          <a:p>
            <a:pPr>
              <a:buNone/>
            </a:pPr>
            <a:endParaRPr lang="sv-FI" b="1" dirty="0">
              <a:latin typeface="Calibri" pitchFamily="34" charset="0"/>
            </a:endParaRPr>
          </a:p>
          <a:p>
            <a:pPr>
              <a:buNone/>
            </a:pPr>
            <a:r>
              <a:rPr lang="sv-FI" b="1" u="sng" dirty="0">
                <a:latin typeface="Calibri" pitchFamily="34" charset="0"/>
              </a:rPr>
              <a:t>K</a:t>
            </a:r>
            <a:r>
              <a:rPr lang="sv-FI" b="1" dirty="0">
                <a:latin typeface="Calibri" pitchFamily="34" charset="0"/>
              </a:rPr>
              <a:t> Q J 6 3</a:t>
            </a:r>
          </a:p>
          <a:p>
            <a:pPr>
              <a:buNone/>
            </a:pPr>
            <a:r>
              <a:rPr lang="sv-FI" b="1" dirty="0">
                <a:latin typeface="Calibri" pitchFamily="34" charset="0"/>
              </a:rPr>
              <a:t>	</a:t>
            </a:r>
          </a:p>
          <a:p>
            <a:pPr>
              <a:buNone/>
            </a:pPr>
            <a:r>
              <a:rPr lang="sv-FI" b="1" u="sng" dirty="0">
                <a:latin typeface="Calibri" pitchFamily="34" charset="0"/>
              </a:rPr>
              <a:t>Q</a:t>
            </a:r>
            <a:r>
              <a:rPr lang="sv-FI" b="1" dirty="0">
                <a:latin typeface="Calibri" pitchFamily="34" charset="0"/>
              </a:rPr>
              <a:t> J </a:t>
            </a:r>
            <a:r>
              <a:rPr lang="sv-FI" b="1" dirty="0" smtClean="0">
                <a:latin typeface="Calibri" pitchFamily="34" charset="0"/>
              </a:rPr>
              <a:t>T </a:t>
            </a:r>
            <a:r>
              <a:rPr lang="sv-FI" b="1" dirty="0">
                <a:latin typeface="Calibri" pitchFamily="34" charset="0"/>
              </a:rPr>
              <a:t>4 3	</a:t>
            </a:r>
          </a:p>
          <a:p>
            <a:pPr>
              <a:buNone/>
            </a:pPr>
            <a:endParaRPr lang="sv-FI" b="1" u="sng" dirty="0">
              <a:latin typeface="Calibri" pitchFamily="34" charset="0"/>
            </a:endParaRPr>
          </a:p>
          <a:p>
            <a:pPr>
              <a:buNone/>
            </a:pPr>
            <a:r>
              <a:rPr lang="sv-FI" b="1" u="sng" dirty="0">
                <a:latin typeface="Calibri" pitchFamily="34" charset="0"/>
              </a:rPr>
              <a:t>T</a:t>
            </a:r>
            <a:r>
              <a:rPr lang="sv-FI" b="1" dirty="0" smtClean="0">
                <a:latin typeface="Calibri" pitchFamily="34" charset="0"/>
              </a:rPr>
              <a:t> </a:t>
            </a:r>
            <a:r>
              <a:rPr lang="sv-FI" b="1" dirty="0">
                <a:latin typeface="Calibri" pitchFamily="34" charset="0"/>
              </a:rPr>
              <a:t>9 8 6 5</a:t>
            </a: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FI" sz="3600" b="1" dirty="0">
                <a:solidFill>
                  <a:srgbClr val="008000"/>
                </a:solidFill>
                <a:latin typeface="Calibri" pitchFamily="34" charset="0"/>
              </a:rPr>
              <a:t>Oäkta sekvens</a:t>
            </a:r>
          </a:p>
          <a:p>
            <a:pPr>
              <a:buNone/>
            </a:pPr>
            <a:r>
              <a:rPr lang="sv-FI" b="1" u="sng" dirty="0">
                <a:latin typeface="Calibri" pitchFamily="34" charset="0"/>
              </a:rPr>
              <a:t>A</a:t>
            </a:r>
            <a:r>
              <a:rPr lang="sv-FI" b="1" dirty="0">
                <a:latin typeface="Calibri" pitchFamily="34" charset="0"/>
              </a:rPr>
              <a:t> K J </a:t>
            </a:r>
            <a:r>
              <a:rPr lang="sv-FI" b="1" dirty="0" smtClean="0">
                <a:latin typeface="Calibri" pitchFamily="34" charset="0"/>
              </a:rPr>
              <a:t>7</a:t>
            </a:r>
          </a:p>
          <a:p>
            <a:pPr>
              <a:buNone/>
            </a:pPr>
            <a:r>
              <a:rPr lang="sv-FI" b="1" dirty="0">
                <a:latin typeface="Calibri" pitchFamily="34" charset="0"/>
              </a:rPr>
              <a:t>		</a:t>
            </a:r>
          </a:p>
          <a:p>
            <a:pPr>
              <a:buNone/>
            </a:pPr>
            <a:r>
              <a:rPr lang="sv-FI" b="1" u="sng" dirty="0">
                <a:latin typeface="Calibri" pitchFamily="34" charset="0"/>
              </a:rPr>
              <a:t>K</a:t>
            </a:r>
            <a:r>
              <a:rPr lang="sv-FI" b="1" dirty="0">
                <a:latin typeface="Calibri" pitchFamily="34" charset="0"/>
              </a:rPr>
              <a:t> Q T 6 </a:t>
            </a:r>
            <a:r>
              <a:rPr lang="sv-FI" b="1" dirty="0" smtClean="0">
                <a:latin typeface="Calibri" pitchFamily="34" charset="0"/>
              </a:rPr>
              <a:t>3</a:t>
            </a:r>
          </a:p>
          <a:p>
            <a:pPr>
              <a:buNone/>
            </a:pPr>
            <a:endParaRPr lang="sv-FI" b="1" dirty="0">
              <a:latin typeface="Calibri" pitchFamily="34" charset="0"/>
            </a:endParaRPr>
          </a:p>
          <a:p>
            <a:pPr>
              <a:buNone/>
            </a:pPr>
            <a:r>
              <a:rPr lang="sv-FI" b="1" u="sng" dirty="0">
                <a:latin typeface="Calibri" pitchFamily="34" charset="0"/>
              </a:rPr>
              <a:t>Q</a:t>
            </a:r>
            <a:r>
              <a:rPr lang="sv-FI" b="1" dirty="0">
                <a:latin typeface="Calibri" pitchFamily="34" charset="0"/>
              </a:rPr>
              <a:t> J </a:t>
            </a:r>
            <a:r>
              <a:rPr lang="sv-FI" b="1" dirty="0" smtClean="0">
                <a:latin typeface="Calibri" pitchFamily="34" charset="0"/>
              </a:rPr>
              <a:t>9 </a:t>
            </a:r>
            <a:r>
              <a:rPr lang="sv-FI" b="1" dirty="0">
                <a:latin typeface="Calibri" pitchFamily="34" charset="0"/>
              </a:rPr>
              <a:t>4 3</a:t>
            </a:r>
            <a:endParaRPr lang="sv-FI" b="1" dirty="0" smtClean="0">
              <a:latin typeface="Calibri" pitchFamily="34" charset="0"/>
            </a:endParaRPr>
          </a:p>
          <a:p>
            <a:pPr>
              <a:buNone/>
            </a:pPr>
            <a:r>
              <a:rPr lang="sv-FI" b="1" dirty="0">
                <a:latin typeface="Calibri" pitchFamily="34" charset="0"/>
              </a:rPr>
              <a:t>	</a:t>
            </a:r>
          </a:p>
          <a:p>
            <a:pPr>
              <a:buNone/>
            </a:pPr>
            <a:r>
              <a:rPr lang="sv-FI" b="1" u="sng" dirty="0">
                <a:latin typeface="Calibri" pitchFamily="34" charset="0"/>
              </a:rPr>
              <a:t>T</a:t>
            </a:r>
            <a:r>
              <a:rPr lang="sv-FI" b="1" dirty="0">
                <a:latin typeface="Calibri" pitchFamily="34" charset="0"/>
              </a:rPr>
              <a:t> 9 7 6 5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6685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48680"/>
            <a:ext cx="7772400" cy="1080120"/>
          </a:xfrm>
        </p:spPr>
        <p:txBody>
          <a:bodyPr/>
          <a:lstStyle/>
          <a:p>
            <a:pPr eaLnBrk="1" hangingPunct="1"/>
            <a:r>
              <a:rPr lang="sv-FI" b="1" dirty="0" smtClean="0">
                <a:solidFill>
                  <a:srgbClr val="008000"/>
                </a:solidFill>
                <a:latin typeface="Calibri" pitchFamily="34" charset="0"/>
              </a:rPr>
              <a:t>Utspel mot sangkontrakt</a:t>
            </a:r>
            <a:endParaRPr lang="sv-SE" b="1" dirty="0" smtClean="0">
              <a:solidFill>
                <a:srgbClr val="008000"/>
              </a:solidFill>
              <a:latin typeface="Calibri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v-FI" b="1" dirty="0" smtClean="0">
                <a:solidFill>
                  <a:srgbClr val="008000"/>
                </a:solidFill>
              </a:rPr>
              <a:t>”</a:t>
            </a:r>
            <a:r>
              <a:rPr lang="sv-FI" b="1" dirty="0" smtClean="0">
                <a:solidFill>
                  <a:srgbClr val="008000"/>
                </a:solidFill>
                <a:latin typeface="Calibri" pitchFamily="34" charset="0"/>
              </a:rPr>
              <a:t>utspel enligt 11-regeln</a:t>
            </a:r>
            <a:r>
              <a:rPr lang="sv-FI" b="1" dirty="0" smtClean="0">
                <a:latin typeface="Calibri" pitchFamily="34" charset="0"/>
              </a:rPr>
              <a:t>”</a:t>
            </a:r>
          </a:p>
          <a:p>
            <a:pPr eaLnBrk="1" hangingPunct="1">
              <a:buFontTx/>
              <a:buNone/>
            </a:pPr>
            <a:r>
              <a:rPr lang="sv-FI" dirty="0" smtClean="0">
                <a:latin typeface="Calibri" pitchFamily="34" charset="0"/>
              </a:rPr>
              <a:t>K 8 6 </a:t>
            </a:r>
            <a:r>
              <a:rPr lang="sv-FI" b="1" u="sng" dirty="0" smtClean="0">
                <a:latin typeface="Calibri" pitchFamily="34" charset="0"/>
              </a:rPr>
              <a:t>2</a:t>
            </a:r>
            <a:r>
              <a:rPr lang="sv-FI" dirty="0" smtClean="0">
                <a:latin typeface="Calibri" pitchFamily="34" charset="0"/>
              </a:rPr>
              <a:t>		</a:t>
            </a:r>
          </a:p>
          <a:p>
            <a:pPr eaLnBrk="1" hangingPunct="1">
              <a:buFontTx/>
              <a:buNone/>
            </a:pPr>
            <a:r>
              <a:rPr lang="sv-FI" dirty="0" smtClean="0">
                <a:latin typeface="Calibri" pitchFamily="34" charset="0"/>
              </a:rPr>
              <a:t>Q J 5 </a:t>
            </a:r>
            <a:r>
              <a:rPr lang="sv-FI" b="1" u="sng" dirty="0" smtClean="0">
                <a:latin typeface="Calibri" pitchFamily="34" charset="0"/>
              </a:rPr>
              <a:t>4</a:t>
            </a:r>
            <a:r>
              <a:rPr lang="sv-FI" dirty="0" smtClean="0">
                <a:latin typeface="Calibri" pitchFamily="34" charset="0"/>
              </a:rPr>
              <a:t>		</a:t>
            </a:r>
          </a:p>
          <a:p>
            <a:pPr eaLnBrk="1" hangingPunct="1">
              <a:buFontTx/>
              <a:buNone/>
            </a:pPr>
            <a:r>
              <a:rPr lang="sv-FI" dirty="0" smtClean="0">
                <a:latin typeface="Calibri" pitchFamily="34" charset="0"/>
              </a:rPr>
              <a:t>A Q 7 </a:t>
            </a:r>
            <a:r>
              <a:rPr lang="sv-FI" b="1" u="sng" dirty="0" smtClean="0">
                <a:latin typeface="Calibri" pitchFamily="34" charset="0"/>
              </a:rPr>
              <a:t>6</a:t>
            </a:r>
            <a:r>
              <a:rPr lang="sv-FI" b="1" dirty="0" smtClean="0">
                <a:latin typeface="Calibri" pitchFamily="34" charset="0"/>
              </a:rPr>
              <a:t> </a:t>
            </a:r>
            <a:r>
              <a:rPr lang="sv-FI" dirty="0" smtClean="0">
                <a:latin typeface="Calibri" pitchFamily="34" charset="0"/>
              </a:rPr>
              <a:t>4</a:t>
            </a:r>
          </a:p>
          <a:p>
            <a:pPr eaLnBrk="1" hangingPunct="1">
              <a:buFontTx/>
              <a:buNone/>
            </a:pPr>
            <a:endParaRPr lang="sv-FI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sv-FI" b="1" dirty="0" smtClean="0">
                <a:latin typeface="Calibri" pitchFamily="34" charset="0"/>
              </a:rPr>
              <a:t>Du ”</a:t>
            </a:r>
            <a:r>
              <a:rPr lang="sv-FI" b="1" dirty="0" smtClean="0">
                <a:solidFill>
                  <a:srgbClr val="003399"/>
                </a:solidFill>
                <a:latin typeface="Calibri" pitchFamily="34" charset="0"/>
              </a:rPr>
              <a:t>drar för en honnör</a:t>
            </a:r>
            <a:r>
              <a:rPr lang="sv-FI" b="1" dirty="0" smtClean="0">
                <a:latin typeface="Calibri" pitchFamily="34" charset="0"/>
              </a:rPr>
              <a:t>”, </a:t>
            </a:r>
          </a:p>
          <a:p>
            <a:pPr eaLnBrk="1" hangingPunct="1">
              <a:buFontTx/>
              <a:buNone/>
            </a:pPr>
            <a:r>
              <a:rPr lang="sv-FI" b="1" dirty="0" smtClean="0">
                <a:latin typeface="Calibri" pitchFamily="34" charset="0"/>
              </a:rPr>
              <a:t>spelar ut </a:t>
            </a:r>
            <a:r>
              <a:rPr lang="sv-FI" b="1" dirty="0" smtClean="0">
                <a:solidFill>
                  <a:srgbClr val="FF0000"/>
                </a:solidFill>
                <a:latin typeface="Calibri" pitchFamily="34" charset="0"/>
              </a:rPr>
              <a:t>det fjärde kortet från toppen.</a:t>
            </a:r>
            <a:endParaRPr lang="sv-FI" dirty="0" smtClean="0">
              <a:solidFill>
                <a:srgbClr val="FF0000"/>
              </a:solidFill>
              <a:latin typeface="Calibri" pitchFamily="34" charset="0"/>
            </a:endParaRPr>
          </a:p>
          <a:p>
            <a:pPr eaLnBrk="1" hangingPunct="1"/>
            <a:endParaRPr lang="sv-FI" b="1" dirty="0" smtClean="0"/>
          </a:p>
          <a:p>
            <a:pPr eaLnBrk="1" hangingPunct="1">
              <a:buFontTx/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84505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v-FI" sz="4000" b="1" dirty="0" smtClean="0"/>
              <a:t>Utspel mot trumfkontrakt</a:t>
            </a:r>
            <a:endParaRPr lang="sv-SE" sz="4000" b="1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 b="1" u="sng" dirty="0" smtClean="0">
                <a:solidFill>
                  <a:srgbClr val="006600"/>
                </a:solidFill>
              </a:rPr>
              <a:t>1. Singeltonutspel</a:t>
            </a:r>
            <a:endParaRPr lang="sv-FI" sz="2000" b="1" u="sng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sv-SE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 b="1" u="sng" dirty="0" smtClean="0">
                <a:solidFill>
                  <a:srgbClr val="FF0000"/>
                </a:solidFill>
              </a:rPr>
              <a:t>2. Sekvensutspel</a:t>
            </a:r>
            <a:endParaRPr lang="sv-FI" sz="2000" b="1" u="sng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sv-SE" sz="2000" b="1" u="sng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 b="1" dirty="0" smtClean="0"/>
              <a:t>	</a:t>
            </a:r>
            <a:r>
              <a:rPr lang="sv-SE" sz="2000" b="1" u="sng" dirty="0" smtClean="0"/>
              <a:t>K</a:t>
            </a:r>
            <a:r>
              <a:rPr lang="sv-SE" sz="2000" b="1" dirty="0" smtClean="0"/>
              <a:t> Q J 8		</a:t>
            </a:r>
            <a:r>
              <a:rPr lang="sv-SE" sz="2000" b="1" u="sng" dirty="0" smtClean="0"/>
              <a:t>J</a:t>
            </a:r>
            <a:r>
              <a:rPr lang="sv-SE" sz="2000" b="1" dirty="0" smtClean="0"/>
              <a:t> </a:t>
            </a:r>
            <a:r>
              <a:rPr lang="sv-SE" sz="2000" b="1" dirty="0"/>
              <a:t>T</a:t>
            </a:r>
            <a:r>
              <a:rPr lang="sv-SE" sz="2000" b="1" dirty="0" smtClean="0"/>
              <a:t> 9 2	</a:t>
            </a:r>
          </a:p>
          <a:p>
            <a:pPr eaLnBrk="1" hangingPunct="1">
              <a:lnSpc>
                <a:spcPct val="90000"/>
              </a:lnSpc>
            </a:pPr>
            <a:endParaRPr lang="sv-SE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 b="1" dirty="0" smtClean="0"/>
              <a:t>	</a:t>
            </a:r>
            <a:r>
              <a:rPr lang="en-GB" sz="2000" b="1" u="sng" dirty="0" smtClean="0"/>
              <a:t>A</a:t>
            </a:r>
            <a:r>
              <a:rPr lang="en-GB" sz="2000" b="1" dirty="0" smtClean="0"/>
              <a:t> K 6		</a:t>
            </a:r>
            <a:r>
              <a:rPr lang="en-GB" sz="2000" b="1" u="sng" dirty="0" smtClean="0"/>
              <a:t>K</a:t>
            </a:r>
            <a:r>
              <a:rPr lang="en-GB" sz="2000" b="1" dirty="0" smtClean="0"/>
              <a:t> Q 5 4 3		</a:t>
            </a:r>
            <a:r>
              <a:rPr lang="en-GB" sz="2000" b="1" u="sng" dirty="0" smtClean="0"/>
              <a:t>Q</a:t>
            </a:r>
            <a:r>
              <a:rPr lang="en-GB" sz="2000" b="1" dirty="0" smtClean="0"/>
              <a:t> J 8 4</a:t>
            </a:r>
            <a:endParaRPr lang="sv-SE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000" b="1" dirty="0" smtClean="0"/>
              <a:t> </a:t>
            </a:r>
            <a:endParaRPr lang="sv-SE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 b="1" u="sng" dirty="0" smtClean="0">
                <a:solidFill>
                  <a:srgbClr val="000099"/>
                </a:solidFill>
              </a:rPr>
              <a:t>3. Drag från honnör</a:t>
            </a:r>
            <a:r>
              <a:rPr lang="sv-FI" sz="2000" b="1" u="sng" dirty="0" smtClean="0">
                <a:solidFill>
                  <a:srgbClr val="000099"/>
                </a:solidFill>
              </a:rPr>
              <a:t> enligt ”elva-regeln”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FI" sz="2000" b="1" u="sng" dirty="0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sz="2000" b="1" u="sng" dirty="0" smtClean="0">
                <a:solidFill>
                  <a:srgbClr val="663300"/>
                </a:solidFill>
              </a:rPr>
              <a:t>4. Utspel från hackor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sz="2000" b="1" u="sng" dirty="0" smtClean="0"/>
              <a:t>9</a:t>
            </a:r>
            <a:r>
              <a:rPr lang="sv-FI" sz="2000" b="1" dirty="0" smtClean="0"/>
              <a:t> 7			8 </a:t>
            </a:r>
            <a:r>
              <a:rPr lang="sv-FI" sz="2000" b="1" u="sng" dirty="0" smtClean="0"/>
              <a:t>6 </a:t>
            </a:r>
            <a:r>
              <a:rPr lang="sv-FI" sz="2000" b="1" dirty="0" smtClean="0"/>
              <a:t>4</a:t>
            </a:r>
            <a:endParaRPr lang="sv-SE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718098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v-FI" sz="4800" b="1" dirty="0" smtClean="0">
                <a:solidFill>
                  <a:srgbClr val="FF0000"/>
                </a:solidFill>
              </a:rPr>
              <a:t>Spela inte ut under ett äss i trumfspel</a:t>
            </a:r>
            <a:r>
              <a:rPr lang="sv-FI" dirty="0" smtClean="0">
                <a:solidFill>
                  <a:srgbClr val="FF0000"/>
                </a:solidFill>
              </a:rPr>
              <a:t>!</a:t>
            </a:r>
            <a:endParaRPr lang="sv-SE" dirty="0" smtClean="0">
              <a:solidFill>
                <a:srgbClr val="FF0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sv-FI" smtClean="0"/>
          </a:p>
        </p:txBody>
      </p:sp>
    </p:spTree>
    <p:extLst>
      <p:ext uri="{BB962C8B-B14F-4D97-AF65-F5344CB8AC3E}">
        <p14:creationId xmlns:p14="http://schemas.microsoft.com/office/powerpoint/2010/main" val="56895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800" b="1" dirty="0" smtClean="0">
                <a:latin typeface="Calibri" pitchFamily="34" charset="0"/>
              </a:rPr>
              <a:t/>
            </a:r>
            <a:br>
              <a:rPr lang="sv-FI" sz="2800" b="1" dirty="0" smtClean="0">
                <a:latin typeface="Calibri" pitchFamily="34" charset="0"/>
              </a:rPr>
            </a:br>
            <a:r>
              <a:rPr lang="sv-FI" sz="2400" b="1" dirty="0" smtClean="0">
                <a:latin typeface="Calibri" pitchFamily="34" charset="0"/>
              </a:rPr>
              <a:t>Då du spelar </a:t>
            </a:r>
            <a:r>
              <a:rPr lang="sv-FI" sz="2400" b="1" dirty="0">
                <a:latin typeface="Calibri" pitchFamily="34" charset="0"/>
              </a:rPr>
              <a:t>ut </a:t>
            </a:r>
            <a:r>
              <a:rPr lang="sv-FI" sz="2400" b="1" dirty="0" smtClean="0">
                <a:latin typeface="Calibri" pitchFamily="34" charset="0"/>
              </a:rPr>
              <a:t>i </a:t>
            </a:r>
            <a:r>
              <a:rPr lang="sv-FI" sz="2400" b="1" dirty="0">
                <a:latin typeface="Calibri" pitchFamily="34" charset="0"/>
              </a:rPr>
              <a:t>din </a:t>
            </a:r>
            <a:r>
              <a:rPr lang="sv-FI" sz="2400" b="1" dirty="0">
                <a:solidFill>
                  <a:srgbClr val="FF0000"/>
                </a:solidFill>
                <a:latin typeface="Calibri" pitchFamily="34" charset="0"/>
              </a:rPr>
              <a:t>partners bjudna </a:t>
            </a:r>
            <a:r>
              <a:rPr lang="sv-FI" sz="2400" b="1" dirty="0" smtClean="0">
                <a:solidFill>
                  <a:srgbClr val="FF0000"/>
                </a:solidFill>
                <a:latin typeface="Calibri" pitchFamily="34" charset="0"/>
              </a:rPr>
              <a:t>färg</a:t>
            </a:r>
            <a:br>
              <a:rPr lang="sv-FI" sz="2400" b="1" dirty="0" smtClean="0">
                <a:solidFill>
                  <a:srgbClr val="FF0000"/>
                </a:solidFill>
                <a:latin typeface="Calibri" pitchFamily="34" charset="0"/>
              </a:rPr>
            </a:br>
            <a:r>
              <a:rPr lang="sv-FI" sz="2400" b="1" dirty="0" smtClean="0">
                <a:latin typeface="Calibri" pitchFamily="34" charset="0"/>
              </a:rPr>
              <a:t>eller</a:t>
            </a:r>
            <a:r>
              <a:rPr lang="sv-FI" sz="2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sv-FI" sz="2400" b="1" dirty="0" smtClean="0">
                <a:latin typeface="Calibri" pitchFamily="34" charset="0"/>
              </a:rPr>
              <a:t>då</a:t>
            </a:r>
            <a:r>
              <a:rPr lang="sv-FI" sz="2400" b="1" dirty="0" smtClean="0">
                <a:solidFill>
                  <a:srgbClr val="FF0000"/>
                </a:solidFill>
                <a:latin typeface="Calibri" pitchFamily="34" charset="0"/>
              </a:rPr>
              <a:t> du har längd i motståndarnas bjudna färger.</a:t>
            </a:r>
            <a:r>
              <a:rPr lang="sv-FI" sz="2400" b="1" dirty="0">
                <a:latin typeface="Calibri" pitchFamily="34" charset="0"/>
              </a:rPr>
              <a:t/>
            </a:r>
            <a:br>
              <a:rPr lang="sv-FI" sz="2400" b="1" dirty="0">
                <a:latin typeface="Calibri" pitchFamily="34" charset="0"/>
              </a:rPr>
            </a:br>
            <a:endParaRPr lang="sv-FI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FI" b="1" dirty="0" smtClean="0">
                <a:solidFill>
                  <a:srgbClr val="006600"/>
                </a:solidFill>
                <a:latin typeface="Calibri" pitchFamily="34" charset="0"/>
              </a:rPr>
              <a:t>Mot ett sangkontrakt</a:t>
            </a:r>
          </a:p>
          <a:p>
            <a:pPr marL="0" indent="0">
              <a:buNone/>
            </a:pPr>
            <a:r>
              <a:rPr lang="sv-FI" b="1" u="sng" dirty="0" smtClean="0">
                <a:latin typeface="Calibri" pitchFamily="34" charset="0"/>
              </a:rPr>
              <a:t>Q</a:t>
            </a:r>
            <a:r>
              <a:rPr lang="sv-FI" b="1" dirty="0" smtClean="0">
                <a:latin typeface="Calibri" pitchFamily="34" charset="0"/>
              </a:rPr>
              <a:t>J3</a:t>
            </a:r>
          </a:p>
          <a:p>
            <a:pPr marL="0" indent="0">
              <a:buNone/>
            </a:pPr>
            <a:r>
              <a:rPr lang="sv-FI" b="1" u="sng" dirty="0" smtClean="0">
                <a:latin typeface="Calibri" pitchFamily="34" charset="0"/>
              </a:rPr>
              <a:t>Q</a:t>
            </a:r>
            <a:r>
              <a:rPr lang="sv-FI" b="1" dirty="0" smtClean="0">
                <a:latin typeface="Calibri" pitchFamily="34" charset="0"/>
              </a:rPr>
              <a:t>3</a:t>
            </a:r>
          </a:p>
          <a:p>
            <a:pPr marL="0" indent="0">
              <a:buNone/>
            </a:pPr>
            <a:r>
              <a:rPr lang="sv-FI" b="1" dirty="0" smtClean="0">
                <a:latin typeface="Calibri" pitchFamily="34" charset="0"/>
              </a:rPr>
              <a:t>Q6</a:t>
            </a:r>
            <a:r>
              <a:rPr lang="sv-FI" b="1" u="sng" dirty="0" smtClean="0">
                <a:latin typeface="Calibri" pitchFamily="34" charset="0"/>
              </a:rPr>
              <a:t>3</a:t>
            </a:r>
          </a:p>
          <a:p>
            <a:pPr marL="0" indent="0">
              <a:buNone/>
            </a:pPr>
            <a:r>
              <a:rPr lang="sv-FI" b="1" u="sng" dirty="0" smtClean="0">
                <a:latin typeface="Calibri" pitchFamily="34" charset="0"/>
              </a:rPr>
              <a:t>K</a:t>
            </a:r>
            <a:r>
              <a:rPr lang="sv-FI" b="1" dirty="0" smtClean="0">
                <a:latin typeface="Calibri" pitchFamily="34" charset="0"/>
              </a:rPr>
              <a:t>3</a:t>
            </a:r>
          </a:p>
          <a:p>
            <a:pPr marL="0" indent="0">
              <a:buNone/>
            </a:pPr>
            <a:r>
              <a:rPr lang="sv-FI" b="1" dirty="0" smtClean="0">
                <a:latin typeface="Calibri" pitchFamily="34" charset="0"/>
              </a:rPr>
              <a:t>K3</a:t>
            </a:r>
            <a:r>
              <a:rPr lang="sv-FI" b="1" u="sng" dirty="0" smtClean="0">
                <a:latin typeface="Calibri" pitchFamily="34" charset="0"/>
              </a:rPr>
              <a:t>2</a:t>
            </a:r>
          </a:p>
          <a:p>
            <a:pPr marL="0" indent="0">
              <a:buNone/>
            </a:pPr>
            <a:endParaRPr lang="sv-FI" b="1" u="sng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sv-FI" b="1" u="sng" dirty="0" smtClean="0">
                <a:latin typeface="Calibri" pitchFamily="34" charset="0"/>
              </a:rPr>
              <a:t>8</a:t>
            </a:r>
            <a:r>
              <a:rPr lang="sv-FI" b="1" dirty="0" smtClean="0">
                <a:latin typeface="Calibri" pitchFamily="34" charset="0"/>
              </a:rPr>
              <a:t>7</a:t>
            </a:r>
          </a:p>
          <a:p>
            <a:pPr marL="0" indent="0">
              <a:buNone/>
            </a:pPr>
            <a:r>
              <a:rPr lang="sv-FI" b="1" u="sng" dirty="0" smtClean="0">
                <a:latin typeface="Calibri" pitchFamily="34" charset="0"/>
              </a:rPr>
              <a:t>5</a:t>
            </a:r>
            <a:r>
              <a:rPr lang="sv-FI" b="1" dirty="0" smtClean="0">
                <a:latin typeface="Calibri" pitchFamily="34" charset="0"/>
              </a:rPr>
              <a:t>32</a:t>
            </a:r>
          </a:p>
          <a:p>
            <a:pPr marL="0" indent="0">
              <a:buNone/>
            </a:pPr>
            <a:r>
              <a:rPr lang="sv-FI" b="1" u="sng" dirty="0" smtClean="0">
                <a:latin typeface="Calibri" pitchFamily="34" charset="0"/>
              </a:rPr>
              <a:t>8</a:t>
            </a:r>
            <a:r>
              <a:rPr lang="sv-FI" b="1" dirty="0" smtClean="0">
                <a:latin typeface="Calibri" pitchFamily="34" charset="0"/>
              </a:rPr>
              <a:t>642</a:t>
            </a:r>
          </a:p>
          <a:p>
            <a:pPr marL="0" indent="0">
              <a:buNone/>
            </a:pPr>
            <a:r>
              <a:rPr lang="sv-FI" b="1" dirty="0" smtClean="0">
                <a:latin typeface="Calibri" pitchFamily="34" charset="0"/>
              </a:rPr>
              <a:t>9</a:t>
            </a:r>
            <a:r>
              <a:rPr lang="sv-FI" b="1" u="sng" dirty="0" smtClean="0">
                <a:latin typeface="Calibri" pitchFamily="34" charset="0"/>
              </a:rPr>
              <a:t>7</a:t>
            </a:r>
            <a:r>
              <a:rPr lang="sv-FI" b="1" dirty="0" smtClean="0">
                <a:latin typeface="Calibri" pitchFamily="34" charset="0"/>
              </a:rPr>
              <a:t>432</a:t>
            </a: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FI" b="1" dirty="0" smtClean="0">
                <a:solidFill>
                  <a:srgbClr val="0070C0"/>
                </a:solidFill>
                <a:latin typeface="Calibri" pitchFamily="34" charset="0"/>
              </a:rPr>
              <a:t>Mot ett trumfkontrakt</a:t>
            </a:r>
          </a:p>
          <a:p>
            <a:pPr marL="0" indent="0">
              <a:buNone/>
            </a:pPr>
            <a:r>
              <a:rPr lang="sv-FI" b="1" u="sng" dirty="0">
                <a:latin typeface="Calibri" pitchFamily="34" charset="0"/>
              </a:rPr>
              <a:t>Q</a:t>
            </a:r>
            <a:r>
              <a:rPr lang="sv-FI" b="1" dirty="0">
                <a:latin typeface="Calibri" pitchFamily="34" charset="0"/>
              </a:rPr>
              <a:t>J3</a:t>
            </a:r>
          </a:p>
          <a:p>
            <a:pPr marL="0" indent="0">
              <a:buNone/>
            </a:pPr>
            <a:r>
              <a:rPr lang="sv-FI" b="1" u="sng" dirty="0">
                <a:latin typeface="Calibri" pitchFamily="34" charset="0"/>
              </a:rPr>
              <a:t>Q</a:t>
            </a:r>
            <a:r>
              <a:rPr lang="sv-FI" b="1" dirty="0">
                <a:latin typeface="Calibri" pitchFamily="34" charset="0"/>
              </a:rPr>
              <a:t>3</a:t>
            </a:r>
          </a:p>
          <a:p>
            <a:pPr marL="0" indent="0">
              <a:buNone/>
            </a:pPr>
            <a:r>
              <a:rPr lang="sv-FI" b="1" dirty="0">
                <a:latin typeface="Calibri" pitchFamily="34" charset="0"/>
              </a:rPr>
              <a:t>Q6</a:t>
            </a:r>
            <a:r>
              <a:rPr lang="sv-FI" b="1" u="sng" dirty="0">
                <a:latin typeface="Calibri" pitchFamily="34" charset="0"/>
              </a:rPr>
              <a:t>3</a:t>
            </a:r>
          </a:p>
          <a:p>
            <a:pPr marL="0" indent="0">
              <a:buNone/>
            </a:pPr>
            <a:r>
              <a:rPr lang="sv-FI" b="1" u="sng" dirty="0">
                <a:latin typeface="Calibri" pitchFamily="34" charset="0"/>
              </a:rPr>
              <a:t>K</a:t>
            </a:r>
            <a:r>
              <a:rPr lang="sv-FI" b="1" dirty="0">
                <a:latin typeface="Calibri" pitchFamily="34" charset="0"/>
              </a:rPr>
              <a:t>3</a:t>
            </a:r>
          </a:p>
          <a:p>
            <a:pPr marL="0" indent="0">
              <a:buNone/>
            </a:pPr>
            <a:r>
              <a:rPr lang="sv-FI" b="1" dirty="0" smtClean="0">
                <a:latin typeface="Calibri" pitchFamily="34" charset="0"/>
              </a:rPr>
              <a:t>K3</a:t>
            </a:r>
            <a:r>
              <a:rPr lang="sv-FI" b="1" u="sng" dirty="0" smtClean="0">
                <a:latin typeface="Calibri" pitchFamily="34" charset="0"/>
              </a:rPr>
              <a:t>2</a:t>
            </a:r>
          </a:p>
          <a:p>
            <a:pPr marL="0" indent="0">
              <a:buNone/>
            </a:pPr>
            <a:endParaRPr lang="sv-FI" b="1" u="sng" dirty="0">
              <a:latin typeface="Calibri" pitchFamily="34" charset="0"/>
            </a:endParaRPr>
          </a:p>
          <a:p>
            <a:pPr marL="0" indent="0">
              <a:buNone/>
            </a:pPr>
            <a:r>
              <a:rPr lang="sv-FI" b="1" u="sng" dirty="0" smtClean="0">
                <a:latin typeface="Calibri" pitchFamily="34" charset="0"/>
              </a:rPr>
              <a:t>8</a:t>
            </a:r>
            <a:r>
              <a:rPr lang="sv-FI" b="1" dirty="0" smtClean="0">
                <a:latin typeface="Calibri" pitchFamily="34" charset="0"/>
              </a:rPr>
              <a:t>7</a:t>
            </a:r>
          </a:p>
          <a:p>
            <a:pPr marL="0" indent="0">
              <a:buNone/>
            </a:pPr>
            <a:r>
              <a:rPr lang="sv-FI" b="1" dirty="0" smtClean="0">
                <a:latin typeface="Calibri" pitchFamily="34" charset="0"/>
              </a:rPr>
              <a:t>5</a:t>
            </a:r>
            <a:r>
              <a:rPr lang="sv-FI" b="1" u="sng" dirty="0" smtClean="0">
                <a:latin typeface="Calibri" pitchFamily="34" charset="0"/>
              </a:rPr>
              <a:t>3</a:t>
            </a:r>
            <a:r>
              <a:rPr lang="sv-FI" b="1" dirty="0" smtClean="0">
                <a:latin typeface="Calibri" pitchFamily="34" charset="0"/>
              </a:rPr>
              <a:t>2	</a:t>
            </a:r>
            <a:r>
              <a:rPr lang="sv-FI" b="1" dirty="0" err="1" smtClean="0">
                <a:latin typeface="Calibri" pitchFamily="34" charset="0"/>
              </a:rPr>
              <a:t>Middle</a:t>
            </a:r>
            <a:r>
              <a:rPr lang="sv-FI" b="1" dirty="0" smtClean="0">
                <a:latin typeface="Calibri" pitchFamily="34" charset="0"/>
              </a:rPr>
              <a:t>-</a:t>
            </a:r>
            <a:r>
              <a:rPr lang="sv-FI" b="1" dirty="0" err="1" smtClean="0">
                <a:latin typeface="Calibri" pitchFamily="34" charset="0"/>
              </a:rPr>
              <a:t>up</a:t>
            </a:r>
            <a:r>
              <a:rPr lang="sv-FI" b="1" dirty="0" smtClean="0">
                <a:latin typeface="Calibri" pitchFamily="34" charset="0"/>
              </a:rPr>
              <a:t>-down</a:t>
            </a:r>
            <a:endParaRPr lang="sv-FI" b="1" dirty="0">
              <a:latin typeface="Calibri" pitchFamily="34" charset="0"/>
            </a:endParaRPr>
          </a:p>
          <a:p>
            <a:pPr marL="0" indent="0">
              <a:buNone/>
            </a:pPr>
            <a:endParaRPr lang="sv-FI" b="1" dirty="0">
              <a:latin typeface="Calibri" pitchFamily="34" charset="0"/>
            </a:endParaRPr>
          </a:p>
          <a:p>
            <a:pPr marL="0" indent="0">
              <a:buNone/>
            </a:pPr>
            <a:endParaRPr lang="sv-FI" b="1" dirty="0" smtClean="0">
              <a:latin typeface="Calibri" pitchFamily="34" charset="0"/>
            </a:endParaRPr>
          </a:p>
          <a:p>
            <a:pPr marL="0" indent="0">
              <a:buNone/>
            </a:pPr>
            <a:endParaRPr lang="sv-FI" b="1" dirty="0">
              <a:latin typeface="Calibri" pitchFamily="34" charset="0"/>
            </a:endParaRPr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31112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4000" b="1" dirty="0">
                <a:solidFill>
                  <a:srgbClr val="003399"/>
                </a:solidFill>
              </a:rPr>
              <a:t>Håll kontroll på </a:t>
            </a:r>
            <a:r>
              <a:rPr lang="sv-FI" sz="4000" b="1" dirty="0" smtClean="0">
                <a:solidFill>
                  <a:srgbClr val="003399"/>
                </a:solidFill>
              </a:rPr>
              <a:t>intressanta </a:t>
            </a:r>
            <a:r>
              <a:rPr lang="sv-FI" sz="4000" b="1" dirty="0">
                <a:solidFill>
                  <a:srgbClr val="003399"/>
                </a:solidFill>
              </a:rPr>
              <a:t>kort</a:t>
            </a:r>
            <a:r>
              <a:rPr lang="sv-FI" sz="4000" b="1" dirty="0"/>
              <a:t> </a:t>
            </a:r>
            <a:r>
              <a:rPr lang="sv-FI" sz="2400" dirty="0"/>
              <a:t>(spelföringsteknik)</a:t>
            </a:r>
            <a:endParaRPr lang="sv-SE" sz="2400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sz="2400" b="1" dirty="0"/>
              <a:t>3 NT</a:t>
            </a:r>
            <a:r>
              <a:rPr lang="sv-FI" sz="2400" b="1" dirty="0">
                <a:solidFill>
                  <a:srgbClr val="000080"/>
                </a:solidFill>
              </a:rPr>
              <a:t>			♠ </a:t>
            </a:r>
            <a:r>
              <a:rPr lang="sv-FI" sz="2400" b="1" dirty="0"/>
              <a:t>J T</a:t>
            </a:r>
            <a:r>
              <a:rPr lang="sv-FI" sz="2400" b="1" dirty="0" smtClean="0"/>
              <a:t> </a:t>
            </a:r>
            <a:r>
              <a:rPr lang="sv-FI" sz="2400" b="1" dirty="0"/>
              <a:t>7</a:t>
            </a:r>
            <a:endParaRPr lang="sv-SE" sz="2400" b="1" dirty="0"/>
          </a:p>
          <a:p>
            <a:pPr>
              <a:buFontTx/>
              <a:buNone/>
            </a:pPr>
            <a:r>
              <a:rPr lang="sv-FI" sz="2400" b="1" dirty="0">
                <a:solidFill>
                  <a:srgbClr val="FF0000"/>
                </a:solidFill>
              </a:rPr>
              <a:t>				♥ </a:t>
            </a:r>
            <a:r>
              <a:rPr lang="sv-FI" sz="2400" b="1" dirty="0"/>
              <a:t>A 7 5 3</a:t>
            </a:r>
            <a:endParaRPr lang="sv-SE" sz="2400" b="1" dirty="0"/>
          </a:p>
          <a:p>
            <a:pPr>
              <a:buFontTx/>
              <a:buNone/>
            </a:pPr>
            <a:r>
              <a:rPr lang="sv-FI" sz="2400" b="1" dirty="0">
                <a:solidFill>
                  <a:srgbClr val="FF6600"/>
                </a:solidFill>
              </a:rPr>
              <a:t>				♦ </a:t>
            </a:r>
            <a:r>
              <a:rPr lang="sv-FI" sz="2400" b="1" dirty="0"/>
              <a:t>J 9 5</a:t>
            </a:r>
            <a:endParaRPr lang="sv-SE" sz="2400" b="1" dirty="0"/>
          </a:p>
          <a:p>
            <a:pPr>
              <a:buFontTx/>
              <a:buNone/>
            </a:pPr>
            <a:r>
              <a:rPr lang="sv-FI" sz="2400" b="1" dirty="0">
                <a:solidFill>
                  <a:srgbClr val="008000"/>
                </a:solidFill>
              </a:rPr>
              <a:t>				♣ </a:t>
            </a:r>
            <a:r>
              <a:rPr lang="sv-FI" sz="2400" b="1" dirty="0"/>
              <a:t>K Q 8</a:t>
            </a:r>
            <a:endParaRPr lang="sv-FI" sz="2400" b="1" dirty="0">
              <a:solidFill>
                <a:srgbClr val="008000"/>
              </a:solidFill>
            </a:endParaRPr>
          </a:p>
          <a:p>
            <a:pPr>
              <a:buFontTx/>
              <a:buNone/>
            </a:pPr>
            <a:r>
              <a:rPr lang="sv-FI" sz="2400" b="1" dirty="0">
                <a:solidFill>
                  <a:srgbClr val="000080"/>
                </a:solidFill>
              </a:rPr>
              <a:t>♠</a:t>
            </a:r>
            <a:r>
              <a:rPr lang="sv-FI" sz="2400" b="1" dirty="0"/>
              <a:t> 3</a:t>
            </a:r>
          </a:p>
          <a:p>
            <a:pPr>
              <a:buFontTx/>
              <a:buNone/>
            </a:pPr>
            <a:r>
              <a:rPr lang="sv-FI" sz="2400" b="1" dirty="0">
                <a:solidFill>
                  <a:srgbClr val="000080"/>
                </a:solidFill>
              </a:rPr>
              <a:t>				♠ </a:t>
            </a:r>
            <a:r>
              <a:rPr lang="sv-FI" sz="2400" b="1" dirty="0"/>
              <a:t>A 8 5</a:t>
            </a:r>
            <a:endParaRPr lang="sv-SE" sz="2400" b="1" dirty="0">
              <a:solidFill>
                <a:srgbClr val="008000"/>
              </a:solidFill>
            </a:endParaRPr>
          </a:p>
          <a:p>
            <a:pPr>
              <a:buFontTx/>
              <a:buNone/>
            </a:pPr>
            <a:r>
              <a:rPr lang="sv-FI" sz="2400" b="1" dirty="0">
                <a:solidFill>
                  <a:srgbClr val="FF0000"/>
                </a:solidFill>
              </a:rPr>
              <a:t>				♥ </a:t>
            </a:r>
            <a:r>
              <a:rPr lang="sv-FI" sz="2400" b="1" dirty="0"/>
              <a:t>K 8</a:t>
            </a:r>
            <a:endParaRPr lang="sv-SE" sz="2400" b="1" dirty="0">
              <a:solidFill>
                <a:srgbClr val="008000"/>
              </a:solidFill>
            </a:endParaRPr>
          </a:p>
          <a:p>
            <a:pPr>
              <a:buFontTx/>
              <a:buNone/>
            </a:pPr>
            <a:r>
              <a:rPr lang="sv-FI" sz="2400" b="1" dirty="0">
                <a:solidFill>
                  <a:srgbClr val="FF6600"/>
                </a:solidFill>
              </a:rPr>
              <a:t>				♦ </a:t>
            </a:r>
            <a:r>
              <a:rPr lang="sv-FI" sz="2400" b="1" dirty="0"/>
              <a:t>A T</a:t>
            </a:r>
            <a:r>
              <a:rPr lang="sv-FI" sz="2400" b="1" dirty="0" smtClean="0"/>
              <a:t> </a:t>
            </a:r>
            <a:r>
              <a:rPr lang="sv-FI" sz="2400" b="1" dirty="0"/>
              <a:t>8 7 2</a:t>
            </a:r>
            <a:endParaRPr lang="sv-SE" sz="2400" b="1" dirty="0">
              <a:solidFill>
                <a:srgbClr val="008000"/>
              </a:solidFill>
            </a:endParaRPr>
          </a:p>
          <a:p>
            <a:pPr>
              <a:buFontTx/>
              <a:buNone/>
            </a:pPr>
            <a:r>
              <a:rPr lang="sv-FI" sz="2400" b="1" dirty="0">
                <a:solidFill>
                  <a:srgbClr val="008000"/>
                </a:solidFill>
              </a:rPr>
              <a:t>				♣ </a:t>
            </a:r>
            <a:r>
              <a:rPr lang="sv-FI" sz="2400" b="1" dirty="0"/>
              <a:t>A 7 4</a:t>
            </a:r>
            <a:endParaRPr lang="sv-SE" sz="2400" b="1" dirty="0">
              <a:solidFill>
                <a:srgbClr val="008000"/>
              </a:solidFill>
            </a:endParaRPr>
          </a:p>
          <a:p>
            <a:pPr>
              <a:buFontTx/>
              <a:buNone/>
            </a:pPr>
            <a:endParaRPr lang="sv-SE" sz="1800" b="1" dirty="0"/>
          </a:p>
          <a:p>
            <a:pPr>
              <a:buFontTx/>
              <a:buNone/>
            </a:pPr>
            <a:endParaRPr lang="sv-SE" sz="1800" b="1" dirty="0"/>
          </a:p>
        </p:txBody>
      </p:sp>
    </p:spTree>
    <p:extLst>
      <p:ext uri="{BB962C8B-B14F-4D97-AF65-F5344CB8AC3E}">
        <p14:creationId xmlns:p14="http://schemas.microsoft.com/office/powerpoint/2010/main" val="429151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sv-FI" b="1">
                <a:solidFill>
                  <a:srgbClr val="008000"/>
                </a:solidFill>
              </a:rPr>
              <a:t>Håll kontroll på antalet trumf som spelats.</a:t>
            </a:r>
            <a:endParaRPr lang="sv-SE" b="1">
              <a:solidFill>
                <a:srgbClr val="008000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4148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b="1">
                <a:solidFill>
                  <a:srgbClr val="008000"/>
                </a:solidFill>
              </a:rPr>
              <a:t>Upplysningsdubbling</a:t>
            </a:r>
            <a:endParaRPr lang="sv-SE" b="1">
              <a:solidFill>
                <a:srgbClr val="008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endParaRPr lang="sv-FI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sv-FI" sz="2400" b="1"/>
              <a:t>En dubbling räknas som upplysningsdubbling när: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sv-FI" sz="2400" b="1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sv-FI" sz="2800" b="1"/>
              <a:t>Motspelaren har öppnat budgivningen.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sv-FI" sz="2800" b="1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sv-FI" sz="2800" b="1"/>
              <a:t>Din partner har antingen inte bjudit alls eller passat.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sv-FI" sz="2800" b="1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sv-FI" sz="2800" b="1"/>
              <a:t> Du avger budet vid första tillfälle.</a:t>
            </a:r>
            <a:endParaRPr lang="sv-SE" sz="2800" b="1"/>
          </a:p>
        </p:txBody>
      </p:sp>
    </p:spTree>
    <p:extLst>
      <p:ext uri="{BB962C8B-B14F-4D97-AF65-F5344CB8AC3E}">
        <p14:creationId xmlns:p14="http://schemas.microsoft.com/office/powerpoint/2010/main" val="190618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4000" b="1" dirty="0" smtClean="0">
                <a:solidFill>
                  <a:srgbClr val="008000"/>
                </a:solidFill>
              </a:rPr>
              <a:t>Stark upplysningsdubbling</a:t>
            </a:r>
            <a:endParaRPr lang="sv-SE" sz="4000" b="1" dirty="0">
              <a:solidFill>
                <a:srgbClr val="008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FI" sz="2800" b="1" dirty="0"/>
          </a:p>
          <a:p>
            <a:r>
              <a:rPr lang="sv-FI" sz="2800" b="1" dirty="0"/>
              <a:t>Upplysningsdubbling använder du dessutom när du har en </a:t>
            </a:r>
            <a:r>
              <a:rPr lang="sv-FI" sz="2800" b="1" dirty="0">
                <a:solidFill>
                  <a:srgbClr val="FF0000"/>
                </a:solidFill>
              </a:rPr>
              <a:t>stark färghand</a:t>
            </a:r>
            <a:r>
              <a:rPr lang="sv-FI" sz="2800" b="1" dirty="0"/>
              <a:t>, minst </a:t>
            </a:r>
            <a:r>
              <a:rPr lang="sv-FI" sz="2800" b="1" dirty="0">
                <a:solidFill>
                  <a:srgbClr val="003399"/>
                </a:solidFill>
              </a:rPr>
              <a:t>17 </a:t>
            </a:r>
            <a:r>
              <a:rPr lang="sv-FI" sz="2800" b="1" dirty="0" err="1">
                <a:solidFill>
                  <a:srgbClr val="003399"/>
                </a:solidFill>
              </a:rPr>
              <a:t>hp</a:t>
            </a:r>
            <a:r>
              <a:rPr lang="sv-FI" sz="2800" b="1" dirty="0"/>
              <a:t> eller en </a:t>
            </a:r>
            <a:r>
              <a:rPr lang="sv-FI" sz="2800" b="1" dirty="0">
                <a:solidFill>
                  <a:srgbClr val="FF0000"/>
                </a:solidFill>
              </a:rPr>
              <a:t>överstark sanghand</a:t>
            </a:r>
            <a:r>
              <a:rPr lang="sv-FI" sz="2800" b="1" dirty="0"/>
              <a:t>, minst </a:t>
            </a:r>
            <a:r>
              <a:rPr lang="sv-FI" sz="2800" b="1" dirty="0">
                <a:solidFill>
                  <a:srgbClr val="003399"/>
                </a:solidFill>
              </a:rPr>
              <a:t>18 </a:t>
            </a:r>
            <a:r>
              <a:rPr lang="sv-FI" sz="2800" b="1" dirty="0" err="1">
                <a:solidFill>
                  <a:srgbClr val="003399"/>
                </a:solidFill>
              </a:rPr>
              <a:t>hp</a:t>
            </a:r>
            <a:r>
              <a:rPr lang="sv-FI" sz="2800" b="1" dirty="0">
                <a:solidFill>
                  <a:srgbClr val="003399"/>
                </a:solidFill>
              </a:rPr>
              <a:t>.</a:t>
            </a:r>
          </a:p>
          <a:p>
            <a:endParaRPr lang="sv-FI" sz="2800" b="1" dirty="0">
              <a:solidFill>
                <a:srgbClr val="003399"/>
              </a:solidFill>
            </a:endParaRPr>
          </a:p>
          <a:p>
            <a:r>
              <a:rPr lang="sv-FI" sz="2800" b="1" dirty="0"/>
              <a:t>När du har den starka handen visar du detta genom att </a:t>
            </a:r>
            <a:r>
              <a:rPr lang="sv-FI" sz="2800" b="1" dirty="0">
                <a:solidFill>
                  <a:srgbClr val="FF0000"/>
                </a:solidFill>
              </a:rPr>
              <a:t>efter partners svar återkomma med ett bud på lägsta nivå i din långa färg.</a:t>
            </a:r>
            <a:endParaRPr lang="sv-SE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96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4000" b="1" dirty="0" smtClean="0">
                <a:solidFill>
                  <a:srgbClr val="008000"/>
                </a:solidFill>
              </a:rPr>
              <a:t>Stark upplysningsdubbling</a:t>
            </a:r>
            <a:endParaRPr lang="sv-SE" sz="4000" b="1" dirty="0">
              <a:solidFill>
                <a:srgbClr val="0080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endParaRPr lang="sv-FI" dirty="0"/>
          </a:p>
          <a:p>
            <a:pPr marL="609600" indent="-609600">
              <a:buFontTx/>
              <a:buNone/>
            </a:pPr>
            <a:endParaRPr lang="sv-FI" dirty="0"/>
          </a:p>
          <a:p>
            <a:pPr marL="609600" indent="-609600">
              <a:buFontTx/>
              <a:buNone/>
            </a:pPr>
            <a:r>
              <a:rPr lang="sv-FI" b="1" dirty="0"/>
              <a:t>Väst		Nord		Öst		Syd</a:t>
            </a:r>
          </a:p>
          <a:p>
            <a:pPr marL="609600" indent="-609600">
              <a:buFontTx/>
              <a:buNone/>
            </a:pPr>
            <a:r>
              <a:rPr lang="sv-FI" b="1" dirty="0"/>
              <a:t>1</a:t>
            </a:r>
            <a:r>
              <a:rPr lang="sv-FI" b="1" dirty="0">
                <a:solidFill>
                  <a:srgbClr val="FF6600"/>
                </a:solidFill>
              </a:rPr>
              <a:t> ♦</a:t>
            </a:r>
            <a:r>
              <a:rPr lang="sv-FI" b="1" dirty="0"/>
              <a:t> 	</a:t>
            </a:r>
            <a:r>
              <a:rPr lang="sv-FI" b="1"/>
              <a:t>	</a:t>
            </a:r>
            <a:r>
              <a:rPr lang="sv-FI" b="1" smtClean="0"/>
              <a:t>D</a:t>
            </a:r>
            <a:r>
              <a:rPr lang="sv-FI" b="1" dirty="0"/>
              <a:t>		pass		1</a:t>
            </a:r>
            <a:r>
              <a:rPr lang="sv-FI" b="1" dirty="0">
                <a:solidFill>
                  <a:srgbClr val="FF0000"/>
                </a:solidFill>
              </a:rPr>
              <a:t>♥</a:t>
            </a:r>
            <a:endParaRPr lang="sv-FI" b="1" dirty="0"/>
          </a:p>
          <a:p>
            <a:pPr marL="609600" indent="-609600">
              <a:buFontTx/>
              <a:buNone/>
            </a:pPr>
            <a:r>
              <a:rPr lang="sv-FI" b="1" dirty="0"/>
              <a:t>pass		1</a:t>
            </a:r>
            <a:r>
              <a:rPr lang="sv-FI" b="1" dirty="0">
                <a:solidFill>
                  <a:srgbClr val="000080"/>
                </a:solidFill>
              </a:rPr>
              <a:t>♠</a:t>
            </a:r>
            <a:endParaRPr lang="sv-SE" b="1" dirty="0">
              <a:solidFill>
                <a:srgbClr val="008000"/>
              </a:solidFill>
            </a:endParaRPr>
          </a:p>
          <a:p>
            <a:pPr marL="609600" indent="-609600">
              <a:buFontTx/>
              <a:buNone/>
            </a:pPr>
            <a:endParaRPr lang="sv-FI" dirty="0">
              <a:solidFill>
                <a:srgbClr val="000080"/>
              </a:solidFill>
            </a:endParaRPr>
          </a:p>
          <a:p>
            <a:pPr marL="609600" indent="-609600"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	</a:t>
            </a:r>
            <a:endParaRPr lang="sv-SE" b="1" dirty="0"/>
          </a:p>
          <a:p>
            <a:pPr marL="609600" indent="-609600"/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86417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sv-FI" dirty="0" smtClean="0"/>
          </a:p>
          <a:p>
            <a:pPr marL="0" lvl="0" indent="0">
              <a:buNone/>
            </a:pPr>
            <a:r>
              <a:rPr lang="sv-FI" b="1" dirty="0">
                <a:solidFill>
                  <a:srgbClr val="C00000"/>
                </a:solidFill>
              </a:rPr>
              <a:t>Normal UD</a:t>
            </a:r>
          </a:p>
          <a:p>
            <a:r>
              <a:rPr lang="sv-FI" b="1" dirty="0" smtClean="0"/>
              <a:t>	(</a:t>
            </a:r>
            <a:r>
              <a:rPr lang="sv-FI" b="1" dirty="0"/>
              <a:t>11) 12-16 </a:t>
            </a:r>
            <a:r>
              <a:rPr lang="sv-FI" b="1" dirty="0" err="1"/>
              <a:t>hp</a:t>
            </a:r>
            <a:endParaRPr lang="sv-FI" b="1" dirty="0"/>
          </a:p>
          <a:p>
            <a:r>
              <a:rPr lang="sv-FI" b="1" dirty="0" smtClean="0"/>
              <a:t>	minst </a:t>
            </a:r>
            <a:r>
              <a:rPr lang="sv-FI" b="1" dirty="0"/>
              <a:t>fyra kort i objuden högfärg och 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/>
              <a:t>	</a:t>
            </a:r>
            <a:r>
              <a:rPr lang="sv-FI" b="1" dirty="0" smtClean="0"/>
              <a:t>minst </a:t>
            </a:r>
            <a:r>
              <a:rPr lang="sv-FI" b="1" dirty="0"/>
              <a:t>tre i </a:t>
            </a:r>
            <a:r>
              <a:rPr lang="sv-FI" b="1" dirty="0" smtClean="0"/>
              <a:t>objuden </a:t>
            </a:r>
            <a:r>
              <a:rPr lang="sv-FI" b="1" dirty="0" err="1"/>
              <a:t>lågfärg</a:t>
            </a:r>
            <a:r>
              <a:rPr lang="sv-FI" b="1" dirty="0"/>
              <a:t>.</a:t>
            </a:r>
          </a:p>
          <a:p>
            <a:pPr marL="0" indent="0">
              <a:buNone/>
            </a:pPr>
            <a:r>
              <a:rPr lang="sv-FI" b="1" dirty="0"/>
              <a:t> </a:t>
            </a:r>
          </a:p>
          <a:p>
            <a:pPr marL="0" lvl="0" indent="0">
              <a:buNone/>
            </a:pPr>
            <a:r>
              <a:rPr lang="sv-FI" b="1" dirty="0">
                <a:solidFill>
                  <a:srgbClr val="C00000"/>
                </a:solidFill>
              </a:rPr>
              <a:t>Stark UD </a:t>
            </a:r>
            <a:r>
              <a:rPr lang="sv-FI" b="1" dirty="0"/>
              <a:t>(styrkan visas i den fortsatta </a:t>
            </a:r>
            <a:r>
              <a:rPr lang="sv-FI" b="1" dirty="0" smtClean="0"/>
              <a:t>budgivningen)</a:t>
            </a:r>
          </a:p>
          <a:p>
            <a:r>
              <a:rPr lang="sv-FI" b="1" dirty="0" smtClean="0"/>
              <a:t>17+hp</a:t>
            </a:r>
            <a:endParaRPr lang="sv-FI" b="1" dirty="0"/>
          </a:p>
          <a:p>
            <a:r>
              <a:rPr lang="sv-FI" b="1" dirty="0"/>
              <a:t>Överstark sanghand med håll i öppningsfärgen, 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/>
              <a:t> </a:t>
            </a:r>
            <a:r>
              <a:rPr lang="sv-FI" b="1" dirty="0" smtClean="0"/>
              <a:t>    minst </a:t>
            </a:r>
            <a:r>
              <a:rPr lang="sv-FI" b="1" dirty="0"/>
              <a:t>18 </a:t>
            </a:r>
            <a:r>
              <a:rPr lang="sv-FI" b="1" dirty="0" err="1"/>
              <a:t>hp</a:t>
            </a:r>
            <a:endParaRPr lang="sv-FI" b="1" dirty="0"/>
          </a:p>
          <a:p>
            <a:pPr marL="0" indent="0">
              <a:buNone/>
            </a:pPr>
            <a:endParaRPr lang="sv-FI" sz="2900" b="1" dirty="0"/>
          </a:p>
        </p:txBody>
      </p:sp>
    </p:spTree>
    <p:extLst>
      <p:ext uri="{BB962C8B-B14F-4D97-AF65-F5344CB8AC3E}">
        <p14:creationId xmlns:p14="http://schemas.microsoft.com/office/powerpoint/2010/main" val="4138991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Exempel på bra UD-händer efter öppning 1 </a:t>
            </a:r>
            <a:r>
              <a:rPr lang="sv-FI" sz="3600" b="1">
                <a:solidFill>
                  <a:srgbClr val="FF6600"/>
                </a:solidFill>
              </a:rPr>
              <a:t>♦</a:t>
            </a:r>
            <a:endParaRPr lang="sv-SE" sz="3600" b="1">
              <a:solidFill>
                <a:srgbClr val="FF660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Q J 9 4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A 9 </a:t>
            </a:r>
            <a:r>
              <a:rPr lang="sv-FI" b="1" dirty="0" smtClean="0"/>
              <a:t>6 2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8 7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A Q 8 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/>
              <a:t>”Normal UD”</a:t>
            </a:r>
            <a:endParaRPr lang="sv-SE" b="1"/>
          </a:p>
        </p:txBody>
      </p:sp>
    </p:spTree>
    <p:extLst>
      <p:ext uri="{BB962C8B-B14F-4D97-AF65-F5344CB8AC3E}">
        <p14:creationId xmlns:p14="http://schemas.microsoft.com/office/powerpoint/2010/main" val="115186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Exempel på bra UD-händer efter öppning 1 </a:t>
            </a:r>
            <a:r>
              <a:rPr lang="sv-FI" sz="3600" b="1">
                <a:solidFill>
                  <a:srgbClr val="FF6600"/>
                </a:solidFill>
              </a:rPr>
              <a:t>♦</a:t>
            </a:r>
            <a:endParaRPr lang="sv-SE" sz="3600" b="1">
              <a:solidFill>
                <a:srgbClr val="FF66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A K J 8 6 4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A 9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K Q 9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9 5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 b="1"/>
          </a:p>
          <a:p>
            <a:pPr>
              <a:buFontTx/>
              <a:buNone/>
            </a:pPr>
            <a:endParaRPr lang="sv-FI" sz="2400" b="1"/>
          </a:p>
          <a:p>
            <a:pPr>
              <a:buFontTx/>
              <a:buNone/>
            </a:pPr>
            <a:r>
              <a:rPr lang="sv-FI" sz="2400" b="1"/>
              <a:t>Stark UD-hand med egen</a:t>
            </a:r>
          </a:p>
          <a:p>
            <a:pPr>
              <a:buFontTx/>
              <a:buNone/>
            </a:pPr>
            <a:r>
              <a:rPr lang="sv-FI" sz="2400" b="1"/>
              <a:t>bra färg.</a:t>
            </a:r>
            <a:r>
              <a:rPr lang="sv-FI" sz="2400"/>
              <a:t> </a:t>
            </a:r>
            <a:endParaRPr lang="sv-SE" sz="2400"/>
          </a:p>
        </p:txBody>
      </p:sp>
    </p:spTree>
    <p:extLst>
      <p:ext uri="{BB962C8B-B14F-4D97-AF65-F5344CB8AC3E}">
        <p14:creationId xmlns:p14="http://schemas.microsoft.com/office/powerpoint/2010/main" val="22406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Exempel på bra UD-händer efter öppning 1 </a:t>
            </a:r>
            <a:r>
              <a:rPr lang="sv-FI" sz="3600" b="1">
                <a:solidFill>
                  <a:srgbClr val="FF6600"/>
                </a:solidFill>
              </a:rPr>
              <a:t>♦</a:t>
            </a:r>
            <a:endParaRPr lang="sv-SE" sz="3600" b="1">
              <a:solidFill>
                <a:srgbClr val="FF66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K 8 6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A Q 8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K J 9 6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A Q 7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2400" b="1"/>
              <a:t>Överstark sanghand med </a:t>
            </a:r>
          </a:p>
          <a:p>
            <a:pPr>
              <a:buFontTx/>
              <a:buNone/>
            </a:pPr>
            <a:r>
              <a:rPr lang="sv-FI" sz="2400" b="1"/>
              <a:t>håll i öppningsfärgen.</a:t>
            </a:r>
          </a:p>
          <a:p>
            <a:pPr>
              <a:buFontTx/>
              <a:buNone/>
            </a:pPr>
            <a:endParaRPr lang="sv-FI" sz="2400" b="1"/>
          </a:p>
          <a:p>
            <a:pPr>
              <a:buFontTx/>
              <a:buNone/>
            </a:pPr>
            <a:r>
              <a:rPr lang="sv-FI" sz="2400" b="1"/>
              <a:t>Börja med UD och bjud </a:t>
            </a:r>
          </a:p>
          <a:p>
            <a:pPr>
              <a:buFontTx/>
              <a:buNone/>
            </a:pPr>
            <a:r>
              <a:rPr lang="sv-FI" sz="2400" b="1"/>
              <a:t>sang på lägsta nivå.</a:t>
            </a:r>
            <a:endParaRPr lang="sv-SE" sz="2400" b="1"/>
          </a:p>
        </p:txBody>
      </p:sp>
    </p:spTree>
    <p:extLst>
      <p:ext uri="{BB962C8B-B14F-4D97-AF65-F5344CB8AC3E}">
        <p14:creationId xmlns:p14="http://schemas.microsoft.com/office/powerpoint/2010/main" val="161428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 autoUpdateAnimBg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681</Words>
  <Application>Microsoft Office PowerPoint</Application>
  <PresentationFormat>Bildspel på skärmen (4:3)</PresentationFormat>
  <Paragraphs>262</Paragraphs>
  <Slides>26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26</vt:i4>
      </vt:variant>
    </vt:vector>
  </HeadingPairs>
  <TitlesOfParts>
    <vt:vector size="30" baseType="lpstr">
      <vt:lpstr>Arial</vt:lpstr>
      <vt:lpstr>Calibri</vt:lpstr>
      <vt:lpstr>Times New Roman</vt:lpstr>
      <vt:lpstr>Office-tema</vt:lpstr>
      <vt:lpstr>Grundkurs lektion 15</vt:lpstr>
      <vt:lpstr>”Normal” upplysningsdubbling</vt:lpstr>
      <vt:lpstr>Upplysningsdubbling</vt:lpstr>
      <vt:lpstr>Stark upplysningsdubbling</vt:lpstr>
      <vt:lpstr>Stark upplysningsdubbling</vt:lpstr>
      <vt:lpstr>PowerPoint-presentation</vt:lpstr>
      <vt:lpstr>Exempel på bra UD-händer efter öppning 1 ♦</vt:lpstr>
      <vt:lpstr>Exempel på bra UD-händer efter öppning 1 ♦</vt:lpstr>
      <vt:lpstr>Exempel på bra UD-händer efter öppning 1 ♦</vt:lpstr>
      <vt:lpstr>Fortsatt budgivning efter UD</vt:lpstr>
      <vt:lpstr>PowerPoint-presentation</vt:lpstr>
      <vt:lpstr> Svarshandens bud efter partnerns UD på entricksnivån </vt:lpstr>
      <vt:lpstr>1♥ - D – pass - ?</vt:lpstr>
      <vt:lpstr>1♥ - D – pass - ?</vt:lpstr>
      <vt:lpstr>1♥ - D – pass - ?</vt:lpstr>
      <vt:lpstr>1♥ - D – pass - ?</vt:lpstr>
      <vt:lpstr>Fortsatt budgivning efter UD</vt:lpstr>
      <vt:lpstr>PowerPoint-presentation</vt:lpstr>
      <vt:lpstr>Utspel mot sangkontrakt</vt:lpstr>
      <vt:lpstr>Utspel mot sangkontrakt</vt:lpstr>
      <vt:lpstr>Utspel mot sangkontrakt</vt:lpstr>
      <vt:lpstr>Utspel mot trumfkontrakt</vt:lpstr>
      <vt:lpstr>Spela inte ut under ett äss i trumfspel!</vt:lpstr>
      <vt:lpstr> Då du spelar ut i din partners bjudna färg eller då du har längd i motståndarnas bjudna färger. </vt:lpstr>
      <vt:lpstr>Håll kontroll på intressanta kort (spelföringsteknik)</vt:lpstr>
      <vt:lpstr>Håll kontroll på antalet trumf som spelats.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Grundkurs lektion 15</dc:title>
  <dc:creator>Teta</dc:creator>
  <cp:lastModifiedBy>Agneta Berglund</cp:lastModifiedBy>
  <cp:revision>17</cp:revision>
  <dcterms:created xsi:type="dcterms:W3CDTF">2013-01-13T18:36:32Z</dcterms:created>
  <dcterms:modified xsi:type="dcterms:W3CDTF">2016-01-24T06:55:01Z</dcterms:modified>
</cp:coreProperties>
</file>