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57" r:id="rId11"/>
    <p:sldId id="258" r:id="rId12"/>
    <p:sldId id="259" r:id="rId13"/>
    <p:sldId id="261" r:id="rId14"/>
    <p:sldId id="262" r:id="rId15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8200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7847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1086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193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4110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2615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9421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27324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452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2183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6316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3F73B-9DD2-4FEA-BED5-AB20811E4394}" type="datetimeFigureOut">
              <a:rPr lang="sv-FI" smtClean="0"/>
              <a:t>18.10.2015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4E0F-589A-4FFC-A366-B2652413A968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8618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FI" sz="3600" b="1" dirty="0" smtClean="0">
                <a:solidFill>
                  <a:srgbClr val="008000"/>
                </a:solidFill>
                <a:latin typeface="Berlin Sans FB Demi" pitchFamily="34" charset="0"/>
              </a:rPr>
              <a:t>Fortsätt</a:t>
            </a:r>
            <a:r>
              <a:rPr lang="sv-FI" sz="3600" b="1" dirty="0" smtClean="0">
                <a:solidFill>
                  <a:srgbClr val="008000"/>
                </a:solidFill>
                <a:latin typeface="Berlin Sans FB Demi" pitchFamily="34" charset="0"/>
              </a:rPr>
              <a:t>ningskurs 7</a:t>
            </a:r>
            <a:endParaRPr lang="sv-FI" sz="3600" b="1" dirty="0">
              <a:solidFill>
                <a:srgbClr val="008000"/>
              </a:solidFill>
              <a:latin typeface="Berlin Sans FB Demi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dirty="0" smtClean="0">
                <a:solidFill>
                  <a:srgbClr val="FF0000"/>
                </a:solidFill>
                <a:latin typeface="Engravers MT" pitchFamily="18" charset="0"/>
              </a:rPr>
              <a:t>Balansering, RD, straffdubbling, utspelsdubbling</a:t>
            </a:r>
            <a:endParaRPr lang="sv-FI" b="1" dirty="0">
              <a:solidFill>
                <a:srgbClr val="FF00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>
                <a:solidFill>
                  <a:srgbClr val="CC0000"/>
                </a:solidFill>
              </a:rPr>
              <a:t>Straffdubbling</a:t>
            </a:r>
            <a:r>
              <a:rPr lang="sv-FI" b="1"/>
              <a:t> (D eller X)</a:t>
            </a:r>
            <a:r>
              <a:rPr lang="sv-SE"/>
              <a:t/>
            </a:r>
            <a:br>
              <a:rPr lang="sv-SE"/>
            </a:br>
            <a:endParaRPr lang="sv-SE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UcPeriod"/>
            </a:pPr>
            <a:r>
              <a:rPr lang="sv-FI" sz="2800" b="1" dirty="0"/>
              <a:t>Budgivningen är redan klar och dubblingen kommer därefter:</a:t>
            </a:r>
          </a:p>
          <a:p>
            <a:pPr marL="609600" indent="-609600">
              <a:buFontTx/>
              <a:buNone/>
            </a:pPr>
            <a:endParaRPr lang="sv-FI" sz="2800" b="1" dirty="0"/>
          </a:p>
          <a:p>
            <a:pPr marL="609600" indent="-609600">
              <a:buFontTx/>
              <a:buNone/>
            </a:pPr>
            <a:r>
              <a:rPr lang="en-GB" sz="2800" b="1" dirty="0"/>
              <a:t>V</a:t>
            </a:r>
            <a:r>
              <a:rPr lang="en-GB" sz="2800" b="1" dirty="0"/>
              <a:t>			N		</a:t>
            </a:r>
            <a:r>
              <a:rPr lang="en-GB" sz="2800" b="1" dirty="0" smtClean="0"/>
              <a:t>Ö</a:t>
            </a:r>
            <a:r>
              <a:rPr lang="en-GB" sz="2800" b="1" dirty="0"/>
              <a:t>		S</a:t>
            </a:r>
            <a:endParaRPr lang="sv-SE" sz="2800" b="1" dirty="0"/>
          </a:p>
          <a:p>
            <a:pPr marL="609600" indent="-609600">
              <a:buFontTx/>
              <a:buNone/>
            </a:pPr>
            <a:r>
              <a:rPr lang="en-GB" sz="2800" b="1" dirty="0"/>
              <a:t>1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en-GB" sz="2800" b="1" dirty="0"/>
              <a:t>			pass		3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en-GB" sz="2800" b="1" dirty="0"/>
              <a:t>		pass</a:t>
            </a:r>
            <a:endParaRPr lang="sv-SE" sz="2800" b="1" dirty="0"/>
          </a:p>
          <a:p>
            <a:pPr marL="609600" indent="-609600">
              <a:buFontTx/>
              <a:buNone/>
            </a:pPr>
            <a:r>
              <a:rPr lang="en-GB" sz="2800" b="1" dirty="0"/>
              <a:t>4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en-GB" sz="2800" b="1" dirty="0"/>
              <a:t>			D		pass		pass</a:t>
            </a:r>
            <a:endParaRPr lang="sv-SE" sz="2800" b="1" dirty="0"/>
          </a:p>
          <a:p>
            <a:pPr marL="609600" indent="-609600">
              <a:buFontTx/>
              <a:buNone/>
            </a:pPr>
            <a:r>
              <a:rPr lang="en-GB" sz="2800" b="1" dirty="0"/>
              <a:t>pass</a:t>
            </a:r>
            <a:endParaRPr lang="sv-SE" sz="2800" b="1" dirty="0"/>
          </a:p>
          <a:p>
            <a:pPr marL="609600" indent="-609600">
              <a:buFontTx/>
              <a:buNone/>
            </a:pPr>
            <a:endParaRPr lang="sv-SE" sz="2800" b="1" dirty="0"/>
          </a:p>
          <a:p>
            <a:pPr marL="609600" indent="-609600">
              <a:buFontTx/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71780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CC0000"/>
                </a:solidFill>
              </a:rPr>
              <a:t>Straffdubbling</a:t>
            </a:r>
            <a:r>
              <a:rPr lang="sv-FI" b="1"/>
              <a:t> (D eller X)</a:t>
            </a:r>
            <a:endParaRPr lang="sv-SE" b="1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4343400"/>
          </a:xfrm>
        </p:spPr>
        <p:txBody>
          <a:bodyPr/>
          <a:lstStyle/>
          <a:p>
            <a:pPr>
              <a:buFontTx/>
              <a:buNone/>
            </a:pPr>
            <a:r>
              <a:rPr lang="sv-FI" sz="2800" b="1" dirty="0"/>
              <a:t>B. Den ena sidan har bjudit färdigt, </a:t>
            </a:r>
            <a:endParaRPr lang="sv-FI" sz="2800" b="1" dirty="0" smtClean="0"/>
          </a:p>
          <a:p>
            <a:pPr>
              <a:buFontTx/>
              <a:buNone/>
            </a:pPr>
            <a:r>
              <a:rPr lang="sv-FI" sz="2800" b="1" dirty="0"/>
              <a:t> </a:t>
            </a:r>
            <a:r>
              <a:rPr lang="sv-FI" sz="2800" b="1" dirty="0" smtClean="0"/>
              <a:t>    </a:t>
            </a:r>
            <a:r>
              <a:rPr lang="sv-FI" sz="2800" b="1" dirty="0" smtClean="0"/>
              <a:t>varpå </a:t>
            </a:r>
            <a:r>
              <a:rPr lang="sv-FI" sz="2800" b="1" dirty="0"/>
              <a:t>den andra sidan uppoffrar sig:</a:t>
            </a:r>
            <a:endParaRPr lang="sv-SE" sz="2800" b="1" dirty="0"/>
          </a:p>
          <a:p>
            <a:pPr>
              <a:buFontTx/>
              <a:buNone/>
            </a:pPr>
            <a:r>
              <a:rPr lang="sv-FI" sz="2800" b="1" dirty="0"/>
              <a:t> </a:t>
            </a:r>
            <a:endParaRPr lang="sv-SE" sz="2800" b="1" dirty="0"/>
          </a:p>
          <a:p>
            <a:pPr>
              <a:buFontTx/>
              <a:buNone/>
            </a:pPr>
            <a:r>
              <a:rPr lang="en-GB" sz="2800" b="1" dirty="0" smtClean="0"/>
              <a:t>V</a:t>
            </a:r>
            <a:r>
              <a:rPr lang="en-GB" sz="2800" b="1" dirty="0"/>
              <a:t>	</a:t>
            </a:r>
            <a:r>
              <a:rPr lang="en-GB" sz="2800" b="1" dirty="0" smtClean="0"/>
              <a:t>	</a:t>
            </a:r>
            <a:r>
              <a:rPr lang="en-GB" sz="2800" b="1" dirty="0" smtClean="0"/>
              <a:t>	N</a:t>
            </a:r>
            <a:r>
              <a:rPr lang="en-GB" sz="2800" b="1" dirty="0"/>
              <a:t>		</a:t>
            </a:r>
            <a:r>
              <a:rPr lang="en-GB" sz="2800" b="1" dirty="0" smtClean="0"/>
              <a:t>Ö</a:t>
            </a:r>
            <a:r>
              <a:rPr lang="en-GB" sz="2800" b="1" dirty="0"/>
              <a:t>		S</a:t>
            </a:r>
            <a:endParaRPr lang="sv-SE" sz="2800" b="1" dirty="0"/>
          </a:p>
          <a:p>
            <a:pPr>
              <a:buFontTx/>
              <a:buNone/>
            </a:pPr>
            <a:r>
              <a:rPr lang="en-GB" sz="2800" b="1" dirty="0"/>
              <a:t>1</a:t>
            </a:r>
            <a:r>
              <a:rPr lang="en-GB" sz="2800" b="1" dirty="0">
                <a:solidFill>
                  <a:srgbClr val="FF0000"/>
                </a:solidFill>
              </a:rPr>
              <a:t>♥</a:t>
            </a:r>
            <a:r>
              <a:rPr lang="en-GB" sz="2800" b="1" dirty="0"/>
              <a:t>		1</a:t>
            </a:r>
            <a:r>
              <a:rPr lang="sv-FI" sz="2800" b="1" dirty="0">
                <a:solidFill>
                  <a:srgbClr val="000080"/>
                </a:solidFill>
              </a:rPr>
              <a:t>♠</a:t>
            </a:r>
            <a:r>
              <a:rPr lang="en-GB" sz="2800" b="1" dirty="0"/>
              <a:t>		3</a:t>
            </a:r>
            <a:r>
              <a:rPr lang="en-GB" sz="2800" b="1" dirty="0">
                <a:solidFill>
                  <a:srgbClr val="FF0000"/>
                </a:solidFill>
              </a:rPr>
              <a:t>♥</a:t>
            </a:r>
            <a:r>
              <a:rPr lang="en-GB" sz="2800" b="1" dirty="0"/>
              <a:t>		pass</a:t>
            </a:r>
            <a:endParaRPr lang="sv-SE" sz="2800" b="1" dirty="0"/>
          </a:p>
          <a:p>
            <a:pPr>
              <a:buFontTx/>
              <a:buNone/>
            </a:pPr>
            <a:r>
              <a:rPr lang="en-GB" sz="2800" b="1" dirty="0"/>
              <a:t>4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en-GB" sz="2800" b="1" dirty="0"/>
              <a:t>		pass		pass		4</a:t>
            </a:r>
            <a:r>
              <a:rPr lang="sv-FI" sz="2800" b="1" dirty="0">
                <a:solidFill>
                  <a:srgbClr val="000080"/>
                </a:solidFill>
              </a:rPr>
              <a:t>♠</a:t>
            </a:r>
            <a:endParaRPr lang="sv-SE" sz="2800" b="1" dirty="0"/>
          </a:p>
          <a:p>
            <a:pPr>
              <a:buFontTx/>
              <a:buNone/>
            </a:pPr>
            <a:r>
              <a:rPr lang="en-GB" sz="2800" b="1" dirty="0"/>
              <a:t>D			pass		pass		pass</a:t>
            </a:r>
            <a:endParaRPr lang="sv-SE" sz="2800" b="1" dirty="0"/>
          </a:p>
          <a:p>
            <a:pPr>
              <a:buFontTx/>
              <a:buNone/>
            </a:pP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24020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>
                <a:solidFill>
                  <a:srgbClr val="008000"/>
                </a:solidFill>
              </a:rPr>
              <a:t>Andra situationer för straffdubbling</a:t>
            </a:r>
            <a:r>
              <a:rPr lang="sv-SE" sz="3600" b="1">
                <a:solidFill>
                  <a:srgbClr val="008000"/>
                </a:solidFill>
              </a:rPr>
              <a:t/>
            </a:r>
            <a:br>
              <a:rPr lang="sv-SE" sz="3600" b="1">
                <a:solidFill>
                  <a:srgbClr val="008000"/>
                </a:solidFill>
              </a:rPr>
            </a:br>
            <a:endParaRPr lang="sv-SE" sz="3600" b="1">
              <a:solidFill>
                <a:srgbClr val="008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FI" sz="2400" b="1" dirty="0"/>
              <a:t>En dubbling av öppningsbudet 1NT.</a:t>
            </a:r>
            <a:endParaRPr lang="sv-SE" sz="2400" dirty="0"/>
          </a:p>
          <a:p>
            <a:pPr>
              <a:lnSpc>
                <a:spcPct val="90000"/>
              </a:lnSpc>
              <a:buFontTx/>
              <a:buNone/>
            </a:pPr>
            <a:endParaRPr lang="sv-FI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 smtClean="0"/>
              <a:t>V	</a:t>
            </a:r>
            <a:r>
              <a:rPr lang="en-GB" sz="2400" b="1" dirty="0"/>
              <a:t>		N		</a:t>
            </a:r>
            <a:r>
              <a:rPr lang="en-GB" sz="2400" b="1" dirty="0" smtClean="0"/>
              <a:t>Ö</a:t>
            </a:r>
            <a:r>
              <a:rPr lang="en-GB" sz="2400" b="1" dirty="0"/>
              <a:t>		S</a:t>
            </a:r>
            <a:endParaRPr lang="sv-SE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/>
              <a:t>1NT		D		pass		2</a:t>
            </a:r>
            <a:r>
              <a:rPr lang="en-GB" sz="2400" b="1" dirty="0">
                <a:solidFill>
                  <a:srgbClr val="FF0000"/>
                </a:solidFill>
              </a:rPr>
              <a:t>♥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>
                <a:solidFill>
                  <a:srgbClr val="FF0000"/>
                </a:solidFill>
              </a:rPr>
              <a:t>	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v-SE" sz="2400" b="1" dirty="0"/>
          </a:p>
          <a:p>
            <a:pPr>
              <a:lnSpc>
                <a:spcPct val="90000"/>
              </a:lnSpc>
            </a:pPr>
            <a:r>
              <a:rPr lang="sv-FI" sz="2400" b="1" dirty="0"/>
              <a:t>Dubbling av inklivet 1NT är också straffdubbling</a:t>
            </a:r>
            <a:endParaRPr lang="sv-SE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400" b="1" dirty="0"/>
              <a:t> </a:t>
            </a:r>
            <a:endParaRPr lang="sv-SE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/>
              <a:t>V</a:t>
            </a:r>
            <a:r>
              <a:rPr lang="en-GB" sz="2400" b="1" dirty="0"/>
              <a:t>		</a:t>
            </a:r>
            <a:r>
              <a:rPr lang="en-GB" sz="2400" b="1" dirty="0" smtClean="0"/>
              <a:t>		N</a:t>
            </a:r>
            <a:r>
              <a:rPr lang="en-GB" sz="2400" b="1" dirty="0"/>
              <a:t>		</a:t>
            </a:r>
            <a:r>
              <a:rPr lang="en-GB" sz="2400" b="1" dirty="0" smtClean="0"/>
              <a:t>Ö</a:t>
            </a:r>
            <a:r>
              <a:rPr lang="en-GB" sz="2400" b="1" dirty="0"/>
              <a:t>		S</a:t>
            </a:r>
            <a:endParaRPr lang="sv-SE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400" b="1" dirty="0"/>
              <a:t>1</a:t>
            </a:r>
            <a:r>
              <a:rPr lang="sv-FI" sz="2400" b="1" dirty="0">
                <a:solidFill>
                  <a:srgbClr val="FF0000"/>
                </a:solidFill>
              </a:rPr>
              <a:t>♥			</a:t>
            </a:r>
            <a:r>
              <a:rPr lang="sv-FI" sz="2400" b="1" dirty="0"/>
              <a:t>1NT		D	</a:t>
            </a:r>
            <a:endParaRPr lang="sv-SE" sz="2400" b="1" dirty="0"/>
          </a:p>
          <a:p>
            <a:pPr>
              <a:lnSpc>
                <a:spcPct val="90000"/>
              </a:lnSpc>
              <a:buFontTx/>
              <a:buNone/>
            </a:pPr>
            <a:endParaRPr lang="sv-SE" sz="2000" b="1" dirty="0">
              <a:solidFill>
                <a:srgbClr val="0066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18335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/>
              <a:t> </a:t>
            </a:r>
            <a:r>
              <a:rPr lang="sv-SE"/>
              <a:t/>
            </a:r>
            <a:br>
              <a:rPr lang="sv-SE"/>
            </a:br>
            <a:r>
              <a:rPr lang="sv-FI" sz="3600" b="1">
                <a:solidFill>
                  <a:srgbClr val="000099"/>
                </a:solidFill>
              </a:rPr>
              <a:t>Utspelsdubblingar</a:t>
            </a:r>
            <a:r>
              <a:rPr lang="sv-SE" sz="3600" b="1">
                <a:solidFill>
                  <a:srgbClr val="000099"/>
                </a:solidFill>
              </a:rPr>
              <a:t/>
            </a:r>
            <a:br>
              <a:rPr lang="sv-SE" sz="3600" b="1">
                <a:solidFill>
                  <a:srgbClr val="000099"/>
                </a:solidFill>
              </a:rPr>
            </a:br>
            <a:endParaRPr lang="sv-SE" sz="3600" b="1">
              <a:solidFill>
                <a:srgbClr val="000099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 b="1" dirty="0" smtClean="0"/>
              <a:t>V	</a:t>
            </a:r>
            <a:r>
              <a:rPr lang="de-DE" sz="2800" b="1" dirty="0"/>
              <a:t>	</a:t>
            </a:r>
            <a:r>
              <a:rPr lang="de-DE" sz="2800" b="1" dirty="0" smtClean="0"/>
              <a:t>	N</a:t>
            </a:r>
            <a:r>
              <a:rPr lang="de-DE" sz="2800" b="1" dirty="0"/>
              <a:t>		</a:t>
            </a:r>
            <a:r>
              <a:rPr lang="de-DE" sz="2800" b="1" dirty="0" smtClean="0"/>
              <a:t>Ö</a:t>
            </a:r>
            <a:r>
              <a:rPr lang="de-DE" sz="2800" b="1" dirty="0"/>
              <a:t>		S		</a:t>
            </a:r>
          </a:p>
          <a:p>
            <a:pPr>
              <a:buFontTx/>
              <a:buNone/>
            </a:pPr>
            <a:r>
              <a:rPr lang="sv-FI" sz="2800" b="1" dirty="0"/>
              <a:t>1NT		pass		2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		D</a:t>
            </a:r>
          </a:p>
          <a:p>
            <a:pPr>
              <a:buFontTx/>
              <a:buNone/>
            </a:pPr>
            <a:endParaRPr lang="sv-FI" sz="2800" b="1" dirty="0"/>
          </a:p>
          <a:p>
            <a:pPr>
              <a:buFontTx/>
              <a:buNone/>
            </a:pPr>
            <a:r>
              <a:rPr lang="de-DE" sz="2800" b="1" dirty="0"/>
              <a:t>			</a:t>
            </a:r>
          </a:p>
          <a:p>
            <a:pPr>
              <a:buFontTx/>
              <a:buNone/>
            </a:pPr>
            <a:r>
              <a:rPr lang="de-DE" sz="2800" b="1" dirty="0"/>
              <a:t>V</a:t>
            </a:r>
            <a:r>
              <a:rPr lang="de-DE" sz="2800" b="1" dirty="0"/>
              <a:t>		</a:t>
            </a:r>
            <a:r>
              <a:rPr lang="de-DE" sz="2800" b="1" dirty="0" smtClean="0"/>
              <a:t>	N</a:t>
            </a:r>
            <a:r>
              <a:rPr lang="de-DE" sz="2800" b="1" dirty="0"/>
              <a:t>		</a:t>
            </a:r>
            <a:r>
              <a:rPr lang="de-DE" sz="2800" b="1" dirty="0" smtClean="0"/>
              <a:t>Ö</a:t>
            </a:r>
            <a:r>
              <a:rPr lang="de-DE" sz="2800" b="1" dirty="0"/>
              <a:t>		S	</a:t>
            </a:r>
            <a:r>
              <a:rPr lang="sv-FI" sz="2800" b="1" dirty="0"/>
              <a:t>	</a:t>
            </a:r>
          </a:p>
          <a:p>
            <a:pPr>
              <a:buFontTx/>
              <a:buNone/>
            </a:pPr>
            <a:r>
              <a:rPr lang="sv-FI" sz="2800" b="1" dirty="0"/>
              <a:t>1</a:t>
            </a:r>
            <a:r>
              <a:rPr lang="sv-FI" sz="2800" b="1" dirty="0">
                <a:solidFill>
                  <a:srgbClr val="000080"/>
                </a:solidFill>
              </a:rPr>
              <a:t>♠</a:t>
            </a:r>
            <a:r>
              <a:rPr lang="sv-FI" sz="2800" b="1" dirty="0"/>
              <a:t>		pass		2NT		pass		</a:t>
            </a:r>
          </a:p>
          <a:p>
            <a:pPr>
              <a:buFontTx/>
              <a:buNone/>
            </a:pPr>
            <a:r>
              <a:rPr lang="sv-FI" sz="2800" b="1" dirty="0"/>
              <a:t>4NT		pass		5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sv-FI" sz="2800" b="1" dirty="0"/>
              <a:t>		D</a:t>
            </a:r>
            <a:endParaRPr lang="sv-SE" sz="2800" b="1" dirty="0"/>
          </a:p>
          <a:p>
            <a:pPr>
              <a:buFontTx/>
              <a:buNone/>
            </a:pPr>
            <a:r>
              <a:rPr lang="sv-FI" sz="2800" b="1" dirty="0"/>
              <a:t>			</a:t>
            </a: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277417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>
                <a:solidFill>
                  <a:srgbClr val="000099"/>
                </a:solidFill>
              </a:rPr>
              <a:t>Utspelsdubblingar</a:t>
            </a:r>
            <a:r>
              <a:rPr lang="sv-SE" sz="3600" b="1">
                <a:solidFill>
                  <a:srgbClr val="000099"/>
                </a:solidFill>
              </a:rPr>
              <a:t/>
            </a:r>
            <a:br>
              <a:rPr lang="sv-SE" sz="3600" b="1">
                <a:solidFill>
                  <a:srgbClr val="000099"/>
                </a:solidFill>
              </a:rPr>
            </a:br>
            <a:endParaRPr lang="sv-SE" sz="3600" b="1">
              <a:solidFill>
                <a:srgbClr val="000099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sz="2400" b="1" dirty="0"/>
              <a:t>V</a:t>
            </a:r>
            <a:r>
              <a:rPr lang="de-DE" sz="2400" b="1" dirty="0"/>
              <a:t>			N		</a:t>
            </a:r>
            <a:r>
              <a:rPr lang="de-DE" sz="2400" b="1" dirty="0" smtClean="0"/>
              <a:t>Ö</a:t>
            </a:r>
            <a:r>
              <a:rPr lang="de-DE" sz="2400" b="1" dirty="0"/>
              <a:t>		S		</a:t>
            </a:r>
          </a:p>
          <a:p>
            <a:pPr>
              <a:buFontTx/>
              <a:buNone/>
            </a:pPr>
            <a:r>
              <a:rPr lang="de-DE" sz="2400" b="1" dirty="0"/>
              <a:t>1</a:t>
            </a:r>
            <a:r>
              <a:rPr lang="de-DE" sz="2400" b="1" dirty="0">
                <a:solidFill>
                  <a:srgbClr val="FF0000"/>
                </a:solidFill>
              </a:rPr>
              <a:t>♥</a:t>
            </a:r>
            <a:r>
              <a:rPr lang="de-DE" sz="2400" b="1" dirty="0"/>
              <a:t>		</a:t>
            </a:r>
            <a:r>
              <a:rPr lang="de-DE" sz="2400" b="1" dirty="0" smtClean="0"/>
              <a:t>pass</a:t>
            </a:r>
            <a:r>
              <a:rPr lang="de-DE" sz="2400" b="1" dirty="0"/>
              <a:t>		1</a:t>
            </a:r>
            <a:r>
              <a:rPr lang="sv-FI" sz="2400" b="1" dirty="0">
                <a:solidFill>
                  <a:srgbClr val="000080"/>
                </a:solidFill>
              </a:rPr>
              <a:t>♠</a:t>
            </a:r>
            <a:r>
              <a:rPr lang="de-DE" sz="2400" b="1" dirty="0"/>
              <a:t>		pass		</a:t>
            </a:r>
          </a:p>
          <a:p>
            <a:pPr>
              <a:buFontTx/>
              <a:buNone/>
            </a:pPr>
            <a:r>
              <a:rPr lang="de-DE" sz="2400" b="1" dirty="0"/>
              <a:t>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de-DE" sz="2400" b="1" dirty="0"/>
              <a:t>		pass		2</a:t>
            </a:r>
            <a:r>
              <a:rPr lang="de-DE" sz="2400" b="1" dirty="0">
                <a:solidFill>
                  <a:srgbClr val="FF6600"/>
                </a:solidFill>
              </a:rPr>
              <a:t>♦</a:t>
            </a:r>
            <a:r>
              <a:rPr lang="de-DE" sz="2400" b="1" dirty="0"/>
              <a:t>		D	</a:t>
            </a:r>
          </a:p>
          <a:p>
            <a:pPr>
              <a:buFontTx/>
              <a:buNone/>
            </a:pPr>
            <a:endParaRPr lang="de-DE" sz="2400" b="1" dirty="0"/>
          </a:p>
          <a:p>
            <a:pPr>
              <a:buFontTx/>
              <a:buNone/>
            </a:pPr>
            <a:r>
              <a:rPr lang="de-DE" sz="2400" b="1" dirty="0"/>
              <a:t>			</a:t>
            </a:r>
          </a:p>
          <a:p>
            <a:pPr>
              <a:buFontTx/>
              <a:buNone/>
            </a:pPr>
            <a:r>
              <a:rPr lang="de-DE" sz="2400" b="1" dirty="0"/>
              <a:t>V</a:t>
            </a:r>
            <a:r>
              <a:rPr lang="de-DE" sz="2400" b="1" dirty="0"/>
              <a:t>			N		</a:t>
            </a:r>
            <a:r>
              <a:rPr lang="de-DE" sz="2400" b="1" dirty="0" smtClean="0"/>
              <a:t>Ö</a:t>
            </a:r>
            <a:r>
              <a:rPr lang="de-DE" sz="2400" b="1" dirty="0"/>
              <a:t>		S		</a:t>
            </a:r>
          </a:p>
          <a:p>
            <a:pPr>
              <a:buFontTx/>
              <a:buNone/>
            </a:pPr>
            <a:r>
              <a:rPr lang="de-DE" sz="2400" b="1" dirty="0"/>
              <a:t>1</a:t>
            </a:r>
            <a:r>
              <a:rPr lang="de-DE" sz="2400" b="1" dirty="0">
                <a:solidFill>
                  <a:srgbClr val="FF0000"/>
                </a:solidFill>
              </a:rPr>
              <a:t>♥</a:t>
            </a:r>
            <a:r>
              <a:rPr lang="de-DE" sz="2400" b="1" dirty="0"/>
              <a:t>		</a:t>
            </a:r>
            <a:r>
              <a:rPr lang="de-DE" sz="2400" b="1" dirty="0" smtClean="0"/>
              <a:t>pass</a:t>
            </a:r>
            <a:r>
              <a:rPr lang="de-DE" sz="2400" b="1" dirty="0"/>
              <a:t>		2NT		pass		</a:t>
            </a:r>
          </a:p>
          <a:p>
            <a:pPr>
              <a:buFontTx/>
              <a:buNone/>
            </a:pPr>
            <a:r>
              <a:rPr lang="de-DE" sz="2400" b="1" dirty="0"/>
              <a:t>3</a:t>
            </a:r>
            <a:r>
              <a:rPr lang="sv-FI" sz="2400" b="1" dirty="0">
                <a:solidFill>
                  <a:srgbClr val="000080"/>
                </a:solidFill>
              </a:rPr>
              <a:t>♠		</a:t>
            </a:r>
            <a:r>
              <a:rPr lang="de-DE" sz="2400" b="1" dirty="0" smtClean="0"/>
              <a:t>pass</a:t>
            </a:r>
            <a:r>
              <a:rPr lang="de-DE" sz="2400" b="1" dirty="0"/>
              <a:t>		4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de-DE" sz="2400" b="1" dirty="0"/>
              <a:t>		D</a:t>
            </a:r>
            <a:endParaRPr lang="sv-SE" sz="2400" b="1" dirty="0"/>
          </a:p>
          <a:p>
            <a:pPr>
              <a:buFontTx/>
              <a:buNone/>
            </a:pPr>
            <a:r>
              <a:rPr lang="de-DE" sz="2800" dirty="0"/>
              <a:t>		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4023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altLang="sv-FI" b="1"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b="1"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sv-FI" altLang="sv-FI" b="1">
                <a:solidFill>
                  <a:srgbClr val="CC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Balansering</a:t>
            </a:r>
            <a:r>
              <a:rPr lang="sv-FI" altLang="sv-FI" b="1"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b="1"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sv-SE" altLang="sv-FI" b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endParaRPr lang="sv-FI" altLang="sv-FI" sz="2800" b="1"/>
          </a:p>
          <a:p>
            <a:pPr>
              <a:buFontTx/>
              <a:buNone/>
            </a:pPr>
            <a:r>
              <a:rPr lang="sv-FI" altLang="sv-FI" sz="2800" b="1"/>
              <a:t>Ett </a:t>
            </a:r>
            <a:r>
              <a:rPr lang="sv-FI" altLang="sv-FI" sz="2800" b="1">
                <a:solidFill>
                  <a:srgbClr val="008000"/>
                </a:solidFill>
              </a:rPr>
              <a:t>balanseringsläge</a:t>
            </a:r>
            <a:r>
              <a:rPr lang="sv-FI" altLang="sv-FI" sz="2800" b="1"/>
              <a:t> uppstår när motståndarna </a:t>
            </a:r>
          </a:p>
          <a:p>
            <a:pPr>
              <a:buFontTx/>
              <a:buNone/>
            </a:pPr>
            <a:r>
              <a:rPr lang="sv-FI" altLang="sv-FI" sz="2800" b="1"/>
              <a:t>är på väg att stanna i ett kontrakt på </a:t>
            </a:r>
            <a:r>
              <a:rPr lang="sv-FI" altLang="sv-FI" sz="2800" b="1">
                <a:solidFill>
                  <a:srgbClr val="000099"/>
                </a:solidFill>
              </a:rPr>
              <a:t>låg nivå.</a:t>
            </a:r>
            <a:r>
              <a:rPr lang="sv-FI" altLang="sv-FI"/>
              <a:t> </a:t>
            </a:r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0660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sv-FI" altLang="sv-FI" b="1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sv-FI" altLang="sv-FI" b="1" smtClean="0">
                <a:solidFill>
                  <a:srgbClr val="000099"/>
                </a:solidFill>
              </a:rPr>
              <a:t>♠</a:t>
            </a:r>
            <a:r>
              <a:rPr lang="sv-FI" altLang="sv-FI" b="1" smtClean="0"/>
              <a:t> </a:t>
            </a:r>
            <a:r>
              <a:rPr lang="sv-FI" altLang="sv-FI" b="1" dirty="0"/>
              <a:t>QJ98   </a:t>
            </a:r>
            <a:r>
              <a:rPr lang="sv-FI" altLang="sv-FI" b="1" dirty="0">
                <a:solidFill>
                  <a:srgbClr val="CC0000"/>
                </a:solidFill>
              </a:rPr>
              <a:t>♥</a:t>
            </a:r>
            <a:r>
              <a:rPr lang="sv-FI" altLang="sv-FI" b="1" dirty="0"/>
              <a:t> 84   </a:t>
            </a:r>
            <a:r>
              <a:rPr lang="sv-FI" altLang="sv-FI" b="1" dirty="0">
                <a:solidFill>
                  <a:srgbClr val="FF6600"/>
                </a:solidFill>
              </a:rPr>
              <a:t>♦</a:t>
            </a:r>
            <a:r>
              <a:rPr lang="sv-FI" altLang="sv-FI" b="1" dirty="0"/>
              <a:t> AJ52   </a:t>
            </a:r>
            <a:r>
              <a:rPr lang="sv-FI" altLang="sv-FI" b="1" dirty="0">
                <a:solidFill>
                  <a:srgbClr val="008000"/>
                </a:solidFill>
              </a:rPr>
              <a:t>♣</a:t>
            </a:r>
            <a:r>
              <a:rPr lang="sv-FI" altLang="sv-FI" b="1" dirty="0"/>
              <a:t> J107</a:t>
            </a:r>
            <a:r>
              <a:rPr lang="sv-FI" altLang="sv-FI" dirty="0"/>
              <a:t> </a:t>
            </a:r>
          </a:p>
          <a:p>
            <a:pPr>
              <a:buFontTx/>
              <a:buNone/>
            </a:pPr>
            <a:endParaRPr lang="sv-FI" altLang="sv-FI" b="1" dirty="0" smtClean="0"/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r>
              <a:rPr lang="sv-FI" altLang="sv-FI" b="1" dirty="0" smtClean="0"/>
              <a:t>Väst</a:t>
            </a:r>
            <a:r>
              <a:rPr lang="sv-FI" altLang="sv-FI" b="1" dirty="0"/>
              <a:t>		Nord		Öst		Syd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CC0000"/>
                </a:solidFill>
              </a:rPr>
              <a:t>♥</a:t>
            </a:r>
            <a:r>
              <a:rPr lang="sv-FI" altLang="sv-FI" b="1" dirty="0"/>
              <a:t>		pass		pass		UD</a:t>
            </a:r>
            <a:endParaRPr lang="sv-SE" altLang="sv-FI" b="1" dirty="0"/>
          </a:p>
          <a:p>
            <a:pPr>
              <a:buFontTx/>
              <a:buNone/>
            </a:pPr>
            <a:endParaRPr lang="sv-FI" altLang="sv-FI" b="1" dirty="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endParaRPr lang="sv-FI" altLang="sv-FI" b="1" dirty="0">
              <a:solidFill>
                <a:srgbClr val="000099"/>
              </a:solidFill>
            </a:endParaRPr>
          </a:p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0099"/>
                </a:solidFill>
              </a:rPr>
              <a:t>♠</a:t>
            </a:r>
            <a:r>
              <a:rPr lang="sv-FI" altLang="sv-FI" b="1" dirty="0"/>
              <a:t> K952   </a:t>
            </a:r>
            <a:r>
              <a:rPr lang="sv-FI" altLang="sv-FI" b="1" dirty="0">
                <a:solidFill>
                  <a:srgbClr val="CC0000"/>
                </a:solidFill>
              </a:rPr>
              <a:t>♥</a:t>
            </a:r>
            <a:r>
              <a:rPr lang="sv-FI" altLang="sv-FI" b="1" dirty="0"/>
              <a:t> 9     </a:t>
            </a:r>
            <a:r>
              <a:rPr lang="sv-FI" altLang="sv-FI" b="1" dirty="0">
                <a:solidFill>
                  <a:srgbClr val="FF6600"/>
                </a:solidFill>
              </a:rPr>
              <a:t>♦</a:t>
            </a:r>
            <a:r>
              <a:rPr lang="sv-FI" altLang="sv-FI" b="1" dirty="0"/>
              <a:t> QJ72    </a:t>
            </a:r>
            <a:r>
              <a:rPr lang="sv-FI" altLang="sv-FI" b="1" dirty="0">
                <a:solidFill>
                  <a:srgbClr val="008000"/>
                </a:solidFill>
              </a:rPr>
              <a:t>♣</a:t>
            </a:r>
            <a:r>
              <a:rPr lang="sv-FI" altLang="sv-FI" b="1" dirty="0"/>
              <a:t> K653</a:t>
            </a:r>
            <a:r>
              <a:rPr lang="sv-SE" altLang="sv-FI" b="1" dirty="0"/>
              <a:t> </a:t>
            </a:r>
            <a:endParaRPr lang="sv-FI" altLang="sv-FI" b="1" dirty="0"/>
          </a:p>
          <a:p>
            <a:pPr>
              <a:buFontTx/>
              <a:buNone/>
            </a:pPr>
            <a:endParaRPr lang="sv-FI" altLang="sv-FI" b="1" dirty="0" smtClean="0"/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endParaRPr lang="sv-SE" altLang="sv-FI" b="1" dirty="0"/>
          </a:p>
        </p:txBody>
      </p:sp>
    </p:spTree>
    <p:extLst>
      <p:ext uri="{BB962C8B-B14F-4D97-AF65-F5344CB8AC3E}">
        <p14:creationId xmlns:p14="http://schemas.microsoft.com/office/powerpoint/2010/main" val="137324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altLang="sv-FI" sz="3600" b="1"/>
              <a:t>Med </a:t>
            </a:r>
            <a:r>
              <a:rPr lang="sv-FI" altLang="sv-FI" sz="3600" b="1">
                <a:solidFill>
                  <a:srgbClr val="008000"/>
                </a:solidFill>
              </a:rPr>
              <a:t>fem korts färg</a:t>
            </a:r>
            <a:r>
              <a:rPr lang="sv-FI" altLang="sv-FI" sz="3600" b="1"/>
              <a:t> kan du avge ett färgbud.</a:t>
            </a:r>
            <a:r>
              <a:rPr lang="sv-FI" altLang="sv-FI"/>
              <a:t> </a:t>
            </a:r>
            <a:endParaRPr lang="sv-SE" altLang="sv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800" b="1"/>
              <a:t>Väst		Nord		Öst		Syd</a:t>
            </a:r>
          </a:p>
          <a:p>
            <a:pPr>
              <a:buFontTx/>
              <a:buNone/>
            </a:pPr>
            <a:r>
              <a:rPr lang="sv-FI" altLang="sv-FI" sz="2800" b="1"/>
              <a:t>1</a:t>
            </a:r>
            <a:r>
              <a:rPr lang="sv-FI" altLang="sv-FI" sz="2800" b="1">
                <a:solidFill>
                  <a:srgbClr val="CC0000"/>
                </a:solidFill>
              </a:rPr>
              <a:t>♥</a:t>
            </a:r>
            <a:r>
              <a:rPr lang="sv-FI" altLang="sv-FI" sz="2800" b="1"/>
              <a:t>		pass		pass		?</a:t>
            </a:r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/>
              <a:t>Bjud 1</a:t>
            </a:r>
            <a:r>
              <a:rPr lang="sv-FI" altLang="sv-FI" sz="2800">
                <a:solidFill>
                  <a:srgbClr val="000099"/>
                </a:solidFill>
              </a:rPr>
              <a:t>♠</a:t>
            </a:r>
            <a:r>
              <a:rPr lang="sv-FI" altLang="sv-FI" sz="2800"/>
              <a:t> med </a:t>
            </a:r>
          </a:p>
          <a:p>
            <a:pPr>
              <a:buFontTx/>
              <a:buNone/>
            </a:pPr>
            <a:r>
              <a:rPr lang="sv-FI" altLang="sv-FI" sz="2800">
                <a:solidFill>
                  <a:srgbClr val="000099"/>
                </a:solidFill>
              </a:rPr>
              <a:t>♠</a:t>
            </a:r>
            <a:r>
              <a:rPr lang="sv-FI" altLang="sv-FI" sz="2800"/>
              <a:t> KQJ98    </a:t>
            </a:r>
            <a:r>
              <a:rPr lang="sv-FI" altLang="sv-FI" sz="2800">
                <a:solidFill>
                  <a:srgbClr val="CC0000"/>
                </a:solidFill>
              </a:rPr>
              <a:t>♥</a:t>
            </a:r>
            <a:r>
              <a:rPr lang="sv-FI" altLang="sv-FI" sz="2800"/>
              <a:t> 84    </a:t>
            </a:r>
            <a:r>
              <a:rPr lang="sv-FI" altLang="sv-FI" sz="2800">
                <a:solidFill>
                  <a:srgbClr val="FF6600"/>
                </a:solidFill>
              </a:rPr>
              <a:t>♦</a:t>
            </a:r>
            <a:r>
              <a:rPr lang="sv-FI" altLang="sv-FI" sz="2800"/>
              <a:t> QJ52    </a:t>
            </a:r>
            <a:r>
              <a:rPr lang="sv-FI" altLang="sv-FI" sz="2800">
                <a:solidFill>
                  <a:srgbClr val="008000"/>
                </a:solidFill>
              </a:rPr>
              <a:t>♣</a:t>
            </a:r>
            <a:r>
              <a:rPr lang="sv-FI" altLang="sv-FI" sz="2800"/>
              <a:t> J10 </a:t>
            </a:r>
          </a:p>
          <a:p>
            <a:pPr>
              <a:buFontTx/>
              <a:buNone/>
            </a:pPr>
            <a:endParaRPr lang="sv-SE" altLang="sv-FI" sz="2800"/>
          </a:p>
          <a:p>
            <a:pPr>
              <a:buFontTx/>
              <a:buNone/>
            </a:pPr>
            <a:r>
              <a:rPr lang="sv-FI" altLang="sv-FI" sz="2800"/>
              <a:t>Bjud 2</a:t>
            </a:r>
            <a:r>
              <a:rPr lang="sv-FI" altLang="sv-FI" sz="2800">
                <a:solidFill>
                  <a:srgbClr val="008000"/>
                </a:solidFill>
              </a:rPr>
              <a:t>♣</a:t>
            </a:r>
            <a:r>
              <a:rPr lang="sv-FI" altLang="sv-FI" sz="2800"/>
              <a:t>  med  </a:t>
            </a:r>
          </a:p>
          <a:p>
            <a:pPr>
              <a:buFontTx/>
              <a:buNone/>
            </a:pPr>
            <a:r>
              <a:rPr lang="sv-FI" altLang="sv-FI" sz="2800">
                <a:solidFill>
                  <a:srgbClr val="000099"/>
                </a:solidFill>
              </a:rPr>
              <a:t>♠</a:t>
            </a:r>
            <a:r>
              <a:rPr lang="sv-FI" altLang="sv-FI" sz="2800"/>
              <a:t> Q72         </a:t>
            </a:r>
            <a:r>
              <a:rPr lang="sv-FI" altLang="sv-FI" sz="2800">
                <a:solidFill>
                  <a:srgbClr val="CC0000"/>
                </a:solidFill>
              </a:rPr>
              <a:t>♥</a:t>
            </a:r>
            <a:r>
              <a:rPr lang="sv-FI" altLang="sv-FI" sz="2800"/>
              <a:t> 9     </a:t>
            </a:r>
            <a:r>
              <a:rPr lang="sv-FI" altLang="sv-FI" sz="2800">
                <a:solidFill>
                  <a:srgbClr val="FF6600"/>
                </a:solidFill>
              </a:rPr>
              <a:t>♦</a:t>
            </a:r>
            <a:r>
              <a:rPr lang="sv-FI" altLang="sv-FI" sz="2800"/>
              <a:t> QJ72    </a:t>
            </a:r>
            <a:r>
              <a:rPr lang="sv-FI" altLang="sv-FI" sz="2800">
                <a:solidFill>
                  <a:srgbClr val="008000"/>
                </a:solidFill>
              </a:rPr>
              <a:t>♣</a:t>
            </a:r>
            <a:r>
              <a:rPr lang="sv-FI" altLang="sv-FI" sz="2800"/>
              <a:t> KQ1065.</a:t>
            </a:r>
            <a:endParaRPr lang="sv-SE" altLang="sv-FI" sz="2800"/>
          </a:p>
          <a:p>
            <a:pPr>
              <a:buFontTx/>
              <a:buNone/>
            </a:pPr>
            <a:endParaRPr lang="sv-SE" altLang="sv-FI" sz="2800"/>
          </a:p>
        </p:txBody>
      </p:sp>
    </p:spTree>
    <p:extLst>
      <p:ext uri="{BB962C8B-B14F-4D97-AF65-F5344CB8AC3E}">
        <p14:creationId xmlns:p14="http://schemas.microsoft.com/office/powerpoint/2010/main" val="44154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>
                <a:solidFill>
                  <a:srgbClr val="000099"/>
                </a:solidFill>
              </a:rPr>
              <a:t>Motståndarna blir på låg nivå.</a:t>
            </a:r>
            <a:endParaRPr lang="sv-SE" altLang="sv-FI" b="1">
              <a:solidFill>
                <a:srgbClr val="000099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b="1" dirty="0"/>
              <a:t>Väst		Nord		Öst		Syd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CC0000"/>
                </a:solidFill>
              </a:rPr>
              <a:t>♥</a:t>
            </a:r>
            <a:r>
              <a:rPr lang="sv-FI" altLang="sv-FI" b="1" dirty="0"/>
              <a:t>		pass		2</a:t>
            </a:r>
            <a:r>
              <a:rPr lang="sv-FI" altLang="sv-FI" b="1" dirty="0">
                <a:solidFill>
                  <a:srgbClr val="CC0000"/>
                </a:solidFill>
              </a:rPr>
              <a:t>♥</a:t>
            </a:r>
            <a:r>
              <a:rPr lang="sv-FI" altLang="sv-FI" b="1" dirty="0"/>
              <a:t>		pass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/>
              <a:t>pass		UD eller </a:t>
            </a:r>
          </a:p>
          <a:p>
            <a:pPr>
              <a:buFontTx/>
              <a:buNone/>
            </a:pPr>
            <a:r>
              <a:rPr lang="sv-FI" altLang="sv-FI" b="1" dirty="0"/>
              <a:t>			</a:t>
            </a:r>
            <a:r>
              <a:rPr lang="sv-FI" altLang="sv-FI" b="1" dirty="0" err="1"/>
              <a:t>färgbud</a:t>
            </a:r>
            <a:endParaRPr lang="sv-FI" altLang="sv-FI" b="1" dirty="0"/>
          </a:p>
          <a:p>
            <a:pPr>
              <a:buFontTx/>
              <a:buNone/>
            </a:pPr>
            <a:r>
              <a:rPr lang="sv-FI" altLang="sv-FI" b="1" dirty="0"/>
              <a:t>                  </a:t>
            </a:r>
            <a:r>
              <a:rPr lang="sv-FI" altLang="sv-FI" b="1" dirty="0" smtClean="0"/>
              <a:t>  2NT </a:t>
            </a:r>
            <a:r>
              <a:rPr lang="sv-FI" altLang="sv-FI" b="1" dirty="0"/>
              <a:t>= </a:t>
            </a:r>
            <a:r>
              <a:rPr lang="sv-FI" altLang="sv-FI" b="1" dirty="0" err="1"/>
              <a:t>lågfärgerna</a:t>
            </a:r>
            <a:endParaRPr lang="sv-SE" altLang="sv-FI" b="1" dirty="0"/>
          </a:p>
          <a:p>
            <a:pPr>
              <a:buFontTx/>
              <a:buNone/>
            </a:pPr>
            <a:r>
              <a:rPr lang="sv-SE" altLang="sv-FI" dirty="0"/>
              <a:t> </a:t>
            </a:r>
          </a:p>
          <a:p>
            <a:pPr>
              <a:buFontTx/>
              <a:buNone/>
            </a:pPr>
            <a:r>
              <a:rPr lang="sv-SE" altLang="sv-FI" dirty="0"/>
              <a:t> </a:t>
            </a:r>
          </a:p>
          <a:p>
            <a:pPr>
              <a:buFontTx/>
              <a:buNone/>
            </a:pPr>
            <a:endParaRPr lang="sv-SE" altLang="sv-FI" dirty="0"/>
          </a:p>
        </p:txBody>
      </p:sp>
    </p:spTree>
    <p:extLst>
      <p:ext uri="{BB962C8B-B14F-4D97-AF65-F5344CB8AC3E}">
        <p14:creationId xmlns:p14="http://schemas.microsoft.com/office/powerpoint/2010/main" val="218708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>
                <a:solidFill>
                  <a:srgbClr val="008000"/>
                </a:solidFill>
              </a:rPr>
              <a:t>1NT i balanseringsläge</a:t>
            </a:r>
            <a:r>
              <a:rPr lang="sv-SE" altLang="sv-FI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400" b="1" dirty="0"/>
              <a:t>Väst		Nord		Öst		Syd</a:t>
            </a:r>
            <a:endParaRPr lang="sv-SE" altLang="sv-FI" sz="2400" b="1" dirty="0"/>
          </a:p>
          <a:p>
            <a:pPr>
              <a:buFontTx/>
              <a:buNone/>
            </a:pPr>
            <a:r>
              <a:rPr lang="sv-FI" altLang="sv-FI" sz="2400" b="1" dirty="0"/>
              <a:t>1</a:t>
            </a:r>
            <a:r>
              <a:rPr lang="sv-FI" altLang="sv-FI" sz="2400" b="1" dirty="0">
                <a:solidFill>
                  <a:srgbClr val="CC0000"/>
                </a:solidFill>
              </a:rPr>
              <a:t>♥	</a:t>
            </a:r>
            <a:r>
              <a:rPr lang="sv-FI" altLang="sv-FI" sz="2400" b="1" dirty="0"/>
              <a:t>	</a:t>
            </a:r>
            <a:r>
              <a:rPr lang="sv-FI" altLang="sv-FI" sz="2400" b="1" dirty="0" smtClean="0"/>
              <a:t>pass</a:t>
            </a:r>
            <a:r>
              <a:rPr lang="sv-FI" altLang="sv-FI" sz="2400" b="1" dirty="0"/>
              <a:t>		pass		1NT = 11-14hp</a:t>
            </a:r>
          </a:p>
          <a:p>
            <a:pPr>
              <a:buFontTx/>
              <a:buNone/>
            </a:pPr>
            <a:endParaRPr lang="sv-FI" altLang="sv-FI" sz="2400" b="1" dirty="0"/>
          </a:p>
          <a:p>
            <a:pPr>
              <a:buFontTx/>
              <a:buNone/>
            </a:pPr>
            <a:endParaRPr lang="sv-FI" altLang="sv-FI" sz="2400" b="1" dirty="0" smtClean="0"/>
          </a:p>
          <a:p>
            <a:pPr>
              <a:buFontTx/>
              <a:buNone/>
            </a:pPr>
            <a:endParaRPr lang="sv-FI" altLang="sv-FI" sz="2400" b="1" dirty="0"/>
          </a:p>
          <a:p>
            <a:pPr>
              <a:buFontTx/>
              <a:buNone/>
            </a:pPr>
            <a:r>
              <a:rPr lang="sv-FI" altLang="sv-FI" sz="2400" b="1" dirty="0"/>
              <a:t>Väst		Nord		Öst		Syd</a:t>
            </a:r>
            <a:endParaRPr lang="sv-SE" altLang="sv-FI" sz="2400" b="1" dirty="0"/>
          </a:p>
          <a:p>
            <a:pPr>
              <a:buFontTx/>
              <a:buNone/>
            </a:pPr>
            <a:r>
              <a:rPr lang="sv-FI" altLang="sv-FI" sz="2400" b="1" dirty="0"/>
              <a:t>1</a:t>
            </a:r>
            <a:r>
              <a:rPr lang="sv-FI" altLang="sv-FI" sz="2400" b="1" dirty="0">
                <a:solidFill>
                  <a:srgbClr val="CC0000"/>
                </a:solidFill>
              </a:rPr>
              <a:t>♥</a:t>
            </a:r>
            <a:r>
              <a:rPr lang="sv-FI" altLang="sv-FI" sz="2400" b="1" dirty="0"/>
              <a:t>		</a:t>
            </a:r>
            <a:r>
              <a:rPr lang="sv-FI" altLang="sv-FI" sz="2400" b="1" dirty="0" smtClean="0"/>
              <a:t>pass</a:t>
            </a:r>
            <a:r>
              <a:rPr lang="sv-FI" altLang="sv-FI" sz="2400" b="1" dirty="0"/>
              <a:t>		pass		UD</a:t>
            </a:r>
            <a:endParaRPr lang="sv-SE" altLang="sv-FI" sz="2400" b="1" dirty="0"/>
          </a:p>
          <a:p>
            <a:pPr>
              <a:buFontTx/>
              <a:buNone/>
            </a:pPr>
            <a:r>
              <a:rPr lang="sv-FI" altLang="sv-FI" sz="2400" b="1" dirty="0"/>
              <a:t>pass		1</a:t>
            </a:r>
            <a:r>
              <a:rPr lang="sv-FI" altLang="sv-FI" sz="2400" b="1" dirty="0">
                <a:solidFill>
                  <a:srgbClr val="000099"/>
                </a:solidFill>
              </a:rPr>
              <a:t>♠</a:t>
            </a:r>
            <a:r>
              <a:rPr lang="sv-FI" altLang="sv-FI" sz="2400" b="1" dirty="0"/>
              <a:t>		pass		1NT = 15-17 </a:t>
            </a:r>
            <a:r>
              <a:rPr lang="sv-FI" altLang="sv-FI" sz="2400" b="1" dirty="0" err="1"/>
              <a:t>hp</a:t>
            </a:r>
            <a:endParaRPr lang="sv-SE" altLang="sv-FI" sz="2400" b="1" dirty="0"/>
          </a:p>
          <a:p>
            <a:pPr>
              <a:buFontTx/>
              <a:buNone/>
            </a:pPr>
            <a:endParaRPr lang="sv-FI" altLang="sv-FI" sz="2400" b="1" dirty="0"/>
          </a:p>
          <a:p>
            <a:pPr>
              <a:buFontTx/>
              <a:buNone/>
            </a:pPr>
            <a:endParaRPr lang="sv-SE" altLang="sv-FI" sz="2400" b="1" dirty="0"/>
          </a:p>
          <a:p>
            <a:pPr>
              <a:buFontTx/>
              <a:buNone/>
            </a:pPr>
            <a:endParaRPr lang="sv-SE" altLang="sv-FI" dirty="0"/>
          </a:p>
        </p:txBody>
      </p:sp>
    </p:spTree>
    <p:extLst>
      <p:ext uri="{BB962C8B-B14F-4D97-AF65-F5344CB8AC3E}">
        <p14:creationId xmlns:p14="http://schemas.microsoft.com/office/powerpoint/2010/main" val="290799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3200" b="1">
                <a:solidFill>
                  <a:srgbClr val="CC0000"/>
                </a:solidFill>
              </a:rPr>
              <a:t>Upplysningsdubbling av en passad hand</a:t>
            </a:r>
            <a:r>
              <a:rPr lang="sv-FI" altLang="sv-FI"/>
              <a:t> </a:t>
            </a:r>
            <a:endParaRPr lang="sv-SE" altLang="sv-FI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v-FI" altLang="sv-FI" sz="2800" b="1" dirty="0">
                <a:solidFill>
                  <a:srgbClr val="000099"/>
                </a:solidFill>
              </a:rPr>
              <a:t>♠</a:t>
            </a:r>
            <a:r>
              <a:rPr lang="sv-FI" altLang="sv-FI" sz="2800" b="1" dirty="0"/>
              <a:t> K1072    </a:t>
            </a:r>
            <a:r>
              <a:rPr lang="sv-FI" altLang="sv-FI" sz="2800" b="1" dirty="0">
                <a:solidFill>
                  <a:srgbClr val="CC0000"/>
                </a:solidFill>
              </a:rPr>
              <a:t>♥</a:t>
            </a:r>
            <a:r>
              <a:rPr lang="sv-FI" altLang="sv-FI" sz="2800" b="1" dirty="0"/>
              <a:t> 8     </a:t>
            </a:r>
            <a:r>
              <a:rPr lang="sv-FI" altLang="sv-FI" sz="2800" b="1" dirty="0">
                <a:solidFill>
                  <a:srgbClr val="FF6600"/>
                </a:solidFill>
              </a:rPr>
              <a:t>♦</a:t>
            </a:r>
            <a:r>
              <a:rPr lang="sv-FI" altLang="sv-FI" sz="2800" b="1" dirty="0"/>
              <a:t> QJ42     </a:t>
            </a:r>
            <a:r>
              <a:rPr lang="sv-FI" altLang="sv-FI" sz="2800" b="1" dirty="0">
                <a:solidFill>
                  <a:srgbClr val="008000"/>
                </a:solidFill>
              </a:rPr>
              <a:t>♣</a:t>
            </a:r>
            <a:r>
              <a:rPr lang="sv-FI" altLang="sv-FI" sz="2800" b="1" dirty="0"/>
              <a:t> K1094</a:t>
            </a:r>
            <a:r>
              <a:rPr lang="sv-SE" altLang="sv-FI" sz="2800" b="1" dirty="0"/>
              <a:t> </a:t>
            </a:r>
            <a:endParaRPr lang="sv-FI" altLang="sv-FI" sz="2800" b="1" dirty="0"/>
          </a:p>
          <a:p>
            <a:pPr>
              <a:lnSpc>
                <a:spcPct val="90000"/>
              </a:lnSpc>
              <a:buFontTx/>
              <a:buNone/>
            </a:pPr>
            <a:endParaRPr lang="sv-FI" altLang="sv-FI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400" b="1" dirty="0"/>
              <a:t>Väst		Nord			Öst		Syd</a:t>
            </a:r>
            <a:endParaRPr lang="sv-SE" altLang="sv-FI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400" b="1" dirty="0"/>
              <a:t> </a:t>
            </a:r>
            <a:r>
              <a:rPr lang="sv-FI" altLang="sv-FI" sz="2400" b="1" dirty="0"/>
              <a:t>			pass			pass		pass</a:t>
            </a:r>
            <a:endParaRPr lang="sv-SE" altLang="sv-FI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400" b="1" dirty="0"/>
              <a:t>1</a:t>
            </a:r>
            <a:r>
              <a:rPr lang="sv-FI" altLang="sv-FI" sz="2400" b="1" dirty="0">
                <a:solidFill>
                  <a:srgbClr val="CC0000"/>
                </a:solidFill>
              </a:rPr>
              <a:t>♥</a:t>
            </a:r>
            <a:r>
              <a:rPr lang="sv-FI" altLang="sv-FI" sz="2400" b="1" dirty="0"/>
              <a:t>		</a:t>
            </a:r>
            <a:r>
              <a:rPr lang="sv-FI" altLang="sv-FI" sz="2400" b="1" dirty="0" smtClean="0"/>
              <a:t>UD </a:t>
            </a:r>
            <a:r>
              <a:rPr lang="sv-FI" altLang="sv-FI" sz="2400" b="1" dirty="0"/>
              <a:t>= nästan</a:t>
            </a:r>
            <a:endParaRPr lang="sv-SE" altLang="sv-FI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400" b="1" dirty="0"/>
              <a:t>			öppningshand,</a:t>
            </a:r>
            <a:endParaRPr lang="sv-SE" altLang="sv-FI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400" b="1" dirty="0"/>
              <a:t>			objudna färger</a:t>
            </a:r>
            <a:endParaRPr lang="sv-SE" altLang="sv-FI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800" dirty="0"/>
              <a:t>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800" dirty="0"/>
              <a:t> 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altLang="sv-FI" sz="2800" dirty="0"/>
          </a:p>
        </p:txBody>
      </p:sp>
    </p:spTree>
    <p:extLst>
      <p:ext uri="{BB962C8B-B14F-4D97-AF65-F5344CB8AC3E}">
        <p14:creationId xmlns:p14="http://schemas.microsoft.com/office/powerpoint/2010/main" val="204510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3200" b="1">
                <a:solidFill>
                  <a:srgbClr val="CC0000"/>
                </a:solidFill>
              </a:rPr>
              <a:t>Upplysningsdubbling av en passad hand</a:t>
            </a:r>
            <a:endParaRPr lang="sv-SE" altLang="sv-FI" sz="3200" b="1">
              <a:solidFill>
                <a:srgbClr val="CC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b="1" dirty="0">
                <a:solidFill>
                  <a:srgbClr val="000099"/>
                </a:solidFill>
              </a:rPr>
              <a:t>♠</a:t>
            </a:r>
            <a:r>
              <a:rPr lang="sv-FI" altLang="sv-FI" b="1" dirty="0"/>
              <a:t> QJ762 	</a:t>
            </a:r>
            <a:r>
              <a:rPr lang="sv-FI" altLang="sv-FI" b="1" dirty="0">
                <a:solidFill>
                  <a:srgbClr val="CC0000"/>
                </a:solidFill>
              </a:rPr>
              <a:t>♥</a:t>
            </a:r>
            <a:r>
              <a:rPr lang="sv-FI" altLang="sv-FI" b="1" dirty="0"/>
              <a:t> 8 	</a:t>
            </a:r>
            <a:r>
              <a:rPr lang="sv-FI" altLang="sv-FI" b="1" dirty="0">
                <a:solidFill>
                  <a:srgbClr val="FF6600"/>
                </a:solidFill>
              </a:rPr>
              <a:t>♦</a:t>
            </a:r>
            <a:r>
              <a:rPr lang="sv-FI" altLang="sv-FI" b="1" dirty="0"/>
              <a:t> A8543 	</a:t>
            </a:r>
            <a:r>
              <a:rPr lang="sv-FI" altLang="sv-FI" b="1" dirty="0">
                <a:solidFill>
                  <a:srgbClr val="008000"/>
                </a:solidFill>
              </a:rPr>
              <a:t>♣</a:t>
            </a:r>
            <a:r>
              <a:rPr lang="sv-FI" altLang="sv-FI" b="1" dirty="0"/>
              <a:t> Q6</a:t>
            </a:r>
            <a:r>
              <a:rPr lang="sv-SE" altLang="sv-FI" b="1" dirty="0"/>
              <a:t> </a:t>
            </a:r>
            <a:endParaRPr lang="sv-FI" altLang="sv-FI" b="1" dirty="0"/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r>
              <a:rPr lang="sv-FI" altLang="sv-FI" sz="2400" b="1" dirty="0"/>
              <a:t>Väst		Nord		Öst		Syd</a:t>
            </a:r>
            <a:endParaRPr lang="sv-SE" altLang="sv-FI" sz="2400" b="1" dirty="0"/>
          </a:p>
          <a:p>
            <a:pPr>
              <a:buFontTx/>
              <a:buNone/>
            </a:pPr>
            <a:r>
              <a:rPr lang="sv-FI" altLang="sv-FI" sz="2400" b="1" dirty="0"/>
              <a:t>							pass</a:t>
            </a:r>
          </a:p>
          <a:p>
            <a:pPr>
              <a:buFontTx/>
              <a:buNone/>
            </a:pPr>
            <a:r>
              <a:rPr lang="sv-FI" altLang="sv-FI" sz="2400" b="1" dirty="0"/>
              <a:t>1</a:t>
            </a:r>
            <a:r>
              <a:rPr lang="sv-FI" altLang="sv-FI" sz="2400" b="1" dirty="0">
                <a:solidFill>
                  <a:srgbClr val="008000"/>
                </a:solidFill>
              </a:rPr>
              <a:t>♣</a:t>
            </a:r>
            <a:r>
              <a:rPr lang="sv-FI" altLang="sv-FI" sz="2400" b="1" dirty="0"/>
              <a:t>		pass		1</a:t>
            </a:r>
            <a:r>
              <a:rPr lang="sv-FI" altLang="sv-FI" sz="2400" b="1" dirty="0">
                <a:solidFill>
                  <a:srgbClr val="CC0000"/>
                </a:solidFill>
              </a:rPr>
              <a:t>♥</a:t>
            </a:r>
            <a:r>
              <a:rPr lang="sv-FI" altLang="sv-FI" sz="2400" b="1" dirty="0"/>
              <a:t>		UD = intresse 						</a:t>
            </a:r>
            <a:r>
              <a:rPr lang="sv-FI" altLang="sv-FI" sz="2400" b="1" dirty="0" smtClean="0"/>
              <a:t>	för </a:t>
            </a:r>
            <a:r>
              <a:rPr lang="sv-FI" altLang="sv-FI" sz="2400" b="1" dirty="0"/>
              <a:t>de objudna 						färgerna</a:t>
            </a:r>
            <a:endParaRPr lang="sv-SE" altLang="sv-FI" sz="2400" b="1" dirty="0"/>
          </a:p>
          <a:p>
            <a:pPr>
              <a:buFontTx/>
              <a:buNone/>
            </a:pPr>
            <a:endParaRPr lang="sv-SE" altLang="sv-FI" sz="2400" b="1" dirty="0"/>
          </a:p>
        </p:txBody>
      </p:sp>
    </p:spTree>
    <p:extLst>
      <p:ext uri="{BB962C8B-B14F-4D97-AF65-F5344CB8AC3E}">
        <p14:creationId xmlns:p14="http://schemas.microsoft.com/office/powerpoint/2010/main" val="58987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altLang="sv-FI" b="1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Redubbling</a:t>
            </a:r>
            <a:r>
              <a:rPr lang="sv-FI" altLang="sv-FI" b="1"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b="1"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sv-SE" altLang="sv-FI" b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v-FI" altLang="sv-FI" sz="2800" b="1" dirty="0"/>
              <a:t>Väst		Nord		Öst			Syd</a:t>
            </a:r>
            <a:endParaRPr lang="sv-SE" altLang="sv-FI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800" b="1" dirty="0"/>
              <a:t>1</a:t>
            </a:r>
            <a:r>
              <a:rPr lang="sv-FI" altLang="sv-FI" sz="2800" b="1" dirty="0">
                <a:solidFill>
                  <a:srgbClr val="CC0000"/>
                </a:solidFill>
              </a:rPr>
              <a:t>♥</a:t>
            </a:r>
            <a:r>
              <a:rPr lang="sv-FI" altLang="sv-FI" sz="2800" b="1" dirty="0"/>
              <a:t>		UD		RD = 10+ </a:t>
            </a:r>
            <a:r>
              <a:rPr lang="sv-FI" altLang="sv-FI" sz="2800" b="1" dirty="0" err="1"/>
              <a:t>hp</a:t>
            </a:r>
            <a:endParaRPr lang="sv-FI" altLang="sv-FI" sz="2800" b="1" dirty="0"/>
          </a:p>
          <a:p>
            <a:pPr>
              <a:lnSpc>
                <a:spcPct val="90000"/>
              </a:lnSpc>
              <a:buFontTx/>
              <a:buNone/>
            </a:pPr>
            <a:endParaRPr lang="sv-FI" altLang="sv-FI" sz="2800" b="1" dirty="0"/>
          </a:p>
          <a:p>
            <a:pPr>
              <a:lnSpc>
                <a:spcPct val="90000"/>
              </a:lnSpc>
              <a:buFontTx/>
              <a:buNone/>
            </a:pPr>
            <a:endParaRPr lang="sv-FI" altLang="sv-FI" sz="28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v-FI" altLang="sv-FI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800" b="1" dirty="0"/>
              <a:t>Väst		Nord		Öst			Syd</a:t>
            </a:r>
            <a:endParaRPr lang="sv-SE" altLang="sv-FI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800" b="1" dirty="0"/>
              <a:t>1</a:t>
            </a:r>
            <a:r>
              <a:rPr lang="sv-FI" altLang="sv-FI" sz="2800" b="1" dirty="0">
                <a:solidFill>
                  <a:srgbClr val="CC0000"/>
                </a:solidFill>
              </a:rPr>
              <a:t>♥</a:t>
            </a:r>
            <a:r>
              <a:rPr lang="sv-FI" altLang="sv-FI" sz="2800" b="1" dirty="0"/>
              <a:t>		UD		Alla </a:t>
            </a:r>
            <a:r>
              <a:rPr lang="sv-FI" altLang="sv-FI" sz="2800" b="1" dirty="0" err="1"/>
              <a:t>färgbud</a:t>
            </a:r>
            <a:endParaRPr lang="sv-SE" altLang="sv-FI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800" b="1" dirty="0"/>
              <a:t>					visar mindre än 10 </a:t>
            </a:r>
            <a:r>
              <a:rPr lang="sv-FI" altLang="sv-FI" sz="2800" b="1" dirty="0" err="1"/>
              <a:t>hp</a:t>
            </a:r>
            <a:endParaRPr lang="sv-SE" altLang="sv-FI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800" b="1" dirty="0"/>
              <a:t> 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altLang="sv-FI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800" dirty="0"/>
              <a:t> 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altLang="sv-FI" sz="2800" dirty="0"/>
          </a:p>
        </p:txBody>
      </p:sp>
    </p:spTree>
    <p:extLst>
      <p:ext uri="{BB962C8B-B14F-4D97-AF65-F5344CB8AC3E}">
        <p14:creationId xmlns:p14="http://schemas.microsoft.com/office/powerpoint/2010/main" val="10694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133</Words>
  <Application>Microsoft Office PowerPoint</Application>
  <PresentationFormat>Bildspel på skärmen (4:3)</PresentationFormat>
  <Paragraphs>119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Berlin Sans FB Demi</vt:lpstr>
      <vt:lpstr>Calibri</vt:lpstr>
      <vt:lpstr>Engravers MT</vt:lpstr>
      <vt:lpstr>Office-tema</vt:lpstr>
      <vt:lpstr>Fortsättningskurs 7</vt:lpstr>
      <vt:lpstr> Balansering </vt:lpstr>
      <vt:lpstr>PowerPoint-presentation</vt:lpstr>
      <vt:lpstr>Med fem korts färg kan du avge ett färgbud. </vt:lpstr>
      <vt:lpstr>Motståndarna blir på låg nivå.</vt:lpstr>
      <vt:lpstr>1NT i balanseringsläge </vt:lpstr>
      <vt:lpstr>Upplysningsdubbling av en passad hand </vt:lpstr>
      <vt:lpstr>Upplysningsdubbling av en passad hand</vt:lpstr>
      <vt:lpstr>Redubbling </vt:lpstr>
      <vt:lpstr>Straffdubbling (D eller X) </vt:lpstr>
      <vt:lpstr>Straffdubbling (D eller X)</vt:lpstr>
      <vt:lpstr>Andra situationer för straffdubbling </vt:lpstr>
      <vt:lpstr>  Utspelsdubblingar </vt:lpstr>
      <vt:lpstr>Utspelsdubblingar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Repetitions- och fördjupningskurs</dc:title>
  <dc:creator>Teta</dc:creator>
  <cp:lastModifiedBy>Agneta Berglund</cp:lastModifiedBy>
  <cp:revision>18</cp:revision>
  <dcterms:created xsi:type="dcterms:W3CDTF">2012-03-25T17:22:33Z</dcterms:created>
  <dcterms:modified xsi:type="dcterms:W3CDTF">2015-10-18T10:56:27Z</dcterms:modified>
</cp:coreProperties>
</file>