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</p:sldIdLst>
  <p:sldSz cx="9144000" cy="6858000" type="screen4x3"/>
  <p:notesSz cx="6884988" cy="100187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3399"/>
    <a:srgbClr val="CC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FFA1E6CC-74A3-40CA-A0AE-B33DEF178C99}" type="datetimeFigureOut">
              <a:rPr lang="sv-FI"/>
              <a:pPr>
                <a:defRPr/>
              </a:pPr>
              <a:t>26-07-2016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F663548-5986-4FFA-818B-5CDAE5CD8717}" type="slidenum">
              <a:rPr lang="sv-FI" altLang="sv-FI"/>
              <a:pPr/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423872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0BEC1-A0B4-4FE3-8B93-A0933E5FAF4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80045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196391-C206-460B-A6C6-194832014F5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15578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BABC3-23A6-4ED7-8C8E-92762BAAA26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18572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1244E-1A86-48F8-BD9C-6C444A683ACE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26145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A62EC-4B1C-45A0-AC35-5BDB5C5751C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4697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50D28-5D3A-40B6-92A7-93C26704AB1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3681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2B9C6-EC0F-41EF-A273-1A47B85AC93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2497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28DA6C-0948-416C-94CC-1CA99A2B07D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90939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47ED1-FF78-4D28-94E3-B0965B6C241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5915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20DFC-5216-4F9D-B083-E3A88983209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808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65588-597F-4727-A2FD-D940B1DBC2D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1980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D45001-20B8-4242-880B-BF5C03D953AC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GK 21</a:t>
            </a:r>
            <a:endParaRPr lang="sv-SE" altLang="sv-FI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Spärrbud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CC0000"/>
                </a:solidFill>
                <a:latin typeface="Calibri" panose="020F0502020204030204" pitchFamily="34" charset="0"/>
              </a:rPr>
              <a:t>Svag tvåöppning och svarsbud</a:t>
            </a:r>
            <a:endParaRPr lang="sv-SE" altLang="sv-FI" sz="3600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			        </a:t>
            </a:r>
            <a:r>
              <a:rPr lang="sv-FI" altLang="sv-FI" b="1" smtClean="0">
                <a:latin typeface="Calibri" panose="020F0502020204030204" pitchFamily="34" charset="0"/>
              </a:rPr>
              <a:t>	2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Pass</a:t>
            </a:r>
            <a:r>
              <a:rPr lang="sv-FI" altLang="sv-FI" sz="2400" smtClean="0">
                <a:latin typeface="Calibri" panose="020F0502020204030204" pitchFamily="34" charset="0"/>
              </a:rPr>
              <a:t>   	     </a:t>
            </a:r>
            <a:r>
              <a:rPr lang="sv-FI" altLang="sv-FI" sz="2400" b="1" smtClean="0">
                <a:latin typeface="Calibri" panose="020F0502020204030204" pitchFamily="34" charset="0"/>
              </a:rPr>
              <a:t>3</a:t>
            </a:r>
            <a:r>
              <a:rPr lang="sv-FI" altLang="sv-FI" sz="24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         </a:t>
            </a:r>
            <a:r>
              <a:rPr lang="sv-FI" altLang="sv-FI" sz="2400" b="1" smtClean="0">
                <a:latin typeface="Calibri" panose="020F0502020204030204" pitchFamily="34" charset="0"/>
              </a:rPr>
              <a:t>4</a:t>
            </a:r>
            <a:r>
              <a:rPr lang="sv-FI" altLang="sv-FI" sz="24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        </a:t>
            </a:r>
            <a:r>
              <a:rPr lang="sv-FI" altLang="sv-FI" sz="2400" b="1" smtClean="0">
                <a:latin typeface="Calibri" panose="020F0502020204030204" pitchFamily="34" charset="0"/>
              </a:rPr>
              <a:t>2</a:t>
            </a:r>
            <a:r>
              <a:rPr lang="sv-FI" altLang="sv-FI" sz="24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       </a:t>
            </a:r>
            <a:r>
              <a:rPr lang="sv-FI" altLang="sv-FI" sz="2400" b="1" smtClean="0">
                <a:latin typeface="Calibri" panose="020F0502020204030204" pitchFamily="34" charset="0"/>
              </a:rPr>
              <a:t>2 NT      3 NT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		    </a:t>
            </a:r>
            <a:r>
              <a:rPr lang="sv-FI" altLang="sv-FI" sz="1600" b="1" smtClean="0">
                <a:latin typeface="Calibri" panose="020F0502020204030204" pitchFamily="34" charset="0"/>
              </a:rPr>
              <a:t>Trumfstöd    Trumfstöd   </a:t>
            </a:r>
            <a:r>
              <a:rPr lang="sv-FI" altLang="sv-FI" sz="2400" b="1" smtClean="0">
                <a:latin typeface="Calibri" panose="020F0502020204030204" pitchFamily="34" charset="0"/>
              </a:rPr>
              <a:t>3 </a:t>
            </a:r>
            <a:r>
              <a:rPr lang="sv-FI" altLang="sv-FI" sz="24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     </a:t>
            </a:r>
            <a:r>
              <a:rPr lang="sv-FI" altLang="sv-FI" sz="1600" b="1" smtClean="0">
                <a:latin typeface="Calibri" panose="020F0502020204030204" pitchFamily="34" charset="0"/>
              </a:rPr>
              <a:t>Krav	Slutbud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		    </a:t>
            </a:r>
            <a:r>
              <a:rPr lang="sv-FI" altLang="sv-FI" sz="1600" b="1" smtClean="0">
                <a:latin typeface="Calibri" panose="020F0502020204030204" pitchFamily="34" charset="0"/>
              </a:rPr>
              <a:t>Invit               Slutbud</a:t>
            </a:r>
            <a:r>
              <a:rPr lang="sv-FI" altLang="sv-FI" sz="2400" b="1" smtClean="0">
                <a:latin typeface="Calibri" panose="020F0502020204030204" pitchFamily="34" charset="0"/>
              </a:rPr>
              <a:t>     3 </a:t>
            </a:r>
            <a:r>
              <a:rPr lang="sv-FI" altLang="sv-FI" sz="24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smtClean="0">
                <a:latin typeface="Calibri" panose="020F0502020204030204" pitchFamily="34" charset="0"/>
              </a:rPr>
              <a:t>				         </a:t>
            </a:r>
            <a:r>
              <a:rPr lang="sv-FI" altLang="sv-FI" sz="1600" b="1" smtClean="0">
                <a:latin typeface="Calibri" panose="020F0502020204030204" pitchFamily="34" charset="0"/>
              </a:rPr>
              <a:t>Minst 5-korts färg, krav</a:t>
            </a:r>
            <a:endParaRPr lang="sv-SE" altLang="sv-FI" sz="16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Spärrbud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Öppningsbud på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tretricksnivån</a:t>
            </a:r>
            <a:r>
              <a:rPr lang="sv-FI" altLang="sv-FI" b="1" smtClean="0">
                <a:latin typeface="Calibri" panose="020F0502020204030204" pitchFamily="34" charset="0"/>
              </a:rPr>
              <a:t> eller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högre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kallas 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spärrbud</a:t>
            </a:r>
            <a:r>
              <a:rPr lang="sv-FI" altLang="sv-FI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FI" altLang="sv-FI" sz="2800" b="1" smtClean="0">
                <a:latin typeface="Calibri" panose="020F0502020204030204" pitchFamily="34" charset="0"/>
              </a:rPr>
              <a:t>Handen skall bestå av en </a:t>
            </a:r>
            <a:r>
              <a:rPr lang="sv-FI" altLang="sv-FI" sz="2800" b="1" smtClean="0">
                <a:solidFill>
                  <a:srgbClr val="003399"/>
                </a:solidFill>
                <a:latin typeface="Calibri" panose="020F0502020204030204" pitchFamily="34" charset="0"/>
              </a:rPr>
              <a:t>bra färg</a:t>
            </a:r>
            <a:r>
              <a:rPr lang="sv-FI" altLang="sv-FI" sz="2800" b="1" smtClean="0">
                <a:latin typeface="Calibri" panose="020F0502020204030204" pitchFamily="34" charset="0"/>
              </a:rPr>
              <a:t> (helst tre av de fem högsta) på minst </a:t>
            </a:r>
            <a:r>
              <a:rPr lang="sv-FI" altLang="sv-FI" sz="2800" b="1" smtClean="0">
                <a:solidFill>
                  <a:srgbClr val="003399"/>
                </a:solidFill>
                <a:latin typeface="Calibri" panose="020F0502020204030204" pitchFamily="34" charset="0"/>
              </a:rPr>
              <a:t>sju</a:t>
            </a:r>
            <a:r>
              <a:rPr lang="sv-FI" altLang="sv-FI" sz="2800" b="1" smtClean="0">
                <a:latin typeface="Calibri" panose="020F0502020204030204" pitchFamily="34" charset="0"/>
              </a:rPr>
              <a:t> kort. </a:t>
            </a:r>
          </a:p>
          <a:p>
            <a:pPr eaLnBrk="1" hangingPunct="1">
              <a:lnSpc>
                <a:spcPct val="90000"/>
              </a:lnSpc>
            </a:pPr>
            <a:r>
              <a:rPr lang="sv-FI" altLang="sv-FI" sz="2800" b="1" smtClean="0">
                <a:latin typeface="Calibri" panose="020F0502020204030204" pitchFamily="34" charset="0"/>
              </a:rPr>
              <a:t>Handen får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inte</a:t>
            </a:r>
            <a:r>
              <a:rPr lang="sv-FI" altLang="sv-FI" sz="2800" b="1" smtClean="0">
                <a:latin typeface="Calibri" panose="020F0502020204030204" pitchFamily="34" charset="0"/>
              </a:rPr>
              <a:t> innehålla någon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fyrkorts</a:t>
            </a:r>
            <a:r>
              <a:rPr lang="sv-FI" altLang="sv-FI" sz="2800" b="1" smtClean="0">
                <a:solidFill>
                  <a:srgbClr val="0099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2800" b="1" smtClean="0">
                <a:latin typeface="Calibri" panose="020F0502020204030204" pitchFamily="34" charset="0"/>
              </a:rPr>
              <a:t>sidofärg i 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högfärg.</a:t>
            </a:r>
          </a:p>
          <a:p>
            <a:pPr eaLnBrk="1" hangingPunct="1">
              <a:lnSpc>
                <a:spcPct val="90000"/>
              </a:lnSpc>
            </a:pPr>
            <a:r>
              <a:rPr lang="sv-FI" altLang="sv-FI" sz="2800" b="1" smtClean="0">
                <a:latin typeface="Calibri" panose="020F0502020204030204" pitchFamily="34" charset="0"/>
              </a:rPr>
              <a:t>Handen får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inte innehålla 12 hp.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800" b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Spärrbud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2800" smtClean="0"/>
          </a:p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Ett spärrbud på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tre</a:t>
            </a:r>
            <a:r>
              <a:rPr lang="sv-FI" altLang="sv-FI" sz="2800" b="1" smtClean="0">
                <a:latin typeface="Calibri" panose="020F0502020204030204" pitchFamily="34" charset="0"/>
              </a:rPr>
              <a:t>tricksnivån kräver en bra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sju</a:t>
            </a:r>
            <a:r>
              <a:rPr lang="sv-FI" altLang="sv-FI" sz="2800" b="1" smtClean="0">
                <a:latin typeface="Calibri" panose="020F0502020204030204" pitchFamily="34" charset="0"/>
              </a:rPr>
              <a:t>kortsfärg.</a:t>
            </a:r>
          </a:p>
          <a:p>
            <a:pPr eaLnBrk="1" hangingPunct="1">
              <a:buFontTx/>
              <a:buNone/>
            </a:pPr>
            <a:endParaRPr lang="sv-FI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Ett spärrbud på </a:t>
            </a:r>
            <a:r>
              <a:rPr lang="sv-FI" altLang="sv-FI" sz="2800" b="1" smtClean="0">
                <a:solidFill>
                  <a:srgbClr val="003399"/>
                </a:solidFill>
                <a:latin typeface="Calibri" panose="020F0502020204030204" pitchFamily="34" charset="0"/>
              </a:rPr>
              <a:t>fyr</a:t>
            </a:r>
            <a:r>
              <a:rPr lang="sv-FI" altLang="sv-FI" sz="2800" b="1" smtClean="0">
                <a:latin typeface="Calibri" panose="020F0502020204030204" pitchFamily="34" charset="0"/>
              </a:rPr>
              <a:t>tricksnivån en bra 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003399"/>
                </a:solidFill>
                <a:latin typeface="Calibri" panose="020F0502020204030204" pitchFamily="34" charset="0"/>
              </a:rPr>
              <a:t>åtta</a:t>
            </a:r>
            <a:r>
              <a:rPr lang="sv-FI" altLang="sv-FI" sz="2800" b="1" smtClean="0">
                <a:latin typeface="Calibri" panose="020F0502020204030204" pitchFamily="34" charset="0"/>
              </a:rPr>
              <a:t>kortsfärg</a:t>
            </a:r>
            <a:r>
              <a:rPr lang="sv-FI" altLang="sv-FI" sz="2800" smtClean="0">
                <a:latin typeface="Calibri" panose="020F0502020204030204" pitchFamily="34" charset="0"/>
              </a:rPr>
              <a:t>.</a:t>
            </a:r>
            <a:endParaRPr lang="sv-SE" altLang="sv-FI" sz="280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3399"/>
                </a:solidFill>
                <a:latin typeface="Calibri" panose="020F0502020204030204" pitchFamily="34" charset="0"/>
              </a:rPr>
              <a:t>Vad öppnar du med?</a:t>
            </a:r>
            <a:endParaRPr lang="sv-SE" altLang="sv-FI" sz="4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9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Q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Q J 9 7 6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8 7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 </a:t>
            </a:r>
            <a:r>
              <a:rPr lang="sv-FI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3399"/>
                </a:solidFill>
                <a:latin typeface="Calibri" panose="020F0502020204030204" pitchFamily="34" charset="0"/>
              </a:rPr>
              <a:t>Vad öppnar du med?</a:t>
            </a:r>
            <a:endParaRPr lang="sv-SE" altLang="sv-FI" sz="4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T 9 8 7 4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6 5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7 6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4 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3399"/>
                </a:solidFill>
                <a:latin typeface="Calibri" panose="020F0502020204030204" pitchFamily="34" charset="0"/>
              </a:rPr>
              <a:t>Vad öppnar du med?</a:t>
            </a:r>
            <a:endParaRPr lang="sv-SE" altLang="sv-FI" sz="4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T 9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9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Q J T 5 4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1</a:t>
            </a:r>
            <a:r>
              <a:rPr lang="sv-FI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3399"/>
                </a:solidFill>
                <a:latin typeface="Calibri" panose="020F0502020204030204" pitchFamily="34" charset="0"/>
              </a:rPr>
              <a:t>Vad öppnar du med?</a:t>
            </a:r>
            <a:endParaRPr lang="sv-SE" altLang="sv-FI" sz="4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J T 8 7 6 5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K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Pass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Svarshandens bud efter spärröppning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/>
            </a:r>
            <a:b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</a:br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har öppnat med 3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</a:t>
            </a:r>
            <a:r>
              <a:rPr lang="sv-FI" altLang="sv-FI" b="1" smtClean="0"/>
              <a:t> </a:t>
            </a:r>
            <a:r>
              <a:rPr lang="sv-FI" altLang="sv-FI" b="1" smtClean="0">
                <a:latin typeface="Calibri" panose="020F0502020204030204" pitchFamily="34" charset="0"/>
              </a:rPr>
              <a:t>Q J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Q T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Q T 6 5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Pass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Svarshandens bud efter spärröppning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/>
            </a:r>
            <a:b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</a:br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har öppnat med 3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6 5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K 9 7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Q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4 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Svarshandens bud efter spärröppning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/>
            </a:r>
            <a:b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</a:br>
            <a:r>
              <a:rPr lang="sv-FI" altLang="sv-FI" sz="32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har öppnat med 3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3 2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K Q 9 8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Q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4 NT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Spärrbud</a:t>
            </a:r>
            <a:endParaRPr lang="sv-SE" altLang="sv-FI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			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Q J 9 7 5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			♥ </a:t>
            </a:r>
            <a:r>
              <a:rPr lang="sv-FI" altLang="sv-FI" b="1" smtClean="0">
                <a:latin typeface="Calibri" panose="020F0502020204030204" pitchFamily="34" charset="0"/>
              </a:rPr>
              <a:t>9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			♦ </a:t>
            </a:r>
            <a:r>
              <a:rPr lang="sv-FI" altLang="sv-FI" b="1" smtClean="0">
                <a:latin typeface="Calibri" panose="020F0502020204030204" pitchFamily="34" charset="0"/>
              </a:rPr>
              <a:t>9 6 4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			♣ </a:t>
            </a:r>
            <a:r>
              <a:rPr lang="sv-FI" altLang="sv-FI" b="1" smtClean="0">
                <a:latin typeface="Calibri" panose="020F0502020204030204" pitchFamily="34" charset="0"/>
              </a:rPr>
              <a:t>5 2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Bjud 3 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3399"/>
                </a:solidFill>
                <a:latin typeface="Calibri" panose="020F0502020204030204" pitchFamily="34" charset="0"/>
              </a:rPr>
              <a:t>Hoppinkliv till tvåtricksnivån</a:t>
            </a:r>
            <a:endParaRPr lang="sv-SE" altLang="sv-FI" sz="36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För ett hopppande inkliv krävs samma fördelning och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styrka som för ”svaga tvåöppningar”.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0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Väst					Öst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000" b="1" smtClean="0">
                <a:latin typeface="Calibri" panose="020F0502020204030204" pitchFamily="34" charset="0"/>
              </a:rPr>
              <a:t>A Q J 9 8 6</a:t>
            </a:r>
            <a:r>
              <a:rPr lang="sv-FI" altLang="sv-FI" sz="2000" b="1" smtClean="0">
                <a:solidFill>
                  <a:srgbClr val="000080"/>
                </a:solidFill>
                <a:latin typeface="Calibri" panose="020F0502020204030204" pitchFamily="34" charset="0"/>
              </a:rPr>
              <a:t>				♠ </a:t>
            </a:r>
            <a:r>
              <a:rPr lang="sv-FI" altLang="sv-FI" sz="2000" b="1" smtClean="0">
                <a:latin typeface="Calibri" panose="020F0502020204030204" pitchFamily="34" charset="0"/>
              </a:rPr>
              <a:t>K 7 5</a:t>
            </a:r>
            <a:endParaRPr lang="sv-SE" altLang="sv-FI" sz="2000" b="1" smtClean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000" b="1" smtClean="0">
                <a:latin typeface="Calibri" panose="020F0502020204030204" pitchFamily="34" charset="0"/>
              </a:rPr>
              <a:t>4 3 					</a:t>
            </a:r>
            <a:r>
              <a:rPr lang="sv-FI" altLang="sv-FI" sz="20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000" b="1" smtClean="0">
                <a:latin typeface="Calibri" panose="020F0502020204030204" pitchFamily="34" charset="0"/>
              </a:rPr>
              <a:t>9 7 2</a:t>
            </a:r>
            <a:endParaRPr lang="sv-SE" altLang="sv-FI" sz="2000" b="1" smtClean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sz="2000" b="1" smtClean="0">
                <a:latin typeface="Calibri" panose="020F0502020204030204" pitchFamily="34" charset="0"/>
              </a:rPr>
              <a:t>J T 3					</a:t>
            </a:r>
            <a:r>
              <a:rPr lang="sv-FI" altLang="sv-FI" sz="20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sz="2000" b="1" smtClean="0">
                <a:latin typeface="Calibri" panose="020F0502020204030204" pitchFamily="34" charset="0"/>
              </a:rPr>
              <a:t>A Q 9 6</a:t>
            </a:r>
            <a:endParaRPr lang="sv-SE" altLang="sv-FI" sz="2000" b="1" smtClean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sz="2000" b="1" smtClean="0">
                <a:latin typeface="Calibri" panose="020F0502020204030204" pitchFamily="34" charset="0"/>
              </a:rPr>
              <a:t>8 5					</a:t>
            </a:r>
            <a:r>
              <a:rPr lang="sv-FI" altLang="sv-FI" sz="20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sz="2000" b="1" smtClean="0">
                <a:latin typeface="Calibri" panose="020F0502020204030204" pitchFamily="34" charset="0"/>
              </a:rPr>
              <a:t>A Q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0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Syd	Väst	Nord	Öst</a:t>
            </a:r>
            <a:endParaRPr lang="sv-SE" altLang="sv-FI" sz="20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1 </a:t>
            </a:r>
            <a:r>
              <a:rPr lang="sv-FI" altLang="sv-FI" sz="2000" b="1" smtClean="0">
                <a:solidFill>
                  <a:srgbClr val="FF0000"/>
                </a:solidFill>
                <a:latin typeface="Calibri" panose="020F0502020204030204" pitchFamily="34" charset="0"/>
              </a:rPr>
              <a:t>♥		</a:t>
            </a:r>
            <a:r>
              <a:rPr lang="sv-FI" altLang="sv-FI" sz="2000" b="1" smtClean="0">
                <a:latin typeface="Calibri" panose="020F0502020204030204" pitchFamily="34" charset="0"/>
              </a:rPr>
              <a:t>2 </a:t>
            </a:r>
            <a:r>
              <a:rPr lang="sv-FI" altLang="sv-FI" sz="2000" b="1" smtClean="0">
                <a:solidFill>
                  <a:srgbClr val="000080"/>
                </a:solidFill>
                <a:latin typeface="Calibri" panose="020F0502020204030204" pitchFamily="34" charset="0"/>
              </a:rPr>
              <a:t>♠	</a:t>
            </a:r>
            <a:r>
              <a:rPr lang="sv-FI" altLang="sv-FI" sz="2000" b="1" smtClean="0">
                <a:latin typeface="Calibri" panose="020F0502020204030204" pitchFamily="34" charset="0"/>
              </a:rPr>
              <a:t>pass	3 </a:t>
            </a:r>
            <a:r>
              <a:rPr lang="sv-FI" altLang="sv-FI" sz="20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smtClean="0">
                <a:latin typeface="Calibri" panose="020F0502020204030204" pitchFamily="34" charset="0"/>
              </a:rPr>
              <a:t>pass	4 </a:t>
            </a:r>
            <a:r>
              <a:rPr lang="sv-FI" altLang="sv-FI" sz="20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20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Uppoffringsbud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När motståndarna har bjudit utgång och du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tror att kontraktet går hem kan det vara 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lönsamt att bjuda ett högre bud.</a:t>
            </a:r>
          </a:p>
          <a:p>
            <a:pPr eaLnBrk="1" hangingPunct="1">
              <a:buFontTx/>
              <a:buNone/>
            </a:pP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När motståndarna är i zon får de minst </a:t>
            </a: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600</a:t>
            </a:r>
            <a:r>
              <a:rPr lang="sv-FI" altLang="sv-FI" sz="2400" b="1" smtClean="0">
                <a:latin typeface="Calibri" panose="020F0502020204030204" pitchFamily="34" charset="0"/>
              </a:rPr>
              <a:t> poäng för 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hemspelad utgång. Om du nu bjuder ett högre 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kontrakt som dubblas och går tre straff får de bara 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500</a:t>
            </a:r>
            <a:r>
              <a:rPr lang="sv-FI" altLang="sv-FI" sz="2400" b="1" smtClean="0">
                <a:latin typeface="Calibri" panose="020F0502020204030204" pitchFamily="34" charset="0"/>
              </a:rPr>
              <a:t> poäng.</a:t>
            </a:r>
            <a:endParaRPr lang="sv-SE" altLang="sv-FI" sz="24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Offringsbud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Q 8 6 4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				♥ </a:t>
            </a:r>
            <a:r>
              <a:rPr lang="sv-FI" altLang="sv-FI" b="1" smtClean="0">
                <a:latin typeface="Calibri" panose="020F0502020204030204" pitchFamily="34" charset="0"/>
              </a:rPr>
              <a:t>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				♦ </a:t>
            </a:r>
            <a:r>
              <a:rPr lang="sv-FI" altLang="sv-FI" b="1" smtClean="0">
                <a:latin typeface="Calibri" panose="020F0502020204030204" pitchFamily="34" charset="0"/>
              </a:rPr>
              <a:t>9 7 4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				♣ </a:t>
            </a:r>
            <a:r>
              <a:rPr lang="sv-FI" altLang="sv-FI" b="1" smtClean="0">
                <a:latin typeface="Calibri" panose="020F0502020204030204" pitchFamily="34" charset="0"/>
              </a:rPr>
              <a:t>9 7 4 3 2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latin typeface="Calibri" panose="020F0502020204030204" pitchFamily="34" charset="0"/>
              </a:rPr>
              <a:t/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solidFill>
                  <a:srgbClr val="C00000"/>
                </a:solidFill>
                <a:latin typeface="Calibri" panose="020F0502020204030204" pitchFamily="34" charset="0"/>
              </a:rPr>
              <a:t>Försvar mot spärröppningar</a:t>
            </a:r>
            <a:r>
              <a:rPr lang="sv-FI" altLang="sv-FI" smtClean="0"/>
              <a:t/>
            </a:r>
            <a:br>
              <a:rPr lang="sv-FI" altLang="sv-FI" smtClean="0"/>
            </a:br>
            <a:endParaRPr lang="sv-FI" altLang="sv-FI" smtClean="0"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v-FI" sz="2000" b="1" dirty="0">
                <a:latin typeface="Calibri" pitchFamily="34" charset="0"/>
              </a:rPr>
              <a:t>Om motspelarna </a:t>
            </a:r>
            <a:r>
              <a:rPr lang="sv-FI" sz="2000" b="1" dirty="0" err="1">
                <a:latin typeface="Calibri" pitchFamily="34" charset="0"/>
              </a:rPr>
              <a:t>spärröppnar</a:t>
            </a:r>
            <a:r>
              <a:rPr lang="sv-FI" sz="2000" b="1" dirty="0">
                <a:latin typeface="Calibri" pitchFamily="34" charset="0"/>
              </a:rPr>
              <a:t> ska man hantera det ungefär </a:t>
            </a:r>
            <a:endParaRPr lang="sv-FI" sz="2000" b="1" dirty="0" smtClean="0">
              <a:latin typeface="Calibri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sv-FI" sz="2000" b="1" dirty="0" smtClean="0">
                <a:solidFill>
                  <a:srgbClr val="008000"/>
                </a:solidFill>
                <a:latin typeface="Calibri" pitchFamily="34" charset="0"/>
              </a:rPr>
              <a:t>som </a:t>
            </a:r>
            <a:r>
              <a:rPr lang="sv-FI" sz="2000" b="1" dirty="0">
                <a:solidFill>
                  <a:srgbClr val="008000"/>
                </a:solidFill>
                <a:latin typeface="Calibri" pitchFamily="34" charset="0"/>
              </a:rPr>
              <a:t>om de öppnat på 1-tricksnivån</a:t>
            </a:r>
            <a:r>
              <a:rPr lang="sv-FI" sz="2000" b="1" dirty="0" smtClean="0">
                <a:latin typeface="Calibri" pitchFamily="34" charset="0"/>
              </a:rPr>
              <a:t>.</a:t>
            </a:r>
          </a:p>
          <a:p>
            <a:pPr>
              <a:defRPr/>
            </a:pPr>
            <a:endParaRPr lang="sv-FI" sz="2000" b="1" dirty="0">
              <a:latin typeface="Calibri" pitchFamily="34" charset="0"/>
            </a:endParaRPr>
          </a:p>
          <a:p>
            <a:pPr>
              <a:defRPr/>
            </a:pPr>
            <a:r>
              <a:rPr lang="sv-FI" sz="2000" b="1" dirty="0">
                <a:solidFill>
                  <a:srgbClr val="003399"/>
                </a:solidFill>
                <a:latin typeface="Calibri" pitchFamily="34" charset="0"/>
              </a:rPr>
              <a:t>Färginkliv</a:t>
            </a:r>
            <a:r>
              <a:rPr lang="sv-FI" sz="2000" b="1" dirty="0">
                <a:latin typeface="Calibri" pitchFamily="34" charset="0"/>
              </a:rPr>
              <a:t> visar bra minst femkortsfärg, </a:t>
            </a:r>
            <a:r>
              <a:rPr lang="sv-FI" sz="2000" b="1" dirty="0" smtClean="0">
                <a:latin typeface="Calibri" pitchFamily="34" charset="0"/>
              </a:rPr>
              <a:t>12-16</a:t>
            </a:r>
          </a:p>
          <a:p>
            <a:pPr>
              <a:defRPr/>
            </a:pPr>
            <a:endParaRPr lang="sv-FI" sz="2000" b="1" dirty="0">
              <a:latin typeface="Calibri" pitchFamily="34" charset="0"/>
            </a:endParaRPr>
          </a:p>
          <a:p>
            <a:pPr>
              <a:defRPr/>
            </a:pPr>
            <a:r>
              <a:rPr lang="sv-FI" sz="2000" b="1" dirty="0">
                <a:solidFill>
                  <a:srgbClr val="C00000"/>
                </a:solidFill>
                <a:latin typeface="Calibri" pitchFamily="34" charset="0"/>
              </a:rPr>
              <a:t>NT-inkliv</a:t>
            </a:r>
            <a:r>
              <a:rPr lang="sv-FI" sz="2000" b="1" dirty="0">
                <a:latin typeface="Calibri" pitchFamily="34" charset="0"/>
              </a:rPr>
              <a:t> på lägsta nivå visar 15-17 </a:t>
            </a:r>
            <a:r>
              <a:rPr lang="sv-FI" sz="2000" b="1" dirty="0" err="1">
                <a:latin typeface="Calibri" pitchFamily="34" charset="0"/>
              </a:rPr>
              <a:t>hp</a:t>
            </a:r>
            <a:r>
              <a:rPr lang="sv-FI" sz="2000" b="1" dirty="0">
                <a:latin typeface="Calibri" pitchFamily="34" charset="0"/>
              </a:rPr>
              <a:t> samt håll i </a:t>
            </a:r>
            <a:r>
              <a:rPr lang="sv-FI" sz="2000" b="1" dirty="0" smtClean="0">
                <a:latin typeface="Calibri" pitchFamily="34" charset="0"/>
              </a:rPr>
              <a:t>öppningsfärgen</a:t>
            </a:r>
          </a:p>
          <a:p>
            <a:pPr>
              <a:defRPr/>
            </a:pPr>
            <a:endParaRPr lang="sv-FI" sz="2000" b="1" dirty="0">
              <a:latin typeface="Calibri" pitchFamily="34" charset="0"/>
            </a:endParaRPr>
          </a:p>
          <a:p>
            <a:pPr>
              <a:defRPr/>
            </a:pPr>
            <a:r>
              <a:rPr lang="sv-FI" sz="2000" b="1" dirty="0">
                <a:solidFill>
                  <a:srgbClr val="008000"/>
                </a:solidFill>
                <a:latin typeface="Calibri" pitchFamily="34" charset="0"/>
              </a:rPr>
              <a:t>Dubbelt</a:t>
            </a:r>
            <a:r>
              <a:rPr lang="sv-FI" sz="2000" b="1" dirty="0">
                <a:latin typeface="Calibri" pitchFamily="34" charset="0"/>
              </a:rPr>
              <a:t> är upplysningsdubbling, öppningshand och intresse för de objudna färgerna eller minst 17 </a:t>
            </a:r>
            <a:r>
              <a:rPr lang="sv-FI" sz="2000" b="1" dirty="0" err="1">
                <a:latin typeface="Calibri" pitchFamily="34" charset="0"/>
              </a:rPr>
              <a:t>hp</a:t>
            </a:r>
            <a:r>
              <a:rPr lang="sv-FI" sz="2000" b="1" dirty="0">
                <a:latin typeface="Calibri" pitchFamily="34" charset="0"/>
              </a:rPr>
              <a:t>, den </a:t>
            </a:r>
            <a:r>
              <a:rPr lang="sv-FI" sz="2000" b="1" dirty="0" smtClean="0">
                <a:latin typeface="Calibri" pitchFamily="34" charset="0"/>
              </a:rPr>
              <a:t>starka  upplysningsdubblingen</a:t>
            </a:r>
            <a:r>
              <a:rPr lang="sv-FI" sz="2000" b="1" dirty="0">
                <a:latin typeface="Calibri" pitchFamily="34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smtClean="0">
                <a:latin typeface="Calibri" panose="020F0502020204030204" pitchFamily="34" charset="0"/>
              </a:rPr>
              <a:t/>
            </a:r>
            <a:br>
              <a:rPr lang="sv-FI" altLang="sv-FI" sz="2800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Nord spärröppnar med 3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smtClean="0">
                <a:latin typeface="Calibri" panose="020F0502020204030204" pitchFamily="34" charset="0"/>
              </a:rPr>
              <a:t> i första hand.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Du är Öst. Vad bjuder du?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endParaRPr lang="sv-FI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560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5 4</a:t>
            </a: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2</a:t>
            </a: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Q T 5</a:t>
            </a: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T 9 4</a:t>
            </a:r>
          </a:p>
          <a:p>
            <a:pPr marL="0" indent="0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Dbl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ubrik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sv-FI" altLang="sv-FI" sz="2800" b="1" smtClean="0">
                <a:latin typeface="Calibri" panose="020F0502020204030204" pitchFamily="34" charset="0"/>
              </a:rPr>
              <a:t>Nord spärröppnar med 3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smtClean="0">
                <a:latin typeface="Calibri" panose="020F0502020204030204" pitchFamily="34" charset="0"/>
              </a:rPr>
              <a:t> i första hand.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Du är Öst. Vad bjuder du?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endParaRPr lang="sv-FI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6627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Q T 9 3</a:t>
            </a:r>
            <a:endParaRPr lang="sv-FI" altLang="sv-FI" b="1" smtClean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A 4</a:t>
            </a:r>
            <a:endParaRPr lang="sv-FI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J 5 2</a:t>
            </a:r>
            <a:endParaRPr lang="sv-FI" altLang="sv-FI" b="1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4 3</a:t>
            </a:r>
            <a:endParaRPr lang="sv-FI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sv-FI" altLang="sv-FI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</a:t>
            </a:r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♠</a:t>
            </a:r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smtClean="0">
                <a:latin typeface="Calibri" panose="020F0502020204030204" pitchFamily="34" charset="0"/>
              </a:rPr>
              <a:t>Nord spärröppnar med 3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smtClean="0">
                <a:latin typeface="Calibri" panose="020F0502020204030204" pitchFamily="34" charset="0"/>
              </a:rPr>
              <a:t> i första hand.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Du är Öst. Vad bjuder du?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endParaRPr lang="sv-FI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7651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3399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3</a:t>
            </a:r>
            <a:endParaRPr lang="sv-FI" altLang="sv-FI" b="1" smtClean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Q 2</a:t>
            </a:r>
            <a:endParaRPr lang="sv-FI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K J T 5</a:t>
            </a:r>
            <a:endParaRPr lang="sv-FI" altLang="sv-FI" b="1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T 9 4</a:t>
            </a:r>
            <a:endParaRPr lang="sv-FI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sv-FI" altLang="sv-FI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 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Svaga tvåöppningar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För att öppna med en svag tvåöppning,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 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, 2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b="1" smtClean="0">
                <a:latin typeface="Calibri" panose="020F0502020204030204" pitchFamily="34" charset="0"/>
              </a:rPr>
              <a:t> eller 2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behövs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en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bra sexkortsfärg</a:t>
            </a:r>
            <a:r>
              <a:rPr lang="sv-FI" altLang="sv-FI" b="1" smtClean="0">
                <a:latin typeface="Calibri" panose="020F0502020204030204" pitchFamily="34" charset="0"/>
              </a:rPr>
              <a:t> och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6-11 hp.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Handen får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inte</a:t>
            </a:r>
            <a:r>
              <a:rPr lang="sv-FI" altLang="sv-FI" b="1" smtClean="0">
                <a:latin typeface="Calibri" panose="020F0502020204030204" pitchFamily="34" charset="0"/>
              </a:rPr>
              <a:t> innehålla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fyra korts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sidofärg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i högfärg</a:t>
            </a:r>
            <a:r>
              <a:rPr lang="sv-FI" altLang="sv-FI" b="1" smtClean="0">
                <a:latin typeface="Calibri" panose="020F0502020204030204" pitchFamily="34" charset="0"/>
              </a:rPr>
              <a:t>.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Svaga tvåöppningar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J T 6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8 3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7 3 2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9 3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 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Svaga tvåöppningar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8 6 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J 7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Pass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Svaga tvåöppningar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Q T 9 6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A 9 7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9 8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1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3200" b="1" smtClean="0">
                <a:latin typeface="Calibri" panose="020F0502020204030204" pitchFamily="34" charset="0"/>
              </a:rPr>
              <a:t>eller pass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200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Svarsbud till svag tvåöppning.</a:t>
            </a:r>
            <a:b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öppnar med 2 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 . Vad bjuder du?</a:t>
            </a:r>
            <a:endParaRPr lang="sv-SE" altLang="sv-FI" sz="2800" b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Q J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9 7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6 5 3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1600" b="1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 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Svarsbud till svag tvåöppning.</a:t>
            </a:r>
            <a:b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öppnar med 2 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 . Vad bjuder du?</a:t>
            </a:r>
            <a:endParaRPr lang="sv-SE" altLang="sv-FI" sz="2800" b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T 9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Q 6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A Q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3200" smtClean="0"/>
          </a:p>
          <a:p>
            <a:pPr eaLnBrk="1" hangingPunct="1">
              <a:buFontTx/>
              <a:buNone/>
            </a:pPr>
            <a:r>
              <a:rPr lang="sv-FI" altLang="sv-FI" sz="3200" smtClean="0">
                <a:latin typeface="Calibri" panose="020F0502020204030204" pitchFamily="34" charset="0"/>
              </a:rPr>
              <a:t>2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Svarsbud till svag tvåöppning.</a:t>
            </a:r>
            <a:b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Din partner öppnar med 2 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solidFill>
                  <a:schemeClr val="tx1"/>
                </a:solidFill>
                <a:latin typeface="Calibri" panose="020F0502020204030204" pitchFamily="34" charset="0"/>
              </a:rPr>
              <a:t> . Vad bjuder du?</a:t>
            </a:r>
            <a:endParaRPr lang="sv-SE" altLang="sv-FI" sz="2800" b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K Q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6 5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Q 8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A 7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 NT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610</Words>
  <Application>Microsoft Office PowerPoint</Application>
  <PresentationFormat>Bildspel på skärmen (4:3)</PresentationFormat>
  <Paragraphs>259</Paragraphs>
  <Slides>26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1" baseType="lpstr">
      <vt:lpstr>Times New Roman</vt:lpstr>
      <vt:lpstr>Arial</vt:lpstr>
      <vt:lpstr>Calibri</vt:lpstr>
      <vt:lpstr>Symbol</vt:lpstr>
      <vt:lpstr>Standardformgivning</vt:lpstr>
      <vt:lpstr>GK 21</vt:lpstr>
      <vt:lpstr>Spärrbud</vt:lpstr>
      <vt:lpstr>Svaga tvåöppningar</vt:lpstr>
      <vt:lpstr>Svaga tvåöppningar</vt:lpstr>
      <vt:lpstr>Svaga tvåöppningar</vt:lpstr>
      <vt:lpstr>Svaga tvåöppningar</vt:lpstr>
      <vt:lpstr>Svarsbud till svag tvåöppning. Din partner öppnar med 2 ♥ . Vad bjuder du?</vt:lpstr>
      <vt:lpstr>Svarsbud till svag tvåöppning. Din partner öppnar med 2 ♥ . Vad bjuder du?</vt:lpstr>
      <vt:lpstr>Svarsbud till svag tvåöppning. Din partner öppnar med 2 ♥ . Vad bjuder du?</vt:lpstr>
      <vt:lpstr>Svag tvåöppning och svarsbud</vt:lpstr>
      <vt:lpstr>Spärrbud</vt:lpstr>
      <vt:lpstr>Spärrbud</vt:lpstr>
      <vt:lpstr>Vad öppnar du med?</vt:lpstr>
      <vt:lpstr>Vad öppnar du med?</vt:lpstr>
      <vt:lpstr>Vad öppnar du med?</vt:lpstr>
      <vt:lpstr>Vad öppnar du med?</vt:lpstr>
      <vt:lpstr>Svarshandens bud efter spärröppning Din partner har öppnat med 3 ♥</vt:lpstr>
      <vt:lpstr>Svarshandens bud efter spärröppning Din partner har öppnat med 3 ♥</vt:lpstr>
      <vt:lpstr>Svarshandens bud efter spärröppning Din partner har öppnat med 3 ♥</vt:lpstr>
      <vt:lpstr>Hoppinkliv till tvåtricksnivån</vt:lpstr>
      <vt:lpstr>Uppoffringsbud</vt:lpstr>
      <vt:lpstr>Offringsbud</vt:lpstr>
      <vt:lpstr> Försvar mot spärröppningar </vt:lpstr>
      <vt:lpstr> Nord spärröppnar med 3 i första hand. Du är Öst. Vad bjuder du? </vt:lpstr>
      <vt:lpstr>Nord spärröppnar med 3 i första hand. Du är Öst. Vad bjuder du? </vt:lpstr>
      <vt:lpstr>Nord spärröppnar med 3 i första hand. Du är Öst. Vad bjuder du?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10</dc:title>
  <dc:creator>Teta</dc:creator>
  <cp:lastModifiedBy>Agneta Berglund</cp:lastModifiedBy>
  <cp:revision>27</cp:revision>
  <cp:lastPrinted>2013-03-08T15:59:52Z</cp:lastPrinted>
  <dcterms:created xsi:type="dcterms:W3CDTF">2010-10-24T14:34:50Z</dcterms:created>
  <dcterms:modified xsi:type="dcterms:W3CDTF">2016-07-26T08:26:58Z</dcterms:modified>
</cp:coreProperties>
</file>