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3" r:id="rId5"/>
    <p:sldId id="266" r:id="rId6"/>
    <p:sldId id="265" r:id="rId7"/>
    <p:sldId id="264" r:id="rId8"/>
    <p:sldId id="276" r:id="rId9"/>
    <p:sldId id="277" r:id="rId10"/>
    <p:sldId id="278" r:id="rId11"/>
    <p:sldId id="279" r:id="rId12"/>
    <p:sldId id="280" r:id="rId13"/>
    <p:sldId id="281" r:id="rId14"/>
    <p:sldId id="271" r:id="rId15"/>
    <p:sldId id="274" r:id="rId16"/>
    <p:sldId id="268" r:id="rId17"/>
    <p:sldId id="272" r:id="rId18"/>
    <p:sldId id="269" r:id="rId19"/>
    <p:sldId id="273" r:id="rId20"/>
    <p:sldId id="275" r:id="rId21"/>
    <p:sldId id="270" r:id="rId22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66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6F1FF-649A-4FFE-98CD-AC3D7C3082F6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9DFF-1A2A-411E-826A-0194944AF5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6720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6F1FF-649A-4FFE-98CD-AC3D7C3082F6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9DFF-1A2A-411E-826A-0194944AF5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71693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6F1FF-649A-4FFE-98CD-AC3D7C3082F6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9DFF-1A2A-411E-826A-0194944AF5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6866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6F1FF-649A-4FFE-98CD-AC3D7C3082F6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9DFF-1A2A-411E-826A-0194944AF5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86050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6F1FF-649A-4FFE-98CD-AC3D7C3082F6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9DFF-1A2A-411E-826A-0194944AF5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41575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6F1FF-649A-4FFE-98CD-AC3D7C3082F6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9DFF-1A2A-411E-826A-0194944AF5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900978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6F1FF-649A-4FFE-98CD-AC3D7C3082F6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9DFF-1A2A-411E-826A-0194944AF5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82294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6F1FF-649A-4FFE-98CD-AC3D7C3082F6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9DFF-1A2A-411E-826A-0194944AF5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99121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6F1FF-649A-4FFE-98CD-AC3D7C3082F6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9DFF-1A2A-411E-826A-0194944AF5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805501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6F1FF-649A-4FFE-98CD-AC3D7C3082F6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9DFF-1A2A-411E-826A-0194944AF5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530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6F1FF-649A-4FFE-98CD-AC3D7C3082F6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9DFF-1A2A-411E-826A-0194944AF5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139618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6F1FF-649A-4FFE-98CD-AC3D7C3082F6}" type="datetimeFigureOut">
              <a:rPr lang="sv-FI" smtClean="0"/>
              <a:t>19.1.2013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D9DFF-1A2A-411E-826A-0194944AF5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3561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2060"/>
                </a:solidFill>
              </a:rPr>
              <a:t>Grundkurs lektion 13</a:t>
            </a:r>
            <a:endParaRPr lang="sv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 dirty="0" smtClean="0"/>
          </a:p>
          <a:p>
            <a:r>
              <a:rPr lang="sv-FI" sz="2800" b="1" dirty="0" smtClean="0">
                <a:solidFill>
                  <a:srgbClr val="006600"/>
                </a:solidFill>
              </a:rPr>
              <a:t>Att bjuda flera färger på entricks nivån</a:t>
            </a:r>
            <a:endParaRPr lang="sv-FI" sz="28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52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 smtClean="0">
                <a:solidFill>
                  <a:srgbClr val="006600"/>
                </a:solidFill>
              </a:rPr>
              <a:t>SH:s andra bud</a:t>
            </a:r>
            <a:br>
              <a:rPr lang="sv-FI" sz="3200" b="1" dirty="0" smtClean="0">
                <a:solidFill>
                  <a:srgbClr val="006600"/>
                </a:solidFill>
              </a:rPr>
            </a:br>
            <a:r>
              <a:rPr lang="sv-FI" sz="3200" b="1" dirty="0" smtClean="0">
                <a:solidFill>
                  <a:srgbClr val="FF6600"/>
                </a:solidFill>
              </a:rPr>
              <a:t>SH vet ofta om styrka till utgång finns eller inte</a:t>
            </a:r>
            <a:endParaRPr lang="sv-FI" sz="3200" b="1" dirty="0">
              <a:solidFill>
                <a:srgbClr val="FF66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/>
              <a:t>	ÖH		SH</a:t>
            </a:r>
            <a:endParaRPr lang="sv-FI" b="1" dirty="0"/>
          </a:p>
          <a:p>
            <a:pPr marL="0" indent="0">
              <a:buNone/>
            </a:pPr>
            <a:r>
              <a:rPr lang="sv-FI" b="1" dirty="0" smtClean="0"/>
              <a:t>	Bud I	 	Bud I</a:t>
            </a:r>
          </a:p>
          <a:p>
            <a:pPr marL="0" indent="0">
              <a:buNone/>
            </a:pPr>
            <a:r>
              <a:rPr lang="sv-FI" b="1" dirty="0" smtClean="0"/>
              <a:t>	Bud II</a:t>
            </a:r>
            <a:r>
              <a:rPr lang="sv-FI" b="1" dirty="0"/>
              <a:t>	</a:t>
            </a:r>
            <a:r>
              <a:rPr lang="sv-FI" b="1" dirty="0" smtClean="0">
                <a:solidFill>
                  <a:srgbClr val="C00000"/>
                </a:solidFill>
              </a:rPr>
              <a:t>Nej</a:t>
            </a:r>
          </a:p>
          <a:p>
            <a:pPr marL="0" indent="0">
              <a:buNone/>
            </a:pPr>
            <a:r>
              <a:rPr lang="sv-FI" b="1" dirty="0"/>
              <a:t>	</a:t>
            </a:r>
            <a:r>
              <a:rPr lang="sv-FI" b="1" dirty="0" smtClean="0"/>
              <a:t>		</a:t>
            </a:r>
            <a:r>
              <a:rPr lang="sv-FI" b="1" dirty="0" smtClean="0">
                <a:solidFill>
                  <a:srgbClr val="002060"/>
                </a:solidFill>
              </a:rPr>
              <a:t>Ja</a:t>
            </a:r>
          </a:p>
          <a:p>
            <a:pPr marL="0" indent="0">
              <a:buNone/>
            </a:pPr>
            <a:r>
              <a:rPr lang="sv-FI" b="1" dirty="0"/>
              <a:t>	</a:t>
            </a:r>
            <a:r>
              <a:rPr lang="sv-FI" b="1" dirty="0" smtClean="0"/>
              <a:t>		</a:t>
            </a:r>
            <a:r>
              <a:rPr lang="sv-FI" b="1" dirty="0" smtClean="0">
                <a:solidFill>
                  <a:srgbClr val="006600"/>
                </a:solidFill>
              </a:rPr>
              <a:t>Kanske</a:t>
            </a:r>
            <a:endParaRPr lang="sv-FI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69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dirty="0" smtClean="0"/>
          </a:p>
          <a:p>
            <a:endParaRPr lang="sv-FI" dirty="0"/>
          </a:p>
          <a:p>
            <a:pPr marL="0" indent="0">
              <a:buNone/>
            </a:pPr>
            <a:r>
              <a:rPr lang="sv-FI" b="1" dirty="0" smtClean="0"/>
              <a:t>	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– 1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/>
              <a:t>	2</a:t>
            </a:r>
            <a:r>
              <a:rPr lang="sv-FI" b="1" dirty="0" smtClean="0">
                <a:solidFill>
                  <a:srgbClr val="000080"/>
                </a:solidFill>
              </a:rPr>
              <a:t>♠ -  </a:t>
            </a:r>
            <a:r>
              <a:rPr lang="sv-FI" b="1" dirty="0" smtClean="0"/>
              <a:t>pass = nej</a:t>
            </a:r>
          </a:p>
          <a:p>
            <a:pPr marL="0" indent="0">
              <a:buNone/>
            </a:pPr>
            <a:r>
              <a:rPr lang="sv-FI" b="1" dirty="0" smtClean="0"/>
              <a:t> 	        4</a:t>
            </a: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= ja</a:t>
            </a:r>
          </a:p>
          <a:p>
            <a:pPr marL="0" indent="0">
              <a:buNone/>
            </a:pPr>
            <a:r>
              <a:rPr lang="sv-FI" b="1" dirty="0" smtClean="0"/>
              <a:t>	        3</a:t>
            </a: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= kanske</a:t>
            </a:r>
            <a:endParaRPr lang="sv-FI" b="1" dirty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78378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/>
              <a:t>1</a:t>
            </a:r>
            <a:r>
              <a:rPr lang="sv-FI" b="1" dirty="0">
                <a:solidFill>
                  <a:srgbClr val="FF0000"/>
                </a:solidFill>
              </a:rPr>
              <a:t>♥</a:t>
            </a:r>
            <a:r>
              <a:rPr lang="sv-FI" b="1" dirty="0"/>
              <a:t> – 1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</a:p>
          <a:p>
            <a:pPr marL="0" indent="0">
              <a:buNone/>
            </a:pPr>
            <a:r>
              <a:rPr lang="sv-FI" b="1" dirty="0" smtClean="0"/>
              <a:t>2</a:t>
            </a:r>
            <a:r>
              <a:rPr lang="sv-FI" b="1" dirty="0" smtClean="0">
                <a:solidFill>
                  <a:srgbClr val="006600"/>
                </a:solidFill>
              </a:rPr>
              <a:t>♣ </a:t>
            </a:r>
            <a:r>
              <a:rPr lang="sv-FI" b="1" dirty="0" smtClean="0"/>
              <a:t>-</a:t>
            </a:r>
            <a:r>
              <a:rPr lang="sv-FI" b="1" dirty="0" smtClean="0">
                <a:solidFill>
                  <a:srgbClr val="006600"/>
                </a:solidFill>
              </a:rPr>
              <a:t> </a:t>
            </a:r>
            <a:r>
              <a:rPr lang="sv-FI" b="1" dirty="0" smtClean="0"/>
              <a:t>2</a:t>
            </a: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sv-FI" b="1" dirty="0" smtClean="0"/>
              <a:t>= 6-9 </a:t>
            </a:r>
            <a:r>
              <a:rPr lang="sv-FI" b="1" dirty="0" err="1" smtClean="0"/>
              <a:t>hfp</a:t>
            </a:r>
            <a:r>
              <a:rPr lang="sv-FI" b="1" dirty="0" smtClean="0"/>
              <a:t> (nej)</a:t>
            </a:r>
          </a:p>
          <a:p>
            <a:pPr marL="0" indent="0">
              <a:buNone/>
            </a:pPr>
            <a:r>
              <a:rPr lang="sv-FI" b="1" dirty="0" smtClean="0"/>
              <a:t>         3</a:t>
            </a: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sv-FI" b="1" dirty="0" smtClean="0"/>
              <a:t>= 10-12 </a:t>
            </a:r>
            <a:r>
              <a:rPr lang="sv-FI" b="1" dirty="0" err="1" smtClean="0"/>
              <a:t>hfp</a:t>
            </a:r>
            <a:r>
              <a:rPr lang="sv-FI" b="1" dirty="0" smtClean="0"/>
              <a:t> (kanske)</a:t>
            </a:r>
          </a:p>
          <a:p>
            <a:pPr marL="0" indent="0">
              <a:buNone/>
            </a:pPr>
            <a:r>
              <a:rPr lang="sv-FI" b="1" dirty="0"/>
              <a:t> </a:t>
            </a:r>
            <a:r>
              <a:rPr lang="sv-FI" b="1" dirty="0" smtClean="0"/>
              <a:t>        4</a:t>
            </a: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sv-FI" b="1" dirty="0" smtClean="0"/>
              <a:t>= 13+ </a:t>
            </a:r>
            <a:r>
              <a:rPr lang="sv-FI" b="1" dirty="0" err="1" smtClean="0"/>
              <a:t>hfp</a:t>
            </a:r>
            <a:r>
              <a:rPr lang="sv-FI" b="1" dirty="0" smtClean="0"/>
              <a:t> (ja)</a:t>
            </a:r>
            <a:endParaRPr lang="sv-FI" b="1" dirty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64021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4000" b="1" dirty="0" smtClean="0">
                <a:solidFill>
                  <a:srgbClr val="006600"/>
                </a:solidFill>
              </a:rPr>
              <a:t>Flera bud på ettans nivå</a:t>
            </a:r>
            <a:endParaRPr lang="sv-FI" sz="4000" b="1" dirty="0">
              <a:solidFill>
                <a:srgbClr val="0066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/>
              <a:t>1</a:t>
            </a: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-  1</a:t>
            </a:r>
            <a:r>
              <a:rPr lang="sv-FI" b="1" dirty="0">
                <a:solidFill>
                  <a:srgbClr val="FF0000"/>
                </a:solidFill>
              </a:rPr>
              <a:t>♥</a:t>
            </a:r>
            <a:r>
              <a:rPr lang="sv-FI" b="1" dirty="0"/>
              <a:t> 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/>
              <a:t>1</a:t>
            </a: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-</a:t>
            </a:r>
            <a:r>
              <a:rPr lang="sv-FI" b="1" dirty="0" smtClean="0">
                <a:solidFill>
                  <a:srgbClr val="000080"/>
                </a:solidFill>
              </a:rPr>
              <a:t>  </a:t>
            </a:r>
            <a:r>
              <a:rPr lang="sv-FI" b="1" dirty="0" smtClean="0"/>
              <a:t>2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  <a:r>
              <a:rPr lang="sv-FI" b="1" dirty="0" smtClean="0">
                <a:solidFill>
                  <a:srgbClr val="FF0000"/>
                </a:solidFill>
              </a:rPr>
              <a:t> </a:t>
            </a:r>
            <a:r>
              <a:rPr lang="sv-FI" b="1" dirty="0"/>
              <a:t>= 6-9 </a:t>
            </a:r>
            <a:r>
              <a:rPr lang="sv-FI" b="1" dirty="0" err="1"/>
              <a:t>hfp</a:t>
            </a:r>
            <a:r>
              <a:rPr lang="sv-FI" b="1" dirty="0"/>
              <a:t> (nej)</a:t>
            </a:r>
          </a:p>
          <a:p>
            <a:pPr marL="0" indent="0">
              <a:buNone/>
            </a:pPr>
            <a:r>
              <a:rPr lang="sv-FI" b="1" dirty="0"/>
              <a:t>         </a:t>
            </a:r>
            <a:r>
              <a:rPr lang="sv-FI" b="1" dirty="0" smtClean="0"/>
              <a:t>3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  <a:r>
              <a:rPr lang="sv-FI" b="1" dirty="0" smtClean="0">
                <a:solidFill>
                  <a:srgbClr val="FF0000"/>
                </a:solidFill>
              </a:rPr>
              <a:t> </a:t>
            </a:r>
            <a:r>
              <a:rPr lang="sv-FI" b="1" dirty="0"/>
              <a:t>= 10-12 </a:t>
            </a:r>
            <a:r>
              <a:rPr lang="sv-FI" b="1" dirty="0" err="1"/>
              <a:t>hfp</a:t>
            </a:r>
            <a:r>
              <a:rPr lang="sv-FI" b="1" dirty="0"/>
              <a:t> (kanske)</a:t>
            </a:r>
          </a:p>
          <a:p>
            <a:pPr marL="0" indent="0">
              <a:buNone/>
            </a:pPr>
            <a:r>
              <a:rPr lang="sv-FI" b="1" dirty="0"/>
              <a:t>         </a:t>
            </a:r>
            <a:r>
              <a:rPr lang="sv-FI" b="1" dirty="0" smtClean="0"/>
              <a:t>4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  <a:r>
              <a:rPr lang="sv-FI" b="1" dirty="0" smtClean="0">
                <a:solidFill>
                  <a:srgbClr val="FF0000"/>
                </a:solidFill>
              </a:rPr>
              <a:t> </a:t>
            </a:r>
            <a:r>
              <a:rPr lang="sv-FI" b="1" dirty="0"/>
              <a:t>= 13+ </a:t>
            </a:r>
            <a:r>
              <a:rPr lang="sv-FI" b="1" dirty="0" err="1"/>
              <a:t>hfp</a:t>
            </a:r>
            <a:r>
              <a:rPr lang="sv-FI" b="1" dirty="0"/>
              <a:t> (ja)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4807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3399"/>
                </a:solidFill>
              </a:rPr>
              <a:t>Bevaka bordets honnör</a:t>
            </a:r>
            <a:r>
              <a:rPr lang="sv-FI" b="1" dirty="0" smtClean="0"/>
              <a:t> </a:t>
            </a:r>
            <a:r>
              <a:rPr lang="sv-FI" sz="2400" b="1" dirty="0" smtClean="0"/>
              <a:t>(motspel)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0080"/>
                </a:solidFill>
              </a:rPr>
              <a:t>			♠ </a:t>
            </a:r>
            <a:r>
              <a:rPr lang="sv-FI" b="1" dirty="0"/>
              <a:t>Q 8 </a:t>
            </a:r>
            <a:r>
              <a:rPr lang="sv-FI" b="1" dirty="0">
                <a:solidFill>
                  <a:srgbClr val="FF0000"/>
                </a:solidFill>
              </a:rPr>
              <a:t>6</a:t>
            </a:r>
          </a:p>
          <a:p>
            <a:endParaRPr lang="sv-FI" b="1" dirty="0">
              <a:solidFill>
                <a:srgbClr val="000080"/>
              </a:solidFill>
            </a:endParaRPr>
          </a:p>
          <a:p>
            <a:pPr marL="0" indent="0"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 </a:t>
            </a:r>
            <a:r>
              <a:rPr lang="sv-FI" b="1" u="sng" dirty="0"/>
              <a:t>5</a:t>
            </a:r>
            <a:r>
              <a:rPr lang="sv-FI" b="1" dirty="0"/>
              <a:t> 		</a:t>
            </a:r>
            <a:r>
              <a:rPr lang="sv-FI" b="1" dirty="0" smtClean="0"/>
              <a:t>				</a:t>
            </a: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/>
              <a:t>K J 3</a:t>
            </a:r>
            <a:endParaRPr lang="sv-FI" b="1" dirty="0">
              <a:solidFill>
                <a:srgbClr val="000080"/>
              </a:solidFill>
            </a:endParaRPr>
          </a:p>
          <a:p>
            <a:pPr marL="0" indent="0"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 marL="0" indent="0">
              <a:buNone/>
            </a:pPr>
            <a:endParaRPr lang="sv-FI" b="1" dirty="0">
              <a:solidFill>
                <a:srgbClr val="000080"/>
              </a:solidFill>
            </a:endParaRPr>
          </a:p>
          <a:p>
            <a:pPr marL="0" indent="0">
              <a:buNone/>
            </a:pPr>
            <a:r>
              <a:rPr lang="sv-FI" b="1" dirty="0" smtClean="0"/>
              <a:t>Spela</a:t>
            </a:r>
            <a:r>
              <a:rPr lang="sv-FI" b="1" dirty="0" smtClean="0">
                <a:solidFill>
                  <a:srgbClr val="000080"/>
                </a:solidFill>
              </a:rPr>
              <a:t> ♠ </a:t>
            </a:r>
            <a:r>
              <a:rPr lang="sv-FI" b="1" dirty="0" smtClean="0"/>
              <a:t>J </a:t>
            </a:r>
            <a:endParaRPr lang="sv-FI" b="1" dirty="0">
              <a:solidFill>
                <a:srgbClr val="000080"/>
              </a:solidFill>
            </a:endParaRPr>
          </a:p>
          <a:p>
            <a:pPr marL="0" indent="0">
              <a:buNone/>
            </a:pPr>
            <a:r>
              <a:rPr lang="sv-FI" b="1" dirty="0">
                <a:solidFill>
                  <a:srgbClr val="000080"/>
                </a:solidFill>
              </a:rPr>
              <a:t>		</a:t>
            </a:r>
            <a:r>
              <a:rPr lang="sv-FI" b="1" dirty="0" smtClean="0">
                <a:solidFill>
                  <a:srgbClr val="000080"/>
                </a:solidFill>
              </a:rPr>
              <a:t>	</a:t>
            </a:r>
            <a:endParaRPr lang="sv-SE" b="1" dirty="0">
              <a:solidFill>
                <a:srgbClr val="00008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38345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3399"/>
                </a:solidFill>
              </a:rPr>
              <a:t>Bevaka bordets honnör</a:t>
            </a:r>
            <a:r>
              <a:rPr lang="sv-FI" b="1" dirty="0" smtClean="0"/>
              <a:t> </a:t>
            </a:r>
            <a:r>
              <a:rPr lang="sv-FI" sz="2400" b="1" dirty="0" smtClean="0"/>
              <a:t>(motspel)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FI" b="1" dirty="0" smtClean="0">
                <a:solidFill>
                  <a:srgbClr val="000080"/>
                </a:solidFill>
              </a:rPr>
              <a:t>			</a:t>
            </a:r>
          </a:p>
          <a:p>
            <a:pPr marL="0" indent="0">
              <a:buNone/>
            </a:pPr>
            <a:r>
              <a:rPr lang="sv-FI" b="1" dirty="0">
                <a:solidFill>
                  <a:srgbClr val="000080"/>
                </a:solidFill>
              </a:rPr>
              <a:t>	</a:t>
            </a:r>
            <a:r>
              <a:rPr lang="sv-FI" b="1" dirty="0" smtClean="0">
                <a:solidFill>
                  <a:srgbClr val="000080"/>
                </a:solidFill>
              </a:rPr>
              <a:t>		♠ </a:t>
            </a:r>
            <a:r>
              <a:rPr lang="sv-FI" b="1" dirty="0" smtClean="0"/>
              <a:t>Q 8 6</a:t>
            </a:r>
            <a:endParaRPr lang="sv-FI" b="1" dirty="0" smtClean="0">
              <a:solidFill>
                <a:srgbClr val="000080"/>
              </a:solidFill>
            </a:endParaRPr>
          </a:p>
          <a:p>
            <a:endParaRPr lang="sv-FI" b="1" dirty="0" smtClean="0">
              <a:solidFill>
                <a:srgbClr val="00008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A T 7 </a:t>
            </a:r>
            <a:r>
              <a:rPr lang="sv-FI" b="1" u="sng" dirty="0" smtClean="0"/>
              <a:t>5</a:t>
            </a:r>
            <a:r>
              <a:rPr lang="sv-FI" b="1" dirty="0" smtClean="0"/>
              <a:t> 2				</a:t>
            </a: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K J 3</a:t>
            </a:r>
            <a:endParaRPr lang="sv-FI" b="1" dirty="0" smtClean="0">
              <a:solidFill>
                <a:srgbClr val="000080"/>
              </a:solidFill>
            </a:endParaRPr>
          </a:p>
          <a:p>
            <a:endParaRPr lang="sv-FI" b="1" dirty="0" smtClean="0">
              <a:solidFill>
                <a:srgbClr val="00008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0080"/>
                </a:solidFill>
              </a:rPr>
              <a:t>			♠ </a:t>
            </a:r>
            <a:r>
              <a:rPr lang="sv-FI" b="1" dirty="0" smtClean="0"/>
              <a:t>9 4</a:t>
            </a:r>
            <a:endParaRPr lang="sv-SE" b="1" dirty="0" smtClean="0">
              <a:solidFill>
                <a:srgbClr val="00008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0402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>
                <a:solidFill>
                  <a:srgbClr val="003399"/>
                </a:solidFill>
              </a:rPr>
              <a:t>Bevaka bordets honnör</a:t>
            </a:r>
            <a:r>
              <a:rPr lang="sv-FI" b="1" dirty="0"/>
              <a:t> </a:t>
            </a:r>
            <a:r>
              <a:rPr lang="sv-FI" sz="2400" b="1" dirty="0"/>
              <a:t>(motspel)</a:t>
            </a:r>
            <a:endParaRPr lang="sv-SE" sz="2400" b="1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				♠ </a:t>
            </a:r>
            <a:r>
              <a:rPr lang="sv-FI" b="1" dirty="0"/>
              <a:t>Q 8 </a:t>
            </a:r>
            <a:r>
              <a:rPr lang="sv-FI" b="1" dirty="0">
                <a:solidFill>
                  <a:srgbClr val="FF0000"/>
                </a:solidFill>
              </a:rPr>
              <a:t>6</a:t>
            </a:r>
          </a:p>
          <a:p>
            <a:pPr>
              <a:buFontTx/>
              <a:buNone/>
            </a:pPr>
            <a:endParaRPr lang="sv-FI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u="sng" dirty="0" smtClean="0"/>
              <a:t>5</a:t>
            </a:r>
            <a:r>
              <a:rPr lang="sv-FI" b="1" dirty="0" smtClean="0"/>
              <a:t> </a:t>
            </a:r>
            <a:r>
              <a:rPr lang="sv-FI" b="1" dirty="0"/>
              <a:t>		</a:t>
            </a:r>
            <a:r>
              <a:rPr lang="sv-FI" b="1" dirty="0" smtClean="0"/>
              <a:t>			</a:t>
            </a: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/>
              <a:t>K </a:t>
            </a:r>
            <a:r>
              <a:rPr lang="sv-FI" b="1" dirty="0" smtClean="0"/>
              <a:t>T </a:t>
            </a:r>
            <a:r>
              <a:rPr lang="sv-FI" b="1" dirty="0"/>
              <a:t>3</a:t>
            </a:r>
          </a:p>
          <a:p>
            <a:pPr>
              <a:buFontTx/>
              <a:buNone/>
            </a:pPr>
            <a:endParaRPr lang="sv-FI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endParaRPr lang="sv-FI" b="1" dirty="0" smtClean="0"/>
          </a:p>
          <a:p>
            <a:pPr>
              <a:buFontTx/>
              <a:buNone/>
            </a:pPr>
            <a:r>
              <a:rPr lang="sv-FI" b="1" dirty="0" smtClean="0"/>
              <a:t>Spela</a:t>
            </a:r>
            <a:r>
              <a:rPr lang="sv-FI" b="1" dirty="0" smtClean="0">
                <a:solidFill>
                  <a:srgbClr val="000080"/>
                </a:solidFill>
              </a:rPr>
              <a:t>   ♠ </a:t>
            </a:r>
            <a:r>
              <a:rPr lang="sv-FI" b="1" dirty="0" smtClean="0"/>
              <a:t>T</a:t>
            </a:r>
            <a:endParaRPr lang="sv-SE" b="1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27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3399"/>
                </a:solidFill>
              </a:rPr>
              <a:t>Bevaka bordets honnör</a:t>
            </a:r>
            <a:r>
              <a:rPr lang="sv-FI" b="1" dirty="0" smtClean="0"/>
              <a:t> </a:t>
            </a:r>
            <a:r>
              <a:rPr lang="sv-FI" sz="2400" b="1" dirty="0" smtClean="0"/>
              <a:t>(motspel)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	</a:t>
            </a:r>
            <a:r>
              <a:rPr lang="sv-FI" b="1" dirty="0" smtClean="0">
                <a:solidFill>
                  <a:srgbClr val="000080"/>
                </a:solidFill>
              </a:rPr>
              <a:t>			♠ </a:t>
            </a:r>
            <a:r>
              <a:rPr lang="sv-FI" b="1" dirty="0" smtClean="0"/>
              <a:t>Q 8 6</a:t>
            </a:r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A J 7 </a:t>
            </a:r>
            <a:r>
              <a:rPr lang="sv-FI" b="1" u="sng" dirty="0" smtClean="0"/>
              <a:t>5</a:t>
            </a:r>
            <a:r>
              <a:rPr lang="sv-FI" b="1" dirty="0" smtClean="0"/>
              <a:t> 2 					</a:t>
            </a: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K T 3</a:t>
            </a:r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/>
              <a:t>	</a:t>
            </a:r>
            <a:r>
              <a:rPr lang="sv-FI" b="1" dirty="0" smtClean="0"/>
              <a:t>			</a:t>
            </a: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9 4</a:t>
            </a:r>
            <a:endParaRPr lang="sv-SE" b="1" dirty="0" smtClean="0">
              <a:solidFill>
                <a:srgbClr val="00008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66889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>
                <a:solidFill>
                  <a:srgbClr val="003399"/>
                </a:solidFill>
              </a:rPr>
              <a:t>Bevaka bordets honnör</a:t>
            </a:r>
            <a:r>
              <a:rPr lang="sv-FI" b="1" dirty="0"/>
              <a:t> </a:t>
            </a:r>
            <a:r>
              <a:rPr lang="sv-FI" sz="2400" b="1" dirty="0"/>
              <a:t>(motspel)</a:t>
            </a:r>
            <a:endParaRPr lang="sv-SE" sz="2400" b="1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				♠ </a:t>
            </a:r>
            <a:r>
              <a:rPr lang="sv-FI" b="1" dirty="0"/>
              <a:t>Q 8 6</a:t>
            </a:r>
          </a:p>
          <a:p>
            <a:pPr>
              <a:buFontTx/>
              <a:buNone/>
            </a:pPr>
            <a:endParaRPr lang="sv-FI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T</a:t>
            </a:r>
            <a:r>
              <a:rPr lang="sv-FI" b="1" smtClean="0"/>
              <a:t> </a:t>
            </a:r>
            <a:r>
              <a:rPr lang="sv-FI" b="1" dirty="0"/>
              <a:t>9 5 </a:t>
            </a:r>
            <a:r>
              <a:rPr lang="sv-FI" b="1" u="sng" dirty="0"/>
              <a:t>4</a:t>
            </a:r>
            <a:r>
              <a:rPr lang="sv-FI" b="1" dirty="0"/>
              <a:t> 2		</a:t>
            </a:r>
            <a:r>
              <a:rPr lang="sv-FI" b="1"/>
              <a:t>	</a:t>
            </a:r>
            <a:r>
              <a:rPr lang="sv-FI" b="1" smtClean="0"/>
              <a:t>	</a:t>
            </a:r>
            <a:r>
              <a:rPr lang="sv-FI" b="1" smtClean="0">
                <a:solidFill>
                  <a:srgbClr val="000080"/>
                </a:solidFill>
              </a:rPr>
              <a:t>♠ </a:t>
            </a:r>
            <a:r>
              <a:rPr lang="sv-FI" b="1" dirty="0"/>
              <a:t>K J 3</a:t>
            </a:r>
          </a:p>
          <a:p>
            <a:pPr>
              <a:buFontTx/>
              <a:buNone/>
            </a:pPr>
            <a:endParaRPr lang="sv-FI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				♠ </a:t>
            </a:r>
            <a:r>
              <a:rPr lang="sv-FI" b="1" dirty="0"/>
              <a:t>A 7</a:t>
            </a:r>
            <a:endParaRPr lang="sv-SE" b="1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12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3399"/>
                </a:solidFill>
              </a:rPr>
              <a:t>Bevaka bordets honnör</a:t>
            </a:r>
            <a:r>
              <a:rPr lang="sv-FI" b="1" dirty="0" smtClean="0"/>
              <a:t> </a:t>
            </a:r>
            <a:r>
              <a:rPr lang="sv-FI" sz="2400" b="1" dirty="0" smtClean="0"/>
              <a:t>(motspel)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	</a:t>
            </a:r>
            <a:r>
              <a:rPr lang="sv-FI" b="1" dirty="0" smtClean="0">
                <a:solidFill>
                  <a:srgbClr val="000080"/>
                </a:solidFill>
              </a:rPr>
              <a:t>			♠ </a:t>
            </a:r>
            <a:r>
              <a:rPr lang="sv-FI" b="1" dirty="0" smtClean="0"/>
              <a:t>Q 8 </a:t>
            </a:r>
            <a:r>
              <a:rPr lang="sv-FI" b="1" dirty="0" smtClean="0">
                <a:solidFill>
                  <a:srgbClr val="FF0000"/>
                </a:solidFill>
              </a:rPr>
              <a:t>6</a:t>
            </a:r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u="sng" dirty="0" smtClean="0"/>
              <a:t>4</a:t>
            </a:r>
            <a:r>
              <a:rPr lang="sv-FI" b="1" dirty="0" smtClean="0"/>
              <a:t> 					</a:t>
            </a: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K J 3</a:t>
            </a:r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endParaRPr lang="sv-FI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 smtClean="0"/>
              <a:t>Spela </a:t>
            </a: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J</a:t>
            </a:r>
            <a:endParaRPr lang="sv-SE" b="1" dirty="0" smtClean="0">
              <a:solidFill>
                <a:srgbClr val="00008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86834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b="1" dirty="0" err="1" smtClean="0">
                <a:solidFill>
                  <a:schemeClr val="tx2">
                    <a:lumMod val="75000"/>
                  </a:schemeClr>
                </a:solidFill>
              </a:rPr>
              <a:t>ÖH:s</a:t>
            </a:r>
            <a:r>
              <a:rPr lang="sv-FI" b="1" dirty="0" smtClean="0">
                <a:solidFill>
                  <a:schemeClr val="tx2">
                    <a:lumMod val="75000"/>
                  </a:schemeClr>
                </a:solidFill>
              </a:rPr>
              <a:t> fyra handtyper</a:t>
            </a:r>
            <a:endParaRPr lang="sv-FI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b="1" dirty="0" smtClean="0"/>
          </a:p>
          <a:p>
            <a:pPr marL="0" indent="0">
              <a:buNone/>
            </a:pPr>
            <a:endParaRPr lang="sv-FI" dirty="0"/>
          </a:p>
          <a:p>
            <a:pPr lvl="0"/>
            <a:r>
              <a:rPr lang="sv-FI" b="1" dirty="0">
                <a:solidFill>
                  <a:srgbClr val="C00000"/>
                </a:solidFill>
              </a:rPr>
              <a:t>Trumfstöd</a:t>
            </a:r>
            <a:endParaRPr lang="sv-FI" dirty="0">
              <a:solidFill>
                <a:srgbClr val="C00000"/>
              </a:solidFill>
            </a:endParaRPr>
          </a:p>
          <a:p>
            <a:pPr lvl="0"/>
            <a:r>
              <a:rPr lang="sv-FI" b="1" dirty="0">
                <a:solidFill>
                  <a:srgbClr val="006600"/>
                </a:solidFill>
              </a:rPr>
              <a:t>Tvåfärgshand</a:t>
            </a:r>
            <a:endParaRPr lang="sv-FI" dirty="0">
              <a:solidFill>
                <a:srgbClr val="006600"/>
              </a:solidFill>
            </a:endParaRPr>
          </a:p>
          <a:p>
            <a:pPr lvl="0"/>
            <a:r>
              <a:rPr lang="sv-FI" b="1" dirty="0">
                <a:solidFill>
                  <a:schemeClr val="tx2">
                    <a:lumMod val="75000"/>
                  </a:schemeClr>
                </a:solidFill>
              </a:rPr>
              <a:t>Enfärgshand</a:t>
            </a:r>
            <a:endParaRPr lang="sv-FI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sv-FI" b="1" dirty="0">
                <a:solidFill>
                  <a:schemeClr val="accent6">
                    <a:lumMod val="75000"/>
                  </a:schemeClr>
                </a:solidFill>
              </a:rPr>
              <a:t>Balanserad hand </a:t>
            </a:r>
            <a:r>
              <a:rPr lang="sv-FI" dirty="0"/>
              <a:t>(utan trumfstöd)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94704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3399"/>
                </a:solidFill>
              </a:rPr>
              <a:t>Bevaka bordets honnör</a:t>
            </a:r>
            <a:r>
              <a:rPr lang="sv-FI" b="1" dirty="0" smtClean="0"/>
              <a:t> </a:t>
            </a:r>
            <a:r>
              <a:rPr lang="sv-FI" sz="2400" b="1" dirty="0" smtClean="0"/>
              <a:t>(motspel)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				♠ </a:t>
            </a:r>
            <a:r>
              <a:rPr lang="sv-FI" b="1" dirty="0" smtClean="0"/>
              <a:t>Q 8 </a:t>
            </a:r>
            <a:r>
              <a:rPr lang="sv-FI" b="1" dirty="0" smtClean="0">
                <a:solidFill>
                  <a:srgbClr val="FF0000"/>
                </a:solidFill>
              </a:rPr>
              <a:t>6</a:t>
            </a:r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u="sng" dirty="0" smtClean="0"/>
              <a:t>4</a:t>
            </a:r>
            <a:r>
              <a:rPr lang="sv-FI" b="1" dirty="0" smtClean="0"/>
              <a:t> 					</a:t>
            </a: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K T 3</a:t>
            </a:r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endParaRPr lang="sv-FI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 smtClean="0"/>
              <a:t>Spela </a:t>
            </a: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/>
              <a:t>T</a:t>
            </a:r>
            <a:endParaRPr lang="sv-SE" b="1" dirty="0" smtClean="0">
              <a:solidFill>
                <a:srgbClr val="00008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27192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>
                <a:solidFill>
                  <a:srgbClr val="003399"/>
                </a:solidFill>
              </a:rPr>
              <a:t>Bevaka bordets honnör</a:t>
            </a:r>
            <a:r>
              <a:rPr lang="sv-FI" b="1" dirty="0"/>
              <a:t> </a:t>
            </a:r>
            <a:r>
              <a:rPr lang="sv-FI" sz="2400" b="1" dirty="0"/>
              <a:t>(motspel)</a:t>
            </a:r>
            <a:endParaRPr lang="sv-SE" sz="2400" b="1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				♠ </a:t>
            </a:r>
            <a:r>
              <a:rPr lang="sv-FI" b="1" dirty="0"/>
              <a:t>Q 8 6</a:t>
            </a:r>
          </a:p>
          <a:p>
            <a:pPr>
              <a:buFontTx/>
              <a:buNone/>
            </a:pPr>
            <a:endParaRPr lang="sv-FI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J 9 5 </a:t>
            </a:r>
            <a:r>
              <a:rPr lang="sv-FI" b="1" u="sng" dirty="0"/>
              <a:t>4</a:t>
            </a:r>
            <a:r>
              <a:rPr lang="sv-FI" b="1" dirty="0"/>
              <a:t> 2				</a:t>
            </a: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K T</a:t>
            </a:r>
            <a:r>
              <a:rPr lang="sv-FI" b="1" dirty="0" smtClean="0"/>
              <a:t> </a:t>
            </a:r>
            <a:r>
              <a:rPr lang="sv-FI" b="1" dirty="0"/>
              <a:t>3</a:t>
            </a:r>
          </a:p>
          <a:p>
            <a:pPr>
              <a:buFontTx/>
              <a:buNone/>
            </a:pPr>
            <a:endParaRPr lang="sv-FI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				♠ </a:t>
            </a:r>
            <a:r>
              <a:rPr lang="sv-FI" b="1" dirty="0"/>
              <a:t>A 7</a:t>
            </a:r>
            <a:endParaRPr lang="sv-SE" b="1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7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800" b="1" dirty="0" smtClean="0"/>
              <a:t/>
            </a:r>
            <a:br>
              <a:rPr lang="sv-FI" sz="2800" b="1" dirty="0" smtClean="0"/>
            </a:br>
            <a:r>
              <a:rPr lang="sv-FI" sz="2800" b="1" dirty="0" smtClean="0"/>
              <a:t>Ibland har öppningshanden möjlighet att visa </a:t>
            </a:r>
            <a:br>
              <a:rPr lang="sv-FI" sz="2800" b="1" dirty="0" smtClean="0"/>
            </a:br>
            <a:r>
              <a:rPr lang="sv-FI" sz="2800" b="1" dirty="0" smtClean="0">
                <a:solidFill>
                  <a:srgbClr val="FF0000"/>
                </a:solidFill>
              </a:rPr>
              <a:t>två färger redan på entricksnivån</a:t>
            </a:r>
            <a:br>
              <a:rPr lang="sv-FI" sz="2800" b="1" dirty="0" smtClean="0">
                <a:solidFill>
                  <a:srgbClr val="FF0000"/>
                </a:solidFill>
              </a:rPr>
            </a:br>
            <a:endParaRPr lang="sv-FI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2060"/>
                </a:solidFill>
              </a:rPr>
              <a:t>♠</a:t>
            </a:r>
            <a:r>
              <a:rPr lang="sv-FI" b="1" dirty="0" smtClean="0"/>
              <a:t> K J 6 4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T 7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 A K 6 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006600"/>
                </a:solidFill>
              </a:rPr>
              <a:t>♣</a:t>
            </a:r>
            <a:r>
              <a:rPr lang="sv-FI" b="1" dirty="0" smtClean="0"/>
              <a:t> Q 9 8 2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/>
              <a:t>Du    1</a:t>
            </a:r>
            <a:r>
              <a:rPr lang="sv-FI" b="1" dirty="0" smtClean="0">
                <a:solidFill>
                  <a:srgbClr val="006600"/>
                </a:solidFill>
              </a:rPr>
              <a:t>♣</a:t>
            </a:r>
            <a:endParaRPr lang="sv-FI" b="1" dirty="0" smtClean="0"/>
          </a:p>
          <a:p>
            <a:pPr marL="0" indent="0">
              <a:buNone/>
            </a:pPr>
            <a:endParaRPr lang="sv-FI" b="1" dirty="0"/>
          </a:p>
          <a:p>
            <a:pPr marL="0" indent="0">
              <a:buNone/>
            </a:pPr>
            <a:r>
              <a:rPr lang="sv-FI" b="1" dirty="0" smtClean="0"/>
              <a:t>Din partner 	    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endParaRPr lang="sv-FI" b="1" dirty="0" smtClean="0"/>
          </a:p>
          <a:p>
            <a:pPr marL="0" indent="0">
              <a:buNone/>
            </a:pPr>
            <a:endParaRPr lang="sv-FI" b="1" dirty="0"/>
          </a:p>
          <a:p>
            <a:pPr marL="0" indent="0">
              <a:buNone/>
            </a:pPr>
            <a:r>
              <a:rPr lang="sv-FI" b="1" dirty="0" smtClean="0"/>
              <a:t>Du 	1</a:t>
            </a:r>
            <a:r>
              <a:rPr lang="sv-FI" b="1" dirty="0" smtClean="0">
                <a:solidFill>
                  <a:srgbClr val="002060"/>
                </a:solidFill>
              </a:rPr>
              <a:t>♠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347300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/>
              <a:t>Din partner 	    1</a:t>
            </a:r>
            <a:r>
              <a:rPr lang="sv-FI" b="1" dirty="0" smtClean="0">
                <a:solidFill>
                  <a:srgbClr val="006600"/>
                </a:solidFill>
              </a:rPr>
              <a:t>♣</a:t>
            </a:r>
            <a:endParaRPr lang="sv-FI" b="1" dirty="0" smtClean="0"/>
          </a:p>
          <a:p>
            <a:pPr marL="0" indent="0">
              <a:buNone/>
            </a:pPr>
            <a:endParaRPr lang="sv-FI" b="1" dirty="0" smtClean="0"/>
          </a:p>
          <a:p>
            <a:pPr marL="0" indent="0">
              <a:buNone/>
            </a:pPr>
            <a:r>
              <a:rPr lang="sv-FI" b="1" dirty="0" smtClean="0"/>
              <a:t>Du 			     1</a:t>
            </a:r>
            <a:r>
              <a:rPr lang="sv-FI" b="1" dirty="0" smtClean="0">
                <a:solidFill>
                  <a:srgbClr val="FF6600"/>
                </a:solidFill>
              </a:rPr>
              <a:t>♦</a:t>
            </a:r>
            <a:endParaRPr lang="sv-FI" b="1" dirty="0" smtClean="0"/>
          </a:p>
          <a:p>
            <a:pPr marL="0" indent="0">
              <a:buNone/>
            </a:pPr>
            <a:endParaRPr lang="sv-FI" b="1" dirty="0" smtClean="0"/>
          </a:p>
          <a:p>
            <a:pPr marL="0" indent="0">
              <a:buNone/>
            </a:pPr>
            <a:r>
              <a:rPr lang="sv-FI" b="1" dirty="0" smtClean="0"/>
              <a:t>Din partner 	     1</a:t>
            </a:r>
            <a:r>
              <a:rPr lang="sv-FI" b="1" dirty="0" smtClean="0">
                <a:solidFill>
                  <a:srgbClr val="002060"/>
                </a:solidFill>
              </a:rPr>
              <a:t>♠</a:t>
            </a:r>
          </a:p>
          <a:p>
            <a:pPr marL="0" indent="0">
              <a:buNone/>
            </a:pPr>
            <a:endParaRPr lang="sv-FI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510685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b="1" dirty="0" smtClean="0"/>
          </a:p>
          <a:p>
            <a:pPr marL="0" indent="0" algn="ctr">
              <a:buNone/>
            </a:pPr>
            <a:r>
              <a:rPr lang="sv-FI" sz="2800" b="1" dirty="0" smtClean="0"/>
              <a:t>OBS</a:t>
            </a:r>
          </a:p>
          <a:p>
            <a:pPr marL="0" indent="0">
              <a:buNone/>
            </a:pPr>
            <a:r>
              <a:rPr lang="sv-FI" b="1" dirty="0" smtClean="0"/>
              <a:t>ÖH </a:t>
            </a:r>
            <a:r>
              <a:rPr lang="sv-FI" b="1" dirty="0" smtClean="0">
                <a:solidFill>
                  <a:srgbClr val="C00000"/>
                </a:solidFill>
              </a:rPr>
              <a:t>lovar inte fem </a:t>
            </a:r>
            <a:r>
              <a:rPr lang="sv-FI" b="1" dirty="0">
                <a:solidFill>
                  <a:srgbClr val="C00000"/>
                </a:solidFill>
              </a:rPr>
              <a:t>kort i </a:t>
            </a:r>
            <a:r>
              <a:rPr lang="sv-FI" b="1" dirty="0" smtClean="0">
                <a:solidFill>
                  <a:srgbClr val="C00000"/>
                </a:solidFill>
              </a:rPr>
              <a:t>den </a:t>
            </a:r>
            <a:r>
              <a:rPr lang="sv-FI" b="1" dirty="0" err="1" smtClean="0">
                <a:solidFill>
                  <a:srgbClr val="C00000"/>
                </a:solidFill>
              </a:rPr>
              <a:t>förstbjudna</a:t>
            </a:r>
            <a:r>
              <a:rPr lang="sv-FI" b="1" dirty="0" smtClean="0">
                <a:solidFill>
                  <a:srgbClr val="C00000"/>
                </a:solidFill>
              </a:rPr>
              <a:t> </a:t>
            </a:r>
            <a:r>
              <a:rPr lang="sv-FI" b="1" dirty="0">
                <a:solidFill>
                  <a:srgbClr val="C00000"/>
                </a:solidFill>
              </a:rPr>
              <a:t>färgen </a:t>
            </a:r>
            <a:endParaRPr lang="sv-FI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v-FI" b="1" dirty="0" smtClean="0"/>
              <a:t>då </a:t>
            </a:r>
            <a:r>
              <a:rPr lang="sv-FI" b="1" dirty="0"/>
              <a:t>alla bud är på </a:t>
            </a:r>
            <a:r>
              <a:rPr lang="sv-FI" b="1" dirty="0">
                <a:solidFill>
                  <a:srgbClr val="006600"/>
                </a:solidFill>
              </a:rPr>
              <a:t>entricksnivån</a:t>
            </a:r>
            <a:r>
              <a:rPr lang="sv-FI" b="1" dirty="0"/>
              <a:t>. </a:t>
            </a:r>
            <a:endParaRPr lang="sv-FI" dirty="0"/>
          </a:p>
          <a:p>
            <a:pPr marL="0" indent="0">
              <a:buNone/>
            </a:pPr>
            <a:r>
              <a:rPr lang="sv-FI" dirty="0"/>
              <a:t> </a:t>
            </a: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407122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600" b="1" dirty="0" smtClean="0"/>
              <a:t>5-4</a:t>
            </a:r>
            <a:br>
              <a:rPr lang="sv-FI" sz="3600" b="1" dirty="0" smtClean="0"/>
            </a:br>
            <a:r>
              <a:rPr lang="sv-FI" sz="3600" b="1" dirty="0" smtClean="0"/>
              <a:t>tvåfärgshand</a:t>
            </a:r>
            <a:endParaRPr lang="sv-FI" sz="36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/>
              <a:t>Din partner 	    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</a:p>
          <a:p>
            <a:pPr marL="0" indent="0">
              <a:buNone/>
            </a:pPr>
            <a:endParaRPr lang="sv-FI" b="1" dirty="0" smtClean="0"/>
          </a:p>
          <a:p>
            <a:pPr marL="0" indent="0">
              <a:buNone/>
            </a:pPr>
            <a:r>
              <a:rPr lang="sv-FI" b="1" dirty="0" smtClean="0"/>
              <a:t>Du 			     1</a:t>
            </a:r>
            <a:r>
              <a:rPr lang="sv-FI" b="1" dirty="0" smtClean="0">
                <a:solidFill>
                  <a:srgbClr val="002060"/>
                </a:solidFill>
              </a:rPr>
              <a:t>♠</a:t>
            </a:r>
            <a:endParaRPr lang="sv-FI" b="1" dirty="0" smtClean="0"/>
          </a:p>
          <a:p>
            <a:pPr marL="0" indent="0">
              <a:buNone/>
            </a:pPr>
            <a:endParaRPr lang="sv-FI" b="1" dirty="0" smtClean="0"/>
          </a:p>
          <a:p>
            <a:pPr marL="0" indent="0">
              <a:buNone/>
            </a:pPr>
            <a:r>
              <a:rPr lang="sv-FI" b="1" dirty="0" smtClean="0"/>
              <a:t>Din partner 	     2</a:t>
            </a:r>
            <a:r>
              <a:rPr lang="sv-FI" b="1" dirty="0" smtClean="0">
                <a:solidFill>
                  <a:srgbClr val="006600"/>
                </a:solidFill>
              </a:rPr>
              <a:t>♣</a:t>
            </a:r>
            <a:endParaRPr lang="sv-FI" b="1" dirty="0" smtClean="0"/>
          </a:p>
          <a:p>
            <a:pPr marL="0" indent="0">
              <a:buNone/>
            </a:pPr>
            <a:endParaRPr lang="sv-FI" b="1" dirty="0" smtClean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13207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/>
              <a:t>Din partner 	    1</a:t>
            </a:r>
            <a:r>
              <a:rPr lang="sv-FI" b="1" dirty="0" smtClean="0">
                <a:solidFill>
                  <a:srgbClr val="006600"/>
                </a:solidFill>
              </a:rPr>
              <a:t>♣</a:t>
            </a:r>
            <a:endParaRPr lang="sv-FI" b="1" dirty="0" smtClean="0"/>
          </a:p>
          <a:p>
            <a:pPr marL="0" indent="0">
              <a:buNone/>
            </a:pPr>
            <a:endParaRPr lang="sv-FI" b="1" dirty="0" smtClean="0"/>
          </a:p>
          <a:p>
            <a:pPr marL="0" indent="0">
              <a:buNone/>
            </a:pPr>
            <a:r>
              <a:rPr lang="sv-FI" b="1" dirty="0" smtClean="0"/>
              <a:t>Du 			     1</a:t>
            </a:r>
            <a:r>
              <a:rPr lang="sv-FI" b="1" dirty="0" smtClean="0">
                <a:solidFill>
                  <a:srgbClr val="FF6600"/>
                </a:solidFill>
              </a:rPr>
              <a:t>♦</a:t>
            </a:r>
            <a:endParaRPr lang="sv-FI" b="1" dirty="0" smtClean="0"/>
          </a:p>
          <a:p>
            <a:pPr marL="0" indent="0">
              <a:buNone/>
            </a:pPr>
            <a:endParaRPr lang="sv-FI" b="1" dirty="0" smtClean="0"/>
          </a:p>
          <a:p>
            <a:pPr marL="0" indent="0">
              <a:buNone/>
            </a:pPr>
            <a:r>
              <a:rPr lang="sv-FI" b="1" dirty="0" smtClean="0"/>
              <a:t>Din partner 	     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endParaRPr lang="sv-FI" b="1" dirty="0" smtClean="0"/>
          </a:p>
          <a:p>
            <a:pPr marL="0" indent="0">
              <a:buNone/>
            </a:pPr>
            <a:endParaRPr lang="sv-FI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61480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4000" b="1" dirty="0" smtClean="0">
                <a:solidFill>
                  <a:srgbClr val="006600"/>
                </a:solidFill>
              </a:rPr>
              <a:t>Budgivningens mål</a:t>
            </a:r>
            <a:endParaRPr lang="sv-FI" sz="4000" b="1" dirty="0">
              <a:solidFill>
                <a:srgbClr val="0066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dirty="0" smtClean="0"/>
          </a:p>
          <a:p>
            <a:r>
              <a:rPr lang="sv-FI" b="1" dirty="0" smtClean="0"/>
              <a:t>Ta reda på om vi har </a:t>
            </a:r>
            <a:r>
              <a:rPr lang="sv-FI" b="1" dirty="0" smtClean="0">
                <a:solidFill>
                  <a:srgbClr val="FF0000"/>
                </a:solidFill>
              </a:rPr>
              <a:t>gemensam styrka till utgång</a:t>
            </a:r>
          </a:p>
          <a:p>
            <a:endParaRPr lang="sv-FI" b="1" dirty="0" smtClean="0"/>
          </a:p>
          <a:p>
            <a:r>
              <a:rPr lang="sv-FI" b="1" dirty="0" smtClean="0"/>
              <a:t>Ta reda på om vi har en </a:t>
            </a:r>
            <a:r>
              <a:rPr lang="sv-FI" b="1" dirty="0" smtClean="0">
                <a:solidFill>
                  <a:srgbClr val="002060"/>
                </a:solidFill>
              </a:rPr>
              <a:t>åtta korts gemensam högfärg </a:t>
            </a:r>
            <a:endParaRPr lang="sv-FI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94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 dirty="0" smtClean="0">
                <a:solidFill>
                  <a:srgbClr val="663300"/>
                </a:solidFill>
              </a:rPr>
              <a:t>Gemensam styrka till utgång </a:t>
            </a:r>
            <a:br>
              <a:rPr lang="sv-FI" sz="3600" b="1" dirty="0" smtClean="0">
                <a:solidFill>
                  <a:srgbClr val="663300"/>
                </a:solidFill>
              </a:rPr>
            </a:br>
            <a:r>
              <a:rPr lang="sv-FI" sz="3600" b="1" dirty="0" smtClean="0">
                <a:solidFill>
                  <a:srgbClr val="663300"/>
                </a:solidFill>
              </a:rPr>
              <a:t>26 poäng</a:t>
            </a:r>
            <a:endParaRPr lang="sv-FI" sz="3600" b="1" dirty="0">
              <a:solidFill>
                <a:srgbClr val="6633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sv-FI" b="1" dirty="0" smtClean="0"/>
          </a:p>
          <a:p>
            <a:r>
              <a:rPr lang="sv-FI" b="1" dirty="0" smtClean="0"/>
              <a:t>Med </a:t>
            </a:r>
            <a:r>
              <a:rPr lang="sv-FI" b="1" dirty="0" smtClean="0">
                <a:solidFill>
                  <a:srgbClr val="006600"/>
                </a:solidFill>
              </a:rPr>
              <a:t>gemensam 8 korts högfärg </a:t>
            </a:r>
          </a:p>
          <a:p>
            <a:pPr marL="0" indent="0">
              <a:buNone/>
            </a:pPr>
            <a:r>
              <a:rPr lang="sv-FI" b="1" dirty="0">
                <a:solidFill>
                  <a:srgbClr val="006600"/>
                </a:solidFill>
              </a:rPr>
              <a:t> </a:t>
            </a:r>
            <a:r>
              <a:rPr lang="sv-FI" b="1" dirty="0" smtClean="0">
                <a:solidFill>
                  <a:srgbClr val="006600"/>
                </a:solidFill>
              </a:rPr>
              <a:t>   </a:t>
            </a:r>
            <a:r>
              <a:rPr lang="sv-FI" b="1" dirty="0" smtClean="0"/>
              <a:t>spelar vi 4</a:t>
            </a: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sv-FI" b="1" dirty="0" smtClean="0"/>
              <a:t>eller 4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  <a:r>
              <a:rPr lang="sv-FI" b="1" dirty="0" smtClean="0"/>
              <a:t>.</a:t>
            </a:r>
          </a:p>
          <a:p>
            <a:endParaRPr lang="sv-FI" b="1" dirty="0" smtClean="0"/>
          </a:p>
          <a:p>
            <a:r>
              <a:rPr lang="sv-FI" b="1" dirty="0" smtClean="0"/>
              <a:t>Med </a:t>
            </a:r>
            <a:r>
              <a:rPr lang="sv-FI" b="1" dirty="0" smtClean="0">
                <a:solidFill>
                  <a:srgbClr val="006600"/>
                </a:solidFill>
              </a:rPr>
              <a:t>7 (eller färre) korts gemensam högfärg </a:t>
            </a:r>
            <a:r>
              <a:rPr lang="sv-FI" b="1" dirty="0" smtClean="0"/>
              <a:t>spelar vi </a:t>
            </a:r>
            <a:r>
              <a:rPr lang="sv-FI" b="1" dirty="0" smtClean="0">
                <a:solidFill>
                  <a:srgbClr val="C00000"/>
                </a:solidFill>
              </a:rPr>
              <a:t>3NT</a:t>
            </a:r>
            <a:r>
              <a:rPr lang="sv-FI" b="1" dirty="0" smtClean="0"/>
              <a:t>.</a:t>
            </a:r>
          </a:p>
          <a:p>
            <a:endParaRPr lang="sv-FI" b="1" dirty="0" smtClean="0"/>
          </a:p>
          <a:p>
            <a:r>
              <a:rPr lang="sv-FI" b="1" dirty="0" smtClean="0"/>
              <a:t>Med </a:t>
            </a:r>
            <a:r>
              <a:rPr lang="sv-FI" b="1" dirty="0" smtClean="0">
                <a:solidFill>
                  <a:srgbClr val="002060"/>
                </a:solidFill>
              </a:rPr>
              <a:t>gemensam </a:t>
            </a:r>
            <a:r>
              <a:rPr lang="sv-FI" b="1" dirty="0" err="1" smtClean="0">
                <a:solidFill>
                  <a:srgbClr val="002060"/>
                </a:solidFill>
              </a:rPr>
              <a:t>lågfärg</a:t>
            </a:r>
            <a:r>
              <a:rPr lang="sv-FI" b="1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sv-FI" b="1">
                <a:solidFill>
                  <a:srgbClr val="002060"/>
                </a:solidFill>
              </a:rPr>
              <a:t> </a:t>
            </a:r>
            <a:r>
              <a:rPr lang="sv-FI" b="1" smtClean="0">
                <a:solidFill>
                  <a:srgbClr val="002060"/>
                </a:solidFill>
              </a:rPr>
              <a:t>   </a:t>
            </a:r>
            <a:r>
              <a:rPr lang="sv-FI" b="1" smtClean="0"/>
              <a:t>spelar </a:t>
            </a:r>
            <a:r>
              <a:rPr lang="sv-FI" b="1" dirty="0" smtClean="0"/>
              <a:t>vi oftast </a:t>
            </a:r>
            <a:r>
              <a:rPr lang="sv-FI" b="1" dirty="0" smtClean="0">
                <a:solidFill>
                  <a:srgbClr val="002060"/>
                </a:solidFill>
              </a:rPr>
              <a:t>3NT</a:t>
            </a:r>
            <a:r>
              <a:rPr lang="sv-FI" b="1" dirty="0" smtClean="0"/>
              <a:t>. 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328939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257</Words>
  <Application>Microsoft Office PowerPoint</Application>
  <PresentationFormat>Bildspel på skärmen (4:3)</PresentationFormat>
  <Paragraphs>147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21</vt:i4>
      </vt:variant>
    </vt:vector>
  </HeadingPairs>
  <TitlesOfParts>
    <vt:vector size="22" baseType="lpstr">
      <vt:lpstr>Office-tema</vt:lpstr>
      <vt:lpstr>Grundkurs lektion 13</vt:lpstr>
      <vt:lpstr>ÖH:s fyra handtyper</vt:lpstr>
      <vt:lpstr> Ibland har öppningshanden möjlighet att visa  två färger redan på entricksnivån </vt:lpstr>
      <vt:lpstr>PowerPoint-presentation</vt:lpstr>
      <vt:lpstr>PowerPoint-presentation</vt:lpstr>
      <vt:lpstr>5-4 tvåfärgshand</vt:lpstr>
      <vt:lpstr>PowerPoint-presentation</vt:lpstr>
      <vt:lpstr>Budgivningens mål</vt:lpstr>
      <vt:lpstr>Gemensam styrka till utgång  26 poäng</vt:lpstr>
      <vt:lpstr>SH:s andra bud SH vet ofta om styrka till utgång finns eller inte</vt:lpstr>
      <vt:lpstr>PowerPoint-presentation</vt:lpstr>
      <vt:lpstr>PowerPoint-presentation</vt:lpstr>
      <vt:lpstr>Flera bud på ettans nivå</vt:lpstr>
      <vt:lpstr>Bevaka bordets honnör (motspel)</vt:lpstr>
      <vt:lpstr>Bevaka bordets honnör (motspel)</vt:lpstr>
      <vt:lpstr>Bevaka bordets honnör (motspel)</vt:lpstr>
      <vt:lpstr>Bevaka bordets honnör (motspel)</vt:lpstr>
      <vt:lpstr>Bevaka bordets honnör (motspel)</vt:lpstr>
      <vt:lpstr>Bevaka bordets honnör (motspel)</vt:lpstr>
      <vt:lpstr>Bevaka bordets honnör (motspel)</vt:lpstr>
      <vt:lpstr>Bevaka bordets honnör (motspel)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Grundkurs lektion 12</dc:title>
  <dc:creator>Teta</dc:creator>
  <cp:lastModifiedBy>Teta</cp:lastModifiedBy>
  <cp:revision>23</cp:revision>
  <dcterms:created xsi:type="dcterms:W3CDTF">2013-01-05T19:44:21Z</dcterms:created>
  <dcterms:modified xsi:type="dcterms:W3CDTF">2013-01-19T09:28:25Z</dcterms:modified>
</cp:coreProperties>
</file>