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0" r:id="rId4"/>
    <p:sldId id="268" r:id="rId5"/>
    <p:sldId id="292" r:id="rId6"/>
    <p:sldId id="261" r:id="rId7"/>
    <p:sldId id="279" r:id="rId8"/>
    <p:sldId id="276" r:id="rId9"/>
    <p:sldId id="278" r:id="rId10"/>
    <p:sldId id="280" r:id="rId11"/>
    <p:sldId id="295" r:id="rId12"/>
    <p:sldId id="277" r:id="rId13"/>
    <p:sldId id="262" r:id="rId14"/>
    <p:sldId id="267" r:id="rId15"/>
    <p:sldId id="281" r:id="rId16"/>
    <p:sldId id="270" r:id="rId17"/>
    <p:sldId id="271" r:id="rId18"/>
    <p:sldId id="275" r:id="rId19"/>
    <p:sldId id="272" r:id="rId20"/>
    <p:sldId id="293" r:id="rId21"/>
    <p:sldId id="282" r:id="rId22"/>
    <p:sldId id="296" r:id="rId23"/>
    <p:sldId id="294" r:id="rId24"/>
    <p:sldId id="286" r:id="rId25"/>
    <p:sldId id="288" r:id="rId26"/>
    <p:sldId id="297" r:id="rId27"/>
    <p:sldId id="291" r:id="rId28"/>
    <p:sldId id="290" r:id="rId29"/>
    <p:sldId id="287" r:id="rId30"/>
  </p:sldIdLst>
  <p:sldSz cx="9144000" cy="6858000" type="screen4x3"/>
  <p:notesSz cx="7102475" cy="102346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000099"/>
    <a:srgbClr val="009900"/>
    <a:srgbClr val="FF0000"/>
    <a:srgbClr val="FF66FF"/>
    <a:srgbClr val="33CCFF"/>
    <a:srgbClr val="CDE9EB"/>
    <a:srgbClr val="DEF1F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46" autoAdjust="0"/>
  </p:normalViewPr>
  <p:slideViewPr>
    <p:cSldViewPr>
      <p:cViewPr>
        <p:scale>
          <a:sx n="91" d="100"/>
          <a:sy n="91" d="100"/>
        </p:scale>
        <p:origin x="-111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i-F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1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i-F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7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i-FI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21107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576D6E3-E773-4772-A83A-3FA8845EDCC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519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6D6E3-E773-4772-A83A-3FA8845EDCC2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02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DE4E4-6474-44E2-81C5-0FE8BAB091B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09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D55E9-5CA4-4BBA-A59B-6878036CAAC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76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E9651-B586-488E-BB2E-1D4180C4530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53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CFB72-7A32-4E2A-AEBE-73ADF8C672A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73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FF281-5BB5-435C-A35A-BF714BF1515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3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6E48-1078-4FD5-9902-CC2E5FFCCD5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52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4974-EDD3-4887-8387-982B20CEE16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353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F3D5-34AE-4307-9EE6-4D19145C331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75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72F73-BC8D-43F9-BF98-904FC5608A7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3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8F477-DB90-40AF-9EFA-0190A1CA619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2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5CB4-13E9-49C5-981B-274E88C8A8D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23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i-FI" smtClean="0"/>
              <a:t>3. oppitunti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F57BFC-8A4F-4EF6-BFA8-2AF56A68EB0B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250" y="1268413"/>
            <a:ext cx="590550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1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  <a:latin typeface="Times New Roman" pitchFamily="18" charset="0"/>
              </a:rPr>
              <a:t>BRIDGEN</a:t>
            </a: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  <a:latin typeface="Times New Roman" pitchFamily="18" charset="0"/>
              </a:rPr>
              <a:t>PERUSIDEAT</a:t>
            </a:r>
          </a:p>
          <a:p>
            <a:pPr lvl="0" algn="ctr">
              <a:spcBef>
                <a:spcPct val="50000"/>
              </a:spcBef>
            </a:pPr>
            <a:r>
              <a:rPr lang="fi-FI" sz="2000" dirty="0">
                <a:solidFill>
                  <a:prstClr val="black"/>
                </a:solidFill>
                <a:latin typeface="Calibri" pitchFamily="34" charset="0"/>
              </a:rPr>
              <a:t>Kirjan luku </a:t>
            </a:r>
            <a:r>
              <a:rPr lang="fi-FI" sz="2000" dirty="0" smtClean="0">
                <a:solidFill>
                  <a:prstClr val="black"/>
                </a:solidFill>
                <a:latin typeface="Calibri" pitchFamily="34" charset="0"/>
              </a:rPr>
              <a:t>4.1-4.3, </a:t>
            </a:r>
            <a:r>
              <a:rPr lang="fi-FI" sz="2000" dirty="0">
                <a:solidFill>
                  <a:prstClr val="black"/>
                </a:solidFill>
                <a:latin typeface="Calibri" pitchFamily="34" charset="0"/>
              </a:rPr>
              <a:t>sivut </a:t>
            </a:r>
            <a:r>
              <a:rPr lang="fi-FI" sz="2000" dirty="0" smtClean="0">
                <a:solidFill>
                  <a:prstClr val="black"/>
                </a:solidFill>
                <a:latin typeface="Calibri" pitchFamily="34" charset="0"/>
              </a:rPr>
              <a:t>47-54</a:t>
            </a:r>
            <a:endParaRPr lang="fi-FI" sz="2000" b="1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4. </a:t>
            </a:r>
            <a:r>
              <a:rPr lang="fi-FI" dirty="0" smtClean="0"/>
              <a:t>oppitunti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99592" y="260350"/>
            <a:ext cx="79208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ESIMERKKEJÄ KOTIPELIEN PISTEISTÄ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559206" y="1196752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1NT vaarattomassa, saatu 7 tikkiä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fi-FI" dirty="0" smtClean="0">
                <a:latin typeface="Calibri" pitchFamily="34" charset="0"/>
                <a:cs typeface="Calibri" pitchFamily="34" charset="0"/>
              </a:rPr>
            </a:br>
            <a:r>
              <a:rPr lang="fi-FI" dirty="0" smtClean="0">
                <a:latin typeface="Calibri" pitchFamily="34" charset="0"/>
                <a:cs typeface="Calibri" pitchFamily="34" charset="0"/>
              </a:rPr>
              <a:t>Osasitoumushyvitys  50 </a:t>
            </a:r>
            <a:r>
              <a:rPr lang="fi-FI" dirty="0">
                <a:latin typeface="Calibri" pitchFamily="34" charset="0"/>
                <a:cs typeface="Calibri" pitchFamily="34" charset="0"/>
              </a:rPr>
              <a:t>+ 1. pistetikki 40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90 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3NT vaarassa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, saatu 9 tikkiä</a:t>
            </a:r>
            <a:r>
              <a:rPr lang="fi-FI" dirty="0">
                <a:latin typeface="Calibri" pitchFamily="34" charset="0"/>
                <a:cs typeface="Calibri" pitchFamily="34" charset="0"/>
              </a:rPr>
              <a:t>: </a:t>
            </a:r>
            <a:br>
              <a:rPr lang="fi-FI" dirty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Täyspelihyvitys 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500 </a:t>
            </a:r>
            <a:r>
              <a:rPr lang="fi-FI" dirty="0">
                <a:latin typeface="Calibri" pitchFamily="34" charset="0"/>
                <a:cs typeface="Calibri" pitchFamily="34" charset="0"/>
              </a:rPr>
              <a:t>+ 1. pistetikki 40 + 2*2.-3. pistetikki  30 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600 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1NT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vaarassa, saatu 9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tikkiä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(kaksi ylitikkiä): </a:t>
            </a:r>
            <a:r>
              <a:rPr lang="fi-FI" dirty="0">
                <a:latin typeface="Calibri" pitchFamily="34" charset="0"/>
                <a:cs typeface="Calibri" pitchFamily="34" charset="0"/>
              </a:rPr>
              <a:t/>
            </a:r>
            <a:br>
              <a:rPr lang="fi-FI" dirty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Osasitoumushyvitys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 50 </a:t>
            </a:r>
            <a:r>
              <a:rPr lang="fi-FI" dirty="0">
                <a:latin typeface="Calibri" pitchFamily="34" charset="0"/>
                <a:cs typeface="Calibri" pitchFamily="34" charset="0"/>
              </a:rPr>
              <a:t>+ 1. pistetikki 40 +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2*ylitikki 30 </a:t>
            </a:r>
            <a:r>
              <a:rPr lang="fi-FI" dirty="0">
                <a:latin typeface="Calibri" pitchFamily="34" charset="0"/>
                <a:cs typeface="Calibri" pitchFamily="34" charset="0"/>
              </a:rPr>
              <a:t>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150 pistettä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dirty="0" smtClean="0">
                <a:latin typeface="Calibri" pitchFamily="34" charset="0"/>
                <a:cs typeface="Calibri" pitchFamily="34" charset="0"/>
              </a:rPr>
            </a:br>
            <a:endParaRPr lang="fi-FI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fi-FI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 (yläväripeli) vaarattomassa, saatu 8 tikkiä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fi-FI" dirty="0" smtClean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Osasitoumushyvitys 50 +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2*pistetikki  30 </a:t>
            </a:r>
            <a:r>
              <a:rPr lang="fi-FI" dirty="0">
                <a:latin typeface="Calibri" pitchFamily="34" charset="0"/>
                <a:cs typeface="Calibri" pitchFamily="34" charset="0"/>
              </a:rPr>
              <a:t>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110 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/</a:t>
            </a:r>
            <a:r>
              <a:rPr lang="fi-FI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 (yläväripeli) vaarattomassa, saatu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10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tikkiä</a:t>
            </a:r>
            <a:r>
              <a:rPr lang="fi-FI" dirty="0">
                <a:latin typeface="Calibri" pitchFamily="34" charset="0"/>
                <a:cs typeface="Calibri" pitchFamily="34" charset="0"/>
              </a:rPr>
              <a:t>:</a:t>
            </a:r>
            <a:br>
              <a:rPr lang="fi-FI" dirty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Täyspelihyvitys  300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+ 4*pistetikki  </a:t>
            </a:r>
            <a:r>
              <a:rPr lang="fi-FI" dirty="0">
                <a:latin typeface="Calibri" pitchFamily="34" charset="0"/>
                <a:cs typeface="Calibri" pitchFamily="34" charset="0"/>
              </a:rPr>
              <a:t>30 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420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/</a:t>
            </a:r>
            <a:r>
              <a:rPr lang="fi-FI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 (yläväripeli)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vaarattomassa,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saatu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10 tikkiä (kaksi ylitikkiä):</a:t>
            </a:r>
            <a:r>
              <a:rPr lang="fi-FI" dirty="0">
                <a:latin typeface="Calibri" pitchFamily="34" charset="0"/>
                <a:cs typeface="Calibri" pitchFamily="34" charset="0"/>
              </a:rPr>
              <a:t/>
            </a:r>
            <a:br>
              <a:rPr lang="fi-FI" dirty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Osasitoumushyvitys 50 +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2*pistetikki  </a:t>
            </a:r>
            <a:r>
              <a:rPr lang="fi-FI" dirty="0">
                <a:latin typeface="Calibri" pitchFamily="34" charset="0"/>
                <a:cs typeface="Calibri" pitchFamily="34" charset="0"/>
              </a:rPr>
              <a:t>30 + 2*ylitikki 30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170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>
                <a:latin typeface="Calibri" pitchFamily="34" charset="0"/>
                <a:cs typeface="Calibri" pitchFamily="34" charset="0"/>
              </a:rPr>
              <a:t>4</a:t>
            </a:r>
            <a:r>
              <a:rPr lang="fi-FI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♥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/</a:t>
            </a:r>
            <a:r>
              <a:rPr lang="fi-FI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 (yläväripeli) vaarassa, saatu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12 tikkiä (kaksi ylitikkiä):</a:t>
            </a:r>
            <a:r>
              <a:rPr lang="fi-FI" dirty="0">
                <a:latin typeface="Calibri" pitchFamily="34" charset="0"/>
                <a:cs typeface="Calibri" pitchFamily="34" charset="0"/>
              </a:rPr>
              <a:t/>
            </a:r>
            <a:br>
              <a:rPr lang="fi-FI" dirty="0">
                <a:latin typeface="Calibri" pitchFamily="34" charset="0"/>
                <a:cs typeface="Calibri" pitchFamily="34" charset="0"/>
              </a:rPr>
            </a:br>
            <a:r>
              <a:rPr lang="fi-FI" dirty="0">
                <a:latin typeface="Calibri" pitchFamily="34" charset="0"/>
                <a:cs typeface="Calibri" pitchFamily="34" charset="0"/>
              </a:rPr>
              <a:t>Täyspelihyvitys  500 +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4*pistetikki  </a:t>
            </a:r>
            <a:r>
              <a:rPr lang="fi-FI" dirty="0">
                <a:latin typeface="Calibri" pitchFamily="34" charset="0"/>
                <a:cs typeface="Calibri" pitchFamily="34" charset="0"/>
              </a:rPr>
              <a:t>30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 + 2*ylitikki 30 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680 pistettä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b="1" dirty="0" smtClean="0">
                <a:latin typeface="Calibri" pitchFamily="34" charset="0"/>
                <a:cs typeface="Calibri" pitchFamily="34" charset="0"/>
              </a:rPr>
              <a:t>6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/</a:t>
            </a:r>
            <a:r>
              <a:rPr lang="fi-FI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 (yläväripeli) vaarassa, saatu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12 </a:t>
            </a:r>
            <a:r>
              <a:rPr lang="fi-FI" b="1" dirty="0">
                <a:latin typeface="Calibri" pitchFamily="34" charset="0"/>
                <a:cs typeface="Calibri" pitchFamily="34" charset="0"/>
              </a:rPr>
              <a:t>tikkiä:</a:t>
            </a:r>
            <a:br>
              <a:rPr lang="fi-FI" b="1" dirty="0">
                <a:latin typeface="Calibri" pitchFamily="34" charset="0"/>
                <a:cs typeface="Calibri" pitchFamily="34" charset="0"/>
              </a:rPr>
            </a:br>
            <a:r>
              <a:rPr lang="fi-FI" dirty="0" smtClean="0">
                <a:latin typeface="Calibri" pitchFamily="34" charset="0"/>
                <a:cs typeface="Calibri" pitchFamily="34" charset="0"/>
              </a:rPr>
              <a:t>Slammihyvitys  750 + täyspelihyvitys  </a:t>
            </a:r>
            <a:r>
              <a:rPr lang="fi-FI" dirty="0">
                <a:latin typeface="Calibri" pitchFamily="34" charset="0"/>
                <a:cs typeface="Calibri" pitchFamily="34" charset="0"/>
              </a:rPr>
              <a:t>500 + 6*pistetikki  30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=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1430 pistettä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81359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KOTIPELIEN PISTEMÄÄRÄT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370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87932"/>
              </p:ext>
            </p:extLst>
          </p:nvPr>
        </p:nvGraphicFramePr>
        <p:xfrm>
          <a:off x="827682" y="1340768"/>
          <a:ext cx="7560073" cy="4785360"/>
        </p:xfrm>
        <a:graphic>
          <a:graphicData uri="http://schemas.openxmlformats.org/drawingml/2006/table">
            <a:tbl>
              <a:tblPr/>
              <a:tblGrid>
                <a:gridCol w="1152030"/>
                <a:gridCol w="864196"/>
                <a:gridCol w="936104"/>
                <a:gridCol w="1008112"/>
                <a:gridCol w="864096"/>
                <a:gridCol w="936104"/>
                <a:gridCol w="1008112"/>
                <a:gridCol w="791319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Kotipelien pistemäärät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Vyöhyke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Vaaraton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Vaara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Tikit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2220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Ylitikit/</a:t>
                      </a:r>
                      <a:b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kpl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5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92463" y="1196752"/>
            <a:ext cx="81359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Tarjoussarjan aikana toinen puoli voi ilmaista epäuskonsa sitoumuksen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kotiinmenoon</a:t>
            </a:r>
            <a:endParaRPr lang="fi-FI" sz="2400" b="1" i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Tällöin puolustus voi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kahdentaa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eli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donkata</a:t>
            </a:r>
            <a:r>
              <a:rPr lang="fi-F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d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uppelt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lyhenteet D, x) loppusitoumuksen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Pieteistä tulee kalliimpia kahdennuksen jälkeen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kahdennettu peli meneekin kotiin, pistetikeistä saatava määrä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tuplaantuu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=&gt; täyspelihyvitykset saadaan matalammalta tasolta. Lisäksi ylimääräinen bonus.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Pelinvientipuoli voi </a:t>
            </a:r>
            <a:r>
              <a:rPr lang="fi-FI" sz="24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vastakahdentaa</a:t>
            </a:r>
            <a:r>
              <a:rPr lang="fi-F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reduppelt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RD, xx) kahdennetun pelin, jos on varma, että saa pelattua kahdennetun sitoumuksen kotiin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Pietien hinta kaksinkertaistuu kahdennetuista pieteistä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Pistetikeistä saatavat pisteet nelinkertaistuvat alkuperäisestä. Lisäksi ylimääräinen bonus.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608" y="226109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KAHDENNUKSET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3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43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84023"/>
              </p:ext>
            </p:extLst>
          </p:nvPr>
        </p:nvGraphicFramePr>
        <p:xfrm>
          <a:off x="1475656" y="2204864"/>
          <a:ext cx="6408737" cy="2519365"/>
        </p:xfrm>
        <a:graphic>
          <a:graphicData uri="http://schemas.openxmlformats.org/drawingml/2006/table">
            <a:tbl>
              <a:tblPr/>
              <a:tblGrid>
                <a:gridCol w="2563812"/>
                <a:gridCol w="1889125"/>
                <a:gridCol w="195580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Vaaraton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Vaara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kahdentamaton/kpl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kahdennettu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ja 3. kahdennettu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4.-13. kahdennettu/kpl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vastakahdennettu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 kahdennettu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 kahdennettu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285576" y="1389638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2000" dirty="0">
                <a:latin typeface="Times New Roman" pitchFamily="18" charset="0"/>
              </a:rPr>
              <a:t>Alla ovat puolustajille </a:t>
            </a:r>
            <a:r>
              <a:rPr lang="fi-FI" sz="2000" b="1" i="1" dirty="0">
                <a:solidFill>
                  <a:srgbClr val="006600"/>
                </a:solidFill>
                <a:latin typeface="Times New Roman" pitchFamily="18" charset="0"/>
              </a:rPr>
              <a:t>pieteistä</a:t>
            </a:r>
            <a:r>
              <a:rPr lang="fi-FI" sz="20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fi-FI" sz="2000" dirty="0">
                <a:latin typeface="Times New Roman" pitchFamily="18" charset="0"/>
              </a:rPr>
              <a:t>tulevat pisteet.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395536" y="3326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PIETIEN HINNAT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45506" y="522920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Taulukot kahdennetuista ja vastakahdennetuista kotipelien pistemääristä löytyvät kirjasta </a:t>
            </a:r>
            <a:r>
              <a:rPr lang="fi-FI" i="1" dirty="0" smtClean="0"/>
              <a:t>liitteestä C</a:t>
            </a:r>
            <a:endParaRPr lang="fi-FI" i="1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PIETIPELIEN HINNAT</a:t>
            </a:r>
          </a:p>
        </p:txBody>
      </p:sp>
      <p:graphicFrame>
        <p:nvGraphicFramePr>
          <p:cNvPr id="13415" name="Group 103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1679575"/>
                <a:gridCol w="720725"/>
                <a:gridCol w="719138"/>
                <a:gridCol w="720725"/>
                <a:gridCol w="792162"/>
                <a:gridCol w="720725"/>
                <a:gridCol w="7429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Pietipelien pistemäärät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Vyöhyke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Vaaraton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Tulos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Lisäpiedit/kpl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6" name="Rectangle 104"/>
          <p:cNvSpPr>
            <a:spLocks noChangeArrowheads="1"/>
          </p:cNvSpPr>
          <p:nvPr/>
        </p:nvSpPr>
        <p:spPr bwMode="auto">
          <a:xfrm>
            <a:off x="539750" y="5805488"/>
            <a:ext cx="8135938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>
                <a:latin typeface="Times New Roman" pitchFamily="18" charset="0"/>
              </a:rPr>
              <a:t>Pass: kahdentamaton sitoumus, X: kahdennettu, XX: vastakahdennettu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49343" y="1196752"/>
            <a:ext cx="59055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2000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  <a:latin typeface="Times New Roman" pitchFamily="18" charset="0"/>
              </a:rPr>
              <a:t>KÄDEN PELIVOIMAN ARVIOINTI</a:t>
            </a:r>
          </a:p>
          <a:p>
            <a:pPr lvl="0" algn="ctr">
              <a:spcBef>
                <a:spcPct val="50000"/>
              </a:spcBef>
            </a:pPr>
            <a:r>
              <a:rPr lang="fi-FI" sz="2000" dirty="0">
                <a:solidFill>
                  <a:prstClr val="black"/>
                </a:solidFill>
                <a:latin typeface="Calibri" pitchFamily="34" charset="0"/>
              </a:rPr>
              <a:t>Kirjan luku </a:t>
            </a:r>
            <a:r>
              <a:rPr lang="fi-FI" sz="2000" dirty="0" smtClean="0">
                <a:solidFill>
                  <a:prstClr val="black"/>
                </a:solidFill>
                <a:latin typeface="Calibri" pitchFamily="34" charset="0"/>
              </a:rPr>
              <a:t>4.4-4.5, </a:t>
            </a:r>
            <a:r>
              <a:rPr lang="fi-FI" sz="2000" dirty="0">
                <a:solidFill>
                  <a:prstClr val="black"/>
                </a:solidFill>
                <a:latin typeface="Calibri" pitchFamily="34" charset="0"/>
              </a:rPr>
              <a:t>sivut </a:t>
            </a:r>
            <a:r>
              <a:rPr lang="fi-FI" sz="2000" dirty="0" smtClean="0">
                <a:solidFill>
                  <a:prstClr val="black"/>
                </a:solidFill>
                <a:latin typeface="Calibri" pitchFamily="34" charset="0"/>
              </a:rPr>
              <a:t>54-58</a:t>
            </a:r>
          </a:p>
          <a:p>
            <a:pPr lvl="0" algn="ctr">
              <a:spcBef>
                <a:spcPct val="50000"/>
              </a:spcBef>
            </a:pPr>
            <a:endParaRPr lang="fi-FI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3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5697" y="908720"/>
            <a:ext cx="83534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>
                <a:latin typeface="Times New Roman" pitchFamily="18" charset="0"/>
              </a:rPr>
              <a:t>Käden </a:t>
            </a:r>
            <a:r>
              <a:rPr lang="fi-FI" sz="2000" dirty="0">
                <a:latin typeface="Times New Roman" pitchFamily="18" charset="0"/>
              </a:rPr>
              <a:t>tikkipelivoima on pystyttävä arvioimaan, jotta tietäisimme, montako tikkiä uskallamme tarjotessamme luvata </a:t>
            </a:r>
            <a:r>
              <a:rPr lang="fi-FI" sz="2000" dirty="0" smtClean="0">
                <a:latin typeface="Times New Roman" pitchFamily="18" charset="0"/>
              </a:rPr>
              <a:t>partnerin kanssa ottaa</a:t>
            </a:r>
            <a:endParaRPr lang="fi-FI" dirty="0">
              <a:latin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>
                <a:latin typeface="Times New Roman" pitchFamily="18" charset="0"/>
              </a:rPr>
              <a:t>Käden pelivoima arvioidaan kuvakorttien ja lyhyitten maitten avulla:</a:t>
            </a:r>
          </a:p>
        </p:txBody>
      </p:sp>
      <p:graphicFrame>
        <p:nvGraphicFramePr>
          <p:cNvPr id="16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642167"/>
              </p:ext>
            </p:extLst>
          </p:nvPr>
        </p:nvGraphicFramePr>
        <p:xfrm>
          <a:off x="2772568" y="2060848"/>
          <a:ext cx="3744913" cy="3352800"/>
        </p:xfrm>
        <a:graphic>
          <a:graphicData uri="http://schemas.openxmlformats.org/drawingml/2006/table">
            <a:tbl>
              <a:tblPr/>
              <a:tblGrid>
                <a:gridCol w="1295400"/>
                <a:gridCol w="1081088"/>
                <a:gridCol w="13684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Kortti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Arvopisteet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Ässä 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Kuningas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Rouva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Sotamies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Lyhyt maa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Jakopisteet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Renonssi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korttia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Singelton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kortti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Dubbelton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korttia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468312" y="5589240"/>
            <a:ext cx="8353425" cy="64135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Pisteet ovat VAIN helppo tapa arvioida käden </a:t>
            </a:r>
            <a:r>
              <a:rPr lang="fi-FI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tikkipelivoimaa. </a:t>
            </a:r>
            <a:br>
              <a:rPr lang="fi-FI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fi-FI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 </a:t>
            </a:r>
            <a:r>
              <a:rPr lang="fi-FI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EIVÄT ilmoita sitä, montako tikkiä tulemme saamaan.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56593" y="1886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KÄDEN TIKKIPELIVOIMAN ARVIOINTI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8506" y="6387445"/>
            <a:ext cx="2133600" cy="476250"/>
          </a:xfrm>
        </p:spPr>
        <p:txBody>
          <a:bodyPr/>
          <a:lstStyle/>
          <a:p>
            <a:fld id="{C2E72F73-BC8D-43F9-BF98-904FC5608A78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4638" y="1124744"/>
            <a:ext cx="82089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000" dirty="0">
                <a:latin typeface="Times New Roman" pitchFamily="18" charset="0"/>
              </a:rPr>
              <a:t> Kun tarjotaan </a:t>
            </a:r>
            <a:r>
              <a:rPr lang="fi-FI" sz="2000" dirty="0" err="1">
                <a:latin typeface="Times New Roman" pitchFamily="18" charset="0"/>
              </a:rPr>
              <a:t>sangia</a:t>
            </a:r>
            <a:r>
              <a:rPr lang="fi-FI" sz="2000" dirty="0">
                <a:latin typeface="Times New Roman" pitchFamily="18" charset="0"/>
              </a:rPr>
              <a:t> lasketaan vain arvopisteet</a:t>
            </a:r>
            <a:r>
              <a:rPr lang="fi-FI" sz="2000" dirty="0" smtClean="0">
                <a:latin typeface="Times New Roman" pitchFamily="18" charset="0"/>
              </a:rPr>
              <a:t>.</a:t>
            </a:r>
            <a:endParaRPr lang="fi-FI" sz="2000" dirty="0">
              <a:latin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>
                <a:latin typeface="Times New Roman" pitchFamily="18" charset="0"/>
              </a:rPr>
              <a:t> Kun tarjotaan joku väri valttina lasketaan sekä arvo- että jakopisteet.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>
                <a:latin typeface="Times New Roman" pitchFamily="18" charset="0"/>
              </a:rPr>
              <a:t> Partnerin tarjoamasta </a:t>
            </a:r>
            <a:r>
              <a:rPr lang="fi-FI" sz="2000" dirty="0" smtClean="0">
                <a:latin typeface="Times New Roman" pitchFamily="18" charset="0"/>
              </a:rPr>
              <a:t>väristä </a:t>
            </a:r>
            <a:r>
              <a:rPr lang="fi-FI" sz="2000" dirty="0">
                <a:latin typeface="Times New Roman" pitchFamily="18" charset="0"/>
              </a:rPr>
              <a:t>ei lasketa jakopisteitä </a:t>
            </a:r>
            <a:endParaRPr lang="fi-FI" sz="2000" dirty="0" smtClean="0">
              <a:latin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>
                <a:latin typeface="Times New Roman" pitchFamily="18" charset="0"/>
              </a:rPr>
              <a:t>”jalattomalle” kuvalle  </a:t>
            </a:r>
            <a:r>
              <a:rPr lang="fi-FI" sz="2000" dirty="0">
                <a:latin typeface="Times New Roman" pitchFamily="18" charset="0"/>
              </a:rPr>
              <a:t>(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fi-FI" sz="2000" b="1" dirty="0">
                <a:latin typeface="Times New Roman" pitchFamily="18" charset="0"/>
              </a:rPr>
              <a:t>,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 Q</a:t>
            </a:r>
            <a:r>
              <a:rPr lang="fi-FI" sz="2000" b="1" dirty="0">
                <a:latin typeface="Times New Roman" pitchFamily="18" charset="0"/>
              </a:rPr>
              <a:t>, 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J</a:t>
            </a:r>
            <a:r>
              <a:rPr lang="fi-FI" sz="2000" b="1" dirty="0">
                <a:latin typeface="Times New Roman" pitchFamily="18" charset="0"/>
              </a:rPr>
              <a:t>,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 AJ</a:t>
            </a:r>
            <a:r>
              <a:rPr lang="fi-FI" sz="2000" b="1" dirty="0">
                <a:latin typeface="Times New Roman" pitchFamily="18" charset="0"/>
              </a:rPr>
              <a:t>,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 KJ</a:t>
            </a:r>
            <a:r>
              <a:rPr lang="fi-FI" sz="2000" b="1" dirty="0">
                <a:latin typeface="Times New Roman" pitchFamily="18" charset="0"/>
              </a:rPr>
              <a:t>,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fi-FI" sz="2000" b="1" dirty="0" err="1">
                <a:solidFill>
                  <a:srgbClr val="FF0000"/>
                </a:solidFill>
                <a:latin typeface="Times New Roman" pitchFamily="18" charset="0"/>
              </a:rPr>
              <a:t>Qx</a:t>
            </a:r>
            <a:r>
              <a:rPr lang="fi-FI" sz="2000" b="1" dirty="0">
                <a:latin typeface="Times New Roman" pitchFamily="18" charset="0"/>
              </a:rPr>
              <a:t>,</a:t>
            </a:r>
            <a:r>
              <a:rPr lang="fi-FI" sz="2000" b="1" dirty="0">
                <a:solidFill>
                  <a:srgbClr val="FF0000"/>
                </a:solidFill>
                <a:latin typeface="Times New Roman" pitchFamily="18" charset="0"/>
              </a:rPr>
              <a:t> QJ</a:t>
            </a:r>
            <a:r>
              <a:rPr lang="fi-FI" sz="2000" b="1" dirty="0">
                <a:latin typeface="Times New Roman" pitchFamily="18" charset="0"/>
              </a:rPr>
              <a:t>, </a:t>
            </a:r>
            <a:r>
              <a:rPr lang="fi-FI" sz="2000" b="1" dirty="0" err="1">
                <a:solidFill>
                  <a:srgbClr val="FF0000"/>
                </a:solidFill>
                <a:latin typeface="Times New Roman" pitchFamily="18" charset="0"/>
              </a:rPr>
              <a:t>Jx</a:t>
            </a:r>
            <a:r>
              <a:rPr lang="fi-FI" sz="2000" dirty="0">
                <a:latin typeface="Times New Roman" pitchFamily="18" charset="0"/>
              </a:rPr>
              <a:t>) lasketaan vain arvo- tai jakopisteet</a:t>
            </a:r>
            <a:r>
              <a:rPr lang="fi-FI" sz="2000" dirty="0" smtClean="0">
                <a:latin typeface="Times New Roman" pitchFamily="18" charset="0"/>
              </a:rPr>
              <a:t>, </a:t>
            </a:r>
            <a:r>
              <a:rPr lang="fi-FI" sz="2000" dirty="0">
                <a:latin typeface="Times New Roman" pitchFamily="18" charset="0"/>
              </a:rPr>
              <a:t>ei molempia.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72366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10" y="2872366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83" y="2872366"/>
            <a:ext cx="904875" cy="933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455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2455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2455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i-FI"/>
          </a:p>
        </p:txBody>
      </p:sp>
      <p:graphicFrame>
        <p:nvGraphicFramePr>
          <p:cNvPr id="17417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84475"/>
              </p:ext>
            </p:extLst>
          </p:nvPr>
        </p:nvGraphicFramePr>
        <p:xfrm>
          <a:off x="1696550" y="3933056"/>
          <a:ext cx="5545137" cy="1584960"/>
        </p:xfrm>
        <a:graphic>
          <a:graphicData uri="http://schemas.openxmlformats.org/drawingml/2006/table">
            <a:tbl>
              <a:tblPr/>
              <a:tblGrid>
                <a:gridCol w="1847850"/>
                <a:gridCol w="1849437"/>
                <a:gridCol w="18478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KQJ8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AQ9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Q3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J10983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	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Q863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467544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KÄDEN TIKKIPELIVOIMAN ARVIOINTI</a:t>
            </a:r>
          </a:p>
          <a:p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1205954" y="5604697"/>
            <a:ext cx="1696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3419872" y="560469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5508104" y="56046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 </a:t>
            </a:r>
            <a:r>
              <a:rPr lang="fi-FI" dirty="0" err="1" smtClean="0"/>
              <a:t>ap</a:t>
            </a:r>
            <a:endParaRPr lang="fi-FI" dirty="0" smtClean="0"/>
          </a:p>
        </p:txBody>
      </p:sp>
      <p:sp>
        <p:nvSpPr>
          <p:cNvPr id="6" name="Tekstiruutu 5"/>
          <p:cNvSpPr txBox="1"/>
          <p:nvPr/>
        </p:nvSpPr>
        <p:spPr>
          <a:xfrm>
            <a:off x="1381198" y="597605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20 pistettä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470206" y="597808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16 pistettä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5580112" y="597365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6 </a:t>
            </a:r>
            <a:r>
              <a:rPr lang="fi-FI" dirty="0" smtClean="0"/>
              <a:t>pistettä</a:t>
            </a:r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46877"/>
              </p:ext>
            </p:extLst>
          </p:nvPr>
        </p:nvGraphicFramePr>
        <p:xfrm>
          <a:off x="1763713" y="1989138"/>
          <a:ext cx="5545137" cy="1429385"/>
        </p:xfrm>
        <a:graphic>
          <a:graphicData uri="http://schemas.openxmlformats.org/drawingml/2006/table">
            <a:tbl>
              <a:tblPr/>
              <a:tblGrid>
                <a:gridCol w="1971675"/>
                <a:gridCol w="1725612"/>
                <a:gridCol w="184785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Loppusitoumus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Täyspelitaso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Pistevoima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Sangi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NT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3NT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</a:t>
                      </a:r>
                      <a:r>
                        <a:rPr kumimoji="0" lang="fi-F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Yläväri 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4♠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4♥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p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Alaväri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5♦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5♣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 p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9319" y="126945"/>
            <a:ext cx="727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PISTETARPEITA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539750" y="765175"/>
            <a:ext cx="792003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b="1" dirty="0">
                <a:solidFill>
                  <a:srgbClr val="00B050"/>
                </a:solidFill>
                <a:latin typeface="Times New Roman" pitchFamily="18" charset="0"/>
              </a:rPr>
              <a:t>Parin pistemäärä</a:t>
            </a:r>
            <a:r>
              <a:rPr lang="fi-FI" sz="2000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i-FI" sz="2000" dirty="0">
                <a:latin typeface="Times New Roman" pitchFamily="18" charset="0"/>
              </a:rPr>
              <a:t>= oman käden pisteet + partnerin pisteet</a:t>
            </a:r>
          </a:p>
          <a:p>
            <a:pPr>
              <a:spcBef>
                <a:spcPct val="50000"/>
              </a:spcBef>
            </a:pPr>
            <a:r>
              <a:rPr lang="fi-FI" sz="2000" dirty="0">
                <a:latin typeface="Times New Roman" pitchFamily="18" charset="0"/>
              </a:rPr>
              <a:t>Seuraavassa taulukossa on karkea arvio siitä, paljonko pisteitä pari tarvitsee, jotta täyspeli menisi useimmiten kotiin.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611188" y="3500438"/>
            <a:ext cx="7848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2000" dirty="0">
                <a:latin typeface="Times New Roman" pitchFamily="18" charset="0"/>
              </a:rPr>
              <a:t>Huomaa, että </a:t>
            </a:r>
            <a:r>
              <a:rPr lang="fi-FI" sz="2000" dirty="0" err="1">
                <a:latin typeface="Times New Roman" pitchFamily="18" charset="0"/>
              </a:rPr>
              <a:t>sangissa</a:t>
            </a:r>
            <a:r>
              <a:rPr lang="fi-FI" sz="2000" dirty="0">
                <a:latin typeface="Times New Roman" pitchFamily="18" charset="0"/>
              </a:rPr>
              <a:t> lasketaan vain arvopisteet.</a:t>
            </a:r>
          </a:p>
          <a:p>
            <a:pPr>
              <a:spcBef>
                <a:spcPct val="50000"/>
              </a:spcBef>
            </a:pPr>
            <a:r>
              <a:rPr lang="fi-FI" sz="2000" dirty="0">
                <a:latin typeface="Times New Roman" pitchFamily="18" charset="0"/>
              </a:rPr>
              <a:t>Slammien karkeat pisterajat</a:t>
            </a:r>
          </a:p>
        </p:txBody>
      </p:sp>
      <p:graphicFrame>
        <p:nvGraphicFramePr>
          <p:cNvPr id="21706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23570"/>
              </p:ext>
            </p:extLst>
          </p:nvPr>
        </p:nvGraphicFramePr>
        <p:xfrm>
          <a:off x="1763713" y="4508500"/>
          <a:ext cx="5545137" cy="1737360"/>
        </p:xfrm>
        <a:graphic>
          <a:graphicData uri="http://schemas.openxmlformats.org/drawingml/2006/table">
            <a:tbl>
              <a:tblPr/>
              <a:tblGrid>
                <a:gridCol w="1944687"/>
                <a:gridCol w="1751013"/>
                <a:gridCol w="18494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Loppusitoumus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Slammitaso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Pistevoima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Pikkuslammi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Isoslammi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</a:t>
                      </a:r>
                      <a:r>
                        <a:rPr kumimoji="0" lang="fi-FI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</a:t>
                      </a:r>
                      <a:endParaRPr kumimoji="0" lang="fi-FI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8064500" cy="1187450"/>
          </a:xfrm>
          <a:prstGeom prst="rect">
            <a:avLst/>
          </a:prstGeom>
          <a:solidFill>
            <a:srgbClr val="006600"/>
          </a:solidFill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  <a:latin typeface="Times New Roman" pitchFamily="18" charset="0"/>
              </a:rPr>
              <a:t>Tarjoamisen päämäärä on selvittää</a:t>
            </a:r>
          </a:p>
          <a:p>
            <a:pPr algn="ctr">
              <a:buFont typeface="Wingdings" pitchFamily="2" charset="2"/>
              <a:buChar char="Ø"/>
            </a:pPr>
            <a:r>
              <a:rPr lang="fi-FI" sz="2400" b="1" dirty="0">
                <a:solidFill>
                  <a:schemeClr val="bg1"/>
                </a:solidFill>
                <a:latin typeface="Times New Roman" pitchFamily="18" charset="0"/>
              </a:rPr>
              <a:t> parin yhteinen paras valttiväri</a:t>
            </a:r>
          </a:p>
          <a:p>
            <a:pPr algn="ctr">
              <a:buFont typeface="Wingdings" pitchFamily="2" charset="2"/>
              <a:buChar char="Ø"/>
            </a:pPr>
            <a:r>
              <a:rPr lang="fi-FI" sz="2400" b="1" dirty="0">
                <a:solidFill>
                  <a:schemeClr val="bg1"/>
                </a:solidFill>
                <a:latin typeface="Times New Roman" pitchFamily="18" charset="0"/>
              </a:rPr>
              <a:t> montako tikkiä pari voi luvata ottaa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70958" y="1881835"/>
            <a:ext cx="79914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parilla on yhteinen vähintään kahdeksan kortin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ylä)väri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heidän kannattaa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pelata loppusitoumus tämä maa valttina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Vähintään kahdeksan kortin valtti tuottaa yleensä ainakin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yhden tikin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enemmän kuin vastaavilla korteilla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sangin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pelaaminen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Huomioi kuitenkin, että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sangin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pelaaminen tuottaa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usein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paremman pistetuloksen kuin alavärisitoumus.</a:t>
            </a:r>
            <a:endParaRPr lang="fi-FI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yhteistä 8 kortin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ylä)valttiväriä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ei löydy, pelataan loppusitoumus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sangissa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Kannattaa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yrittää saada bonuksia, mutta jos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täyspeli- bonukseen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ei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ole mahdollisuutta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 niin kannattaa jäädä mahdollisimman alhaiselle tasolle.</a:t>
            </a:r>
            <a:r>
              <a:rPr lang="fi-FI" dirty="0">
                <a:latin typeface="Calibri" pitchFamily="34" charset="0"/>
                <a:cs typeface="Calibri" pitchFamily="34" charset="0"/>
              </a:rPr>
              <a:t>  </a:t>
            </a:r>
            <a:endParaRPr lang="fi-FI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99714" y="277047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BRIDGEN PERUSIDEAT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923378"/>
            <a:ext cx="855316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SzPct val="140000"/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Ensin on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huutokauppavaihe eli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tarjoaminen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jossa molemmat parit pyrkivät tarjouksia tekemällä löytämään pelivaihtoehdon, jossa oma puoli saa mahdollisimman paljon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pisteitä</a:t>
            </a:r>
            <a:r>
              <a:rPr lang="fi-FI" sz="2400" b="1" i="1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spcBef>
                <a:spcPts val="0"/>
              </a:spcBef>
              <a:buSzPct val="140000"/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Korkein tehty tarjous määrää, montako tikkiä pelinvientipuolen tulee saada saadakseen jaosta pisteet omalle puolelleen.</a:t>
            </a:r>
          </a:p>
          <a:p>
            <a:pPr>
              <a:spcBef>
                <a:spcPts val="0"/>
              </a:spcBef>
              <a:buSzPct val="140000"/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Jos pelinviejä saa vähintään lupaamansa tikkimäärän, eli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kotipelin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 pisteet kirjataan peliä vieneen parin sarakkeeseen.</a:t>
            </a:r>
          </a:p>
          <a:p>
            <a:pPr>
              <a:spcBef>
                <a:spcPts val="0"/>
              </a:spcBef>
              <a:buSzPct val="140000"/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Jos pelinviejän tikkisaalis jää vajaaksi, eli peli menee</a:t>
            </a:r>
            <a:r>
              <a:rPr lang="fi-FI" sz="2400" b="1" i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pietiin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 tulos merkitään puolustajien hyväksi.</a:t>
            </a:r>
          </a:p>
          <a:p>
            <a:pPr>
              <a:spcBef>
                <a:spcPts val="0"/>
              </a:spcBef>
              <a:buSzPct val="140000"/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Kilpailussa monet eri parit pelaavat saman jaon ja jakokohtainen tulos määräytyy sen mukaan, kuinka hyvin pari on pärjännyt vertailussa muihin samoilla korteilla pelanneisiin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24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897502" y="5844633"/>
            <a:ext cx="7272808" cy="52322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i-FI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Tulosvertailun takia bridgessä </a:t>
            </a:r>
            <a:r>
              <a:rPr lang="fi-FI" sz="28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taito ratkaisee</a:t>
            </a:r>
            <a:r>
              <a:rPr lang="fi-FI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250" y="1268413"/>
            <a:ext cx="59055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2000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b="1" dirty="0">
                <a:solidFill>
                  <a:srgbClr val="00B050"/>
                </a:solidFill>
                <a:latin typeface="Times New Roman" pitchFamily="18" charset="0"/>
              </a:rPr>
              <a:t>JOHDATUS</a:t>
            </a:r>
          </a:p>
          <a:p>
            <a:pPr algn="ctr">
              <a:spcBef>
                <a:spcPct val="50000"/>
              </a:spcBef>
            </a:pPr>
            <a:r>
              <a:rPr lang="fi-FI" sz="4000" b="1" dirty="0">
                <a:solidFill>
                  <a:srgbClr val="00B050"/>
                </a:solidFill>
                <a:latin typeface="Times New Roman" pitchFamily="18" charset="0"/>
              </a:rPr>
              <a:t>TARJOAMISEEN</a:t>
            </a:r>
          </a:p>
          <a:p>
            <a:pPr algn="ctr">
              <a:spcBef>
                <a:spcPct val="50000"/>
              </a:spcBef>
            </a:pPr>
            <a:endParaRPr lang="fi-FI" sz="2000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9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332656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AVAUKSET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91661" y="1412776"/>
            <a:ext cx="813752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32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Avaustarjoukseksi</a:t>
            </a:r>
            <a:r>
              <a:rPr lang="fi-FI" sz="3200" b="1" i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3200" dirty="0">
                <a:latin typeface="Calibri" pitchFamily="34" charset="0"/>
                <a:cs typeface="Calibri" pitchFamily="34" charset="0"/>
                <a:sym typeface="Symbol" pitchFamily="18" charset="2"/>
              </a:rPr>
              <a:t>eli</a:t>
            </a:r>
            <a:r>
              <a:rPr lang="fi-FI" sz="3200" b="1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32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avaukseksi</a:t>
            </a:r>
            <a:r>
              <a:rPr lang="fi-FI" sz="3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3200" dirty="0">
                <a:latin typeface="Calibri" pitchFamily="34" charset="0"/>
                <a:cs typeface="Calibri" pitchFamily="34" charset="0"/>
                <a:sym typeface="Symbol" pitchFamily="18" charset="2"/>
              </a:rPr>
              <a:t>sanotaan </a:t>
            </a:r>
            <a:r>
              <a:rPr lang="fi-FI" sz="32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tarjoussarjan ensimmäistä </a:t>
            </a:r>
            <a:r>
              <a:rPr lang="fi-FI" sz="3200" dirty="0">
                <a:latin typeface="Calibri" pitchFamily="34" charset="0"/>
                <a:cs typeface="Calibri" pitchFamily="34" charset="0"/>
                <a:sym typeface="Symbol" pitchFamily="18" charset="2"/>
              </a:rPr>
              <a:t>tarjousta, joka ei ole pass</a:t>
            </a:r>
            <a:r>
              <a:rPr lang="fi-FI" sz="32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Jokaisessa tarjoussarjassa on siis korkeintaan yksi avaustarjous  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3200" dirty="0">
                <a:latin typeface="Calibri" pitchFamily="34" charset="0"/>
                <a:cs typeface="Calibri" pitchFamily="34" charset="0"/>
                <a:sym typeface="Symbol" pitchFamily="18" charset="2"/>
              </a:rPr>
              <a:t>V</a:t>
            </a:r>
            <a:r>
              <a:rPr lang="fi-FI" sz="32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oi olla jakoja, joissa kukaan pelaajista ei tee avaustarjousta vaan kaikki passaavat. Tätä kutsutaan </a:t>
            </a:r>
            <a:r>
              <a:rPr lang="fi-FI" sz="32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round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32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pass</a:t>
            </a:r>
            <a:r>
              <a:rPr lang="fi-FI" sz="32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:ksi</a:t>
            </a:r>
            <a:endParaRPr lang="fi-FI" sz="32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6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TARJOUSTEN MERKITYKSET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38444" y="1484784"/>
            <a:ext cx="81375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Tarjous </a:t>
            </a:r>
            <a:r>
              <a:rPr lang="fi-FI" sz="32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kertoo sen, mitä pari on sopinut kyseisen tarjouksen merkitykseksi</a:t>
            </a:r>
            <a:r>
              <a:rPr lang="fi-FI" sz="32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Esimerkiksi avaustarjous 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32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</a:t>
            </a:r>
            <a:r>
              <a:rPr lang="fi-FI" sz="3200" dirty="0">
                <a:latin typeface="Calibri" pitchFamily="34" charset="0"/>
                <a:cs typeface="Calibri" pitchFamily="34" charset="0"/>
                <a:sym typeface="Symbol" pitchFamily="18" charset="2"/>
              </a:rPr>
              <a:t> ei tarkoita, että pelaaja tarjotessaan arvelisi korttiensa riittävän yksin seitsemään tikkiin patapelissä</a:t>
            </a:r>
            <a:r>
              <a:rPr lang="fi-FI" sz="32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. Kurssilla opetettavan systeemin mukaan avaaja kertoo tällä avaustarjouksellaan, että hänellä on 12-21 pistettä ja vähintään viiden kortin pata.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6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TARJOUSTEN MERKITYKSET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9044" y="1196752"/>
            <a:ext cx="813752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Saman 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tarjouksen merkitys muuttuu riippuen siitä, missä vaiheessa tarjoussarjaa tarjous on tehty:</a:t>
            </a:r>
          </a:p>
          <a:p>
            <a:pPr marL="800100" lvl="1" indent="-342900">
              <a:spcBef>
                <a:spcPts val="0"/>
              </a:spcBef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Avaustarjouksena 1NT lupaa voimaa 15-17 pistettä</a:t>
            </a:r>
          </a:p>
          <a:p>
            <a:pPr marL="800100" lvl="1" indent="-342900">
              <a:spcBef>
                <a:spcPts val="0"/>
              </a:spcBef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Jos partneri on avannut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>
                <a:ea typeface="Times New Roman" pitchFamily="18" charset="0"/>
                <a:cs typeface="Arial" charset="0"/>
              </a:rPr>
              <a:t>,</a:t>
            </a:r>
            <a:r>
              <a:rPr lang="en-US" sz="28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ja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teet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vastaustarjouksen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1NT,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lupaat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voimaa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6-10 </a:t>
            </a:r>
            <a:r>
              <a:rPr lang="en-US" sz="28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pistettä</a:t>
            </a:r>
            <a:endParaRPr lang="fi-FI" sz="28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Salaisia sopimuksia tarjousten merkityksestä ei saa olla, vaan vastustajille on kerrottava tarjouksen merkitys kokonaisuudessaan heidän sitä kysyessä.</a:t>
            </a:r>
            <a:endParaRPr lang="fi-FI" sz="28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7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AVAUSTARJOUS 1 SANGI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6934" y="908720"/>
            <a:ext cx="8137525" cy="12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15 - 17 arvopistettä</a:t>
            </a:r>
          </a:p>
          <a:p>
            <a:pPr marL="342900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Tasainen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jakautuma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eli neljä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eri maata ovat jakautuneet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4333, 4432 tai 5332</a:t>
            </a:r>
            <a:endParaRPr lang="fi-FI" sz="2400" b="1" i="1" dirty="0">
              <a:solidFill>
                <a:schemeClr val="accent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459761"/>
              </p:ext>
            </p:extLst>
          </p:nvPr>
        </p:nvGraphicFramePr>
        <p:xfrm>
          <a:off x="1645947" y="3212976"/>
          <a:ext cx="6840761" cy="1465899"/>
        </p:xfrm>
        <a:graphic>
          <a:graphicData uri="http://schemas.openxmlformats.org/drawingml/2006/table">
            <a:tbl>
              <a:tblPr/>
              <a:tblGrid>
                <a:gridCol w="1480808"/>
                <a:gridCol w="1418911"/>
                <a:gridCol w="1418911"/>
                <a:gridCol w="1418911"/>
                <a:gridCol w="1103220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KQJ8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A973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KJ1073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KJ1073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KJ87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AQ98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	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AJ7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Dian numeron paikkamerkki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24</a:t>
            </a:fld>
            <a:endParaRPr lang="fi-FI" dirty="0"/>
          </a:p>
        </p:txBody>
      </p:sp>
      <p:grpSp>
        <p:nvGrpSpPr>
          <p:cNvPr id="16" name="Ryhmä 15"/>
          <p:cNvGrpSpPr/>
          <p:nvPr/>
        </p:nvGrpSpPr>
        <p:grpSpPr>
          <a:xfrm>
            <a:off x="1671771" y="2231268"/>
            <a:ext cx="6572117" cy="937622"/>
            <a:chOff x="1063715" y="2231268"/>
            <a:chExt cx="6572117" cy="937622"/>
          </a:xfrm>
        </p:grpSpPr>
        <p:pic>
          <p:nvPicPr>
            <p:cNvPr id="9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715" y="2231268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278" y="223544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23544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0957" y="2235440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2231268"/>
              <a:ext cx="904875" cy="933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kstiruutu 16"/>
          <p:cNvSpPr txBox="1"/>
          <p:nvPr/>
        </p:nvSpPr>
        <p:spPr>
          <a:xfrm>
            <a:off x="112280" y="47971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itchFamily="34" charset="0"/>
              </a:rPr>
              <a:t>Pistevoima:</a:t>
            </a:r>
            <a:endParaRPr lang="fi-FI" dirty="0">
              <a:latin typeface="Calibri" pitchFamily="34" charset="0"/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193072" y="5147493"/>
            <a:ext cx="1102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itchFamily="34" charset="0"/>
              </a:rPr>
              <a:t>Onko </a:t>
            </a:r>
            <a:br>
              <a:rPr lang="fi-FI" dirty="0" smtClean="0">
                <a:latin typeface="Calibri" pitchFamily="34" charset="0"/>
              </a:rPr>
            </a:br>
            <a:r>
              <a:rPr lang="fi-FI" dirty="0" smtClean="0">
                <a:latin typeface="Calibri" pitchFamily="34" charset="0"/>
              </a:rPr>
              <a:t>tasainen:</a:t>
            </a:r>
            <a:endParaRPr lang="fi-FI" dirty="0">
              <a:latin typeface="Calibri" pitchFamily="34" charset="0"/>
            </a:endParaRPr>
          </a:p>
        </p:txBody>
      </p:sp>
      <p:sp>
        <p:nvSpPr>
          <p:cNvPr id="22" name="Tekstiruutu 21"/>
          <p:cNvSpPr txBox="1"/>
          <p:nvPr/>
        </p:nvSpPr>
        <p:spPr>
          <a:xfrm>
            <a:off x="193072" y="5727739"/>
            <a:ext cx="134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Calibri" pitchFamily="34" charset="0"/>
              </a:rPr>
              <a:t>Onko </a:t>
            </a:r>
            <a:br>
              <a:rPr lang="fi-FI" dirty="0" smtClean="0">
                <a:latin typeface="Calibri" pitchFamily="34" charset="0"/>
              </a:rPr>
            </a:br>
            <a:r>
              <a:rPr lang="fi-FI" dirty="0" smtClean="0">
                <a:latin typeface="Calibri" pitchFamily="34" charset="0"/>
              </a:rPr>
              <a:t>1NT avaus:</a:t>
            </a:r>
            <a:endParaRPr lang="fi-FI" dirty="0">
              <a:latin typeface="Calibri" pitchFamily="34" charset="0"/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1408424" y="3230008"/>
            <a:ext cx="263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6</a:t>
            </a:r>
            <a:endParaRPr lang="fi-FI" sz="16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1408424" y="357931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1408424" y="3968593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3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1408424" y="430514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1692160" y="48279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17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28" name="Tekstiruutu 27"/>
          <p:cNvSpPr txBox="1"/>
          <p:nvPr/>
        </p:nvSpPr>
        <p:spPr>
          <a:xfrm>
            <a:off x="1692160" y="53303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on</a:t>
            </a:r>
            <a:endParaRPr lang="fi-FI" dirty="0"/>
          </a:p>
        </p:txBody>
      </p:sp>
      <p:sp>
        <p:nvSpPr>
          <p:cNvPr id="29" name="Tekstiruutu 28"/>
          <p:cNvSpPr txBox="1"/>
          <p:nvPr/>
        </p:nvSpPr>
        <p:spPr>
          <a:xfrm>
            <a:off x="1683086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2928599" y="323538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6</a:t>
            </a:r>
            <a:endParaRPr lang="fi-FI" sz="1600" dirty="0"/>
          </a:p>
        </p:txBody>
      </p:sp>
      <p:sp>
        <p:nvSpPr>
          <p:cNvPr id="31" name="Tekstiruutu 30"/>
          <p:cNvSpPr txBox="1"/>
          <p:nvPr/>
        </p:nvSpPr>
        <p:spPr>
          <a:xfrm>
            <a:off x="2928599" y="357931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32" name="Tekstiruutu 31"/>
          <p:cNvSpPr txBox="1"/>
          <p:nvPr/>
        </p:nvSpPr>
        <p:spPr>
          <a:xfrm>
            <a:off x="2928599" y="3968593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33" name="Tekstiruutu 32"/>
          <p:cNvSpPr txBox="1"/>
          <p:nvPr/>
        </p:nvSpPr>
        <p:spPr>
          <a:xfrm>
            <a:off x="2934617" y="432157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5</a:t>
            </a:r>
            <a:endParaRPr lang="fi-FI" sz="1600" dirty="0"/>
          </a:p>
        </p:txBody>
      </p:sp>
      <p:sp>
        <p:nvSpPr>
          <p:cNvPr id="34" name="Tekstiruutu 33"/>
          <p:cNvSpPr txBox="1"/>
          <p:nvPr/>
        </p:nvSpPr>
        <p:spPr>
          <a:xfrm>
            <a:off x="3105676" y="48279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mtClean="0"/>
              <a:t>15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35" name="Tekstiruutu 34"/>
          <p:cNvSpPr txBox="1"/>
          <p:nvPr/>
        </p:nvSpPr>
        <p:spPr>
          <a:xfrm>
            <a:off x="3105676" y="53303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ei</a:t>
            </a:r>
            <a:endParaRPr lang="fi-FI" dirty="0"/>
          </a:p>
        </p:txBody>
      </p:sp>
      <p:sp>
        <p:nvSpPr>
          <p:cNvPr id="36" name="Tekstiruutu 35"/>
          <p:cNvSpPr txBox="1"/>
          <p:nvPr/>
        </p:nvSpPr>
        <p:spPr>
          <a:xfrm>
            <a:off x="3096602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iruutu 36"/>
          <p:cNvSpPr txBox="1"/>
          <p:nvPr/>
        </p:nvSpPr>
        <p:spPr>
          <a:xfrm>
            <a:off x="4391472" y="3230008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38" name="Tekstiruutu 37"/>
          <p:cNvSpPr txBox="1"/>
          <p:nvPr/>
        </p:nvSpPr>
        <p:spPr>
          <a:xfrm>
            <a:off x="4391472" y="357393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2</a:t>
            </a:r>
            <a:endParaRPr lang="fi-FI" sz="1600" dirty="0"/>
          </a:p>
        </p:txBody>
      </p:sp>
      <p:sp>
        <p:nvSpPr>
          <p:cNvPr id="39" name="Tekstiruutu 38"/>
          <p:cNvSpPr txBox="1"/>
          <p:nvPr/>
        </p:nvSpPr>
        <p:spPr>
          <a:xfrm>
            <a:off x="4391472" y="396659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40" name="Tekstiruutu 39"/>
          <p:cNvSpPr txBox="1"/>
          <p:nvPr/>
        </p:nvSpPr>
        <p:spPr>
          <a:xfrm>
            <a:off x="4391472" y="4323170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5</a:t>
            </a:r>
            <a:endParaRPr lang="fi-FI" sz="1600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572763" y="48279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15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42" name="Tekstiruutu 41"/>
          <p:cNvSpPr txBox="1"/>
          <p:nvPr/>
        </p:nvSpPr>
        <p:spPr>
          <a:xfrm>
            <a:off x="4572763" y="53303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on</a:t>
            </a:r>
            <a:endParaRPr lang="fi-FI" dirty="0"/>
          </a:p>
        </p:txBody>
      </p:sp>
      <p:sp>
        <p:nvSpPr>
          <p:cNvPr id="43" name="Tekstiruutu 42"/>
          <p:cNvSpPr txBox="1"/>
          <p:nvPr/>
        </p:nvSpPr>
        <p:spPr>
          <a:xfrm>
            <a:off x="4563689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kstiruutu 43"/>
          <p:cNvSpPr txBox="1"/>
          <p:nvPr/>
        </p:nvSpPr>
        <p:spPr>
          <a:xfrm>
            <a:off x="5787062" y="322712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6</a:t>
            </a:r>
            <a:endParaRPr lang="fi-FI" sz="1600" dirty="0"/>
          </a:p>
        </p:txBody>
      </p:sp>
      <p:sp>
        <p:nvSpPr>
          <p:cNvPr id="45" name="Tekstiruutu 44"/>
          <p:cNvSpPr txBox="1"/>
          <p:nvPr/>
        </p:nvSpPr>
        <p:spPr>
          <a:xfrm>
            <a:off x="5796136" y="3621029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2</a:t>
            </a:r>
            <a:endParaRPr lang="fi-FI" sz="1600" dirty="0"/>
          </a:p>
        </p:txBody>
      </p:sp>
      <p:sp>
        <p:nvSpPr>
          <p:cNvPr id="46" name="Tekstiruutu 45"/>
          <p:cNvSpPr txBox="1"/>
          <p:nvPr/>
        </p:nvSpPr>
        <p:spPr>
          <a:xfrm>
            <a:off x="5796136" y="39846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47" name="Tekstiruutu 46"/>
          <p:cNvSpPr txBox="1"/>
          <p:nvPr/>
        </p:nvSpPr>
        <p:spPr>
          <a:xfrm>
            <a:off x="5796136" y="432116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7</a:t>
            </a:r>
            <a:endParaRPr lang="fi-FI" sz="1600" dirty="0"/>
          </a:p>
        </p:txBody>
      </p:sp>
      <p:sp>
        <p:nvSpPr>
          <p:cNvPr id="48" name="Tekstiruutu 47"/>
          <p:cNvSpPr txBox="1"/>
          <p:nvPr/>
        </p:nvSpPr>
        <p:spPr>
          <a:xfrm>
            <a:off x="5940152" y="48279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19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49" name="Tekstiruutu 48"/>
          <p:cNvSpPr txBox="1"/>
          <p:nvPr/>
        </p:nvSpPr>
        <p:spPr>
          <a:xfrm>
            <a:off x="5940152" y="533037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on</a:t>
            </a:r>
            <a:endParaRPr lang="fi-FI" dirty="0"/>
          </a:p>
        </p:txBody>
      </p:sp>
      <p:sp>
        <p:nvSpPr>
          <p:cNvPr id="50" name="Tekstiruutu 49"/>
          <p:cNvSpPr txBox="1"/>
          <p:nvPr/>
        </p:nvSpPr>
        <p:spPr>
          <a:xfrm>
            <a:off x="5931078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kstiruutu 50"/>
          <p:cNvSpPr txBox="1"/>
          <p:nvPr/>
        </p:nvSpPr>
        <p:spPr>
          <a:xfrm>
            <a:off x="7194997" y="321584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4</a:t>
            </a:r>
            <a:endParaRPr lang="fi-FI" sz="1600" dirty="0"/>
          </a:p>
        </p:txBody>
      </p:sp>
      <p:sp>
        <p:nvSpPr>
          <p:cNvPr id="52" name="Tekstiruutu 51"/>
          <p:cNvSpPr txBox="1"/>
          <p:nvPr/>
        </p:nvSpPr>
        <p:spPr>
          <a:xfrm>
            <a:off x="7194997" y="362153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0</a:t>
            </a:r>
            <a:endParaRPr lang="fi-FI" sz="1600" dirty="0"/>
          </a:p>
        </p:txBody>
      </p:sp>
      <p:sp>
        <p:nvSpPr>
          <p:cNvPr id="53" name="Tekstiruutu 52"/>
          <p:cNvSpPr txBox="1"/>
          <p:nvPr/>
        </p:nvSpPr>
        <p:spPr>
          <a:xfrm>
            <a:off x="7194997" y="3984616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6</a:t>
            </a:r>
            <a:endParaRPr lang="fi-FI" sz="1600" dirty="0"/>
          </a:p>
        </p:txBody>
      </p:sp>
      <p:sp>
        <p:nvSpPr>
          <p:cNvPr id="54" name="Tekstiruutu 53"/>
          <p:cNvSpPr txBox="1"/>
          <p:nvPr/>
        </p:nvSpPr>
        <p:spPr>
          <a:xfrm>
            <a:off x="7194997" y="432116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6</a:t>
            </a:r>
            <a:endParaRPr lang="fi-FI" sz="1600" dirty="0"/>
          </a:p>
        </p:txBody>
      </p:sp>
      <p:sp>
        <p:nvSpPr>
          <p:cNvPr id="55" name="Tekstiruutu 54"/>
          <p:cNvSpPr txBox="1"/>
          <p:nvPr/>
        </p:nvSpPr>
        <p:spPr>
          <a:xfrm>
            <a:off x="7379792" y="482793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16 </a:t>
            </a:r>
            <a:r>
              <a:rPr lang="fi-FI" dirty="0" err="1" smtClean="0"/>
              <a:t>ap</a:t>
            </a:r>
            <a:endParaRPr lang="fi-FI" dirty="0"/>
          </a:p>
        </p:txBody>
      </p:sp>
      <p:sp>
        <p:nvSpPr>
          <p:cNvPr id="56" name="Tekstiruutu 55"/>
          <p:cNvSpPr txBox="1"/>
          <p:nvPr/>
        </p:nvSpPr>
        <p:spPr>
          <a:xfrm>
            <a:off x="7199512" y="5191870"/>
            <a:ext cx="122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ei (</a:t>
            </a:r>
            <a:r>
              <a:rPr lang="fi-FI" dirty="0" err="1" smtClean="0"/>
              <a:t>marmic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57" name="Tekstiruutu 56"/>
          <p:cNvSpPr txBox="1"/>
          <p:nvPr/>
        </p:nvSpPr>
        <p:spPr>
          <a:xfrm>
            <a:off x="7370718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00567" y="260648"/>
            <a:ext cx="7200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AVAUS 1NT JA VASTAUKSET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6211" y="1052736"/>
            <a:ext cx="849788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Jos </a:t>
            </a:r>
            <a:r>
              <a:rPr lang="fi-FI" sz="2800" dirty="0" err="1">
                <a:latin typeface="Calibri" pitchFamily="34" charset="0"/>
                <a:cs typeface="Calibri" pitchFamily="34" charset="0"/>
              </a:rPr>
              <a:t>sangiavaajan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partnerilla eli vastaajalla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on myös tasainen jakautuma </a:t>
            </a:r>
            <a:r>
              <a:rPr lang="fi-FI" sz="28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eikä ole neljän kortin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yläväriä</a:t>
            </a:r>
            <a:r>
              <a:rPr lang="fi-FI" sz="2800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800" dirty="0" smtClean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niin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kannattaa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tarjota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sangipeliä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loppusitoumukseksi.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laskee yhteen omat ja partnerinsa pisteet ja päättää mikä on mahdollinen loppusitoumuksen taso: </a:t>
            </a:r>
          </a:p>
          <a:p>
            <a:pPr marL="800100" lvl="1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tarjoaa loppusitoumuksen tietäessään mille tasolle parin yhteinen voima riittää (osasitoumus, täyspeli, slammi)</a:t>
            </a:r>
          </a:p>
          <a:p>
            <a:pPr marL="800100" lvl="1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 tekee </a:t>
            </a:r>
            <a:r>
              <a:rPr lang="fi-FI" sz="28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inviittitarjouksen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, mikäli parin pistevoima riittää täysipeliin tai slammiin, jos avaajalla on maksimivoima (16-17).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25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67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00567" y="260648"/>
            <a:ext cx="7200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INVIITTITARJOUS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3850" y="1340768"/>
            <a:ext cx="84978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800100" lvl="1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Vihjetarjous täyspeliin tai slammiin</a:t>
            </a:r>
          </a:p>
          <a:p>
            <a:pPr marL="800100" lvl="1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fi-FI" sz="3200" dirty="0" err="1" smtClean="0">
                <a:latin typeface="Calibri" pitchFamily="34" charset="0"/>
                <a:cs typeface="Calibri" pitchFamily="34" charset="0"/>
              </a:rPr>
              <a:t>Inviittitarjouksen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 tekijä ei ole varma riittääkö perin yhteinen voima täyspeliin (slammiin) vai ei: voima riittää täyspeliin (slammiin) jos partnerin pistevoima on lupaamansa pistevälin yläpäässä</a:t>
            </a:r>
          </a:p>
          <a:p>
            <a:pPr marL="800100" lvl="1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fi-FI" sz="3200" dirty="0" smtClean="0">
                <a:latin typeface="Calibri" pitchFamily="34" charset="0"/>
                <a:cs typeface="Calibri" pitchFamily="34" charset="0"/>
              </a:rPr>
              <a:t>Partneri 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ottaa </a:t>
            </a:r>
            <a:r>
              <a:rPr lang="fi-FI" sz="32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inviitin</a:t>
            </a:r>
            <a:r>
              <a:rPr lang="fi-FI" sz="32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vastaan</a:t>
            </a:r>
            <a:r>
              <a:rPr lang="fi-FI" sz="3200" dirty="0" smtClean="0">
                <a:latin typeface="Calibri" pitchFamily="34" charset="0"/>
                <a:cs typeface="Calibri" pitchFamily="34" charset="0"/>
              </a:rPr>
              <a:t> eli tarjoaa täyspelin (slammin) jos hänellä on maksimivoima </a:t>
            </a:r>
            <a:endParaRPr lang="fi-FI" sz="3200" dirty="0">
              <a:latin typeface="Times New Roman" pitchFamily="18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12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87624" y="1772816"/>
            <a:ext cx="6696744" cy="2862322"/>
          </a:xfrm>
          <a:prstGeom prst="rect">
            <a:avLst/>
          </a:prstGeom>
          <a:solidFill>
            <a:srgbClr val="006600"/>
          </a:solidFill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i-FI" sz="3600" b="1" dirty="0" smtClean="0">
                <a:solidFill>
                  <a:schemeClr val="bg1"/>
                </a:solidFill>
                <a:latin typeface="Times New Roman" pitchFamily="18" charset="0"/>
              </a:rPr>
              <a:t>Se pelaaja parista, joka ensimmäisenä tietää parin pistevoiman riittävän täyspeliin, on velvollinen huolehtimaan, että </a:t>
            </a:r>
            <a:r>
              <a:rPr lang="fi-FI" sz="3600" b="1" dirty="0">
                <a:solidFill>
                  <a:schemeClr val="bg1"/>
                </a:solidFill>
                <a:latin typeface="Times New Roman" pitchFamily="18" charset="0"/>
              </a:rPr>
              <a:t>pari tarjoaa täyspelin </a:t>
            </a:r>
            <a:endParaRPr lang="fi-FI" sz="36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93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00567" y="260648"/>
            <a:ext cx="7200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AVAUS </a:t>
            </a: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1NT </a:t>
            </a: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JA VASTAUKSET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3451" y="1124744"/>
            <a:ext cx="885698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200" dirty="0" smtClean="0">
                <a:latin typeface="Times New Roman" pitchFamily="18" charset="0"/>
              </a:rPr>
              <a:t>Loppusitoumukset: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1NT eli vastaaja passaa avaukseen, vastaajalla 0-8 arvopistettä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3NT eli vastaaja tarjoaa täyspelin, vastaajalla 10-15 arvopistettä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6NT eli vastaaja tarjoaa pikkuslammin, vastaajalla 18-19 arvopistettä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7NT eli vastaaja tarjoaa isoslammin, vastaajalla 22-25 arvopistettä 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200" dirty="0" err="1" smtClean="0">
                <a:latin typeface="Times New Roman" pitchFamily="18" charset="0"/>
              </a:rPr>
              <a:t>Inviittitarjoukset</a:t>
            </a:r>
            <a:r>
              <a:rPr lang="fi-FI" sz="2200" dirty="0" smtClean="0">
                <a:latin typeface="Times New Roman" pitchFamily="18" charset="0"/>
              </a:rPr>
              <a:t>: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2NT </a:t>
            </a:r>
            <a:r>
              <a:rPr lang="fi-FI" sz="2200" dirty="0" err="1" smtClean="0">
                <a:latin typeface="Times New Roman" pitchFamily="18" charset="0"/>
              </a:rPr>
              <a:t>inviitti</a:t>
            </a:r>
            <a:r>
              <a:rPr lang="fi-FI" sz="2200" dirty="0" smtClean="0">
                <a:latin typeface="Times New Roman" pitchFamily="18" charset="0"/>
              </a:rPr>
              <a:t> täyspeliin, vastaajalla on 9(10) arvopistettä</a:t>
            </a:r>
          </a:p>
          <a:p>
            <a:pPr marL="1257300" lvl="2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fi-FI" sz="2200" dirty="0" smtClean="0">
                <a:latin typeface="Times New Roman" pitchFamily="18" charset="0"/>
              </a:rPr>
              <a:t>Avaaja: </a:t>
            </a:r>
            <a:r>
              <a:rPr lang="fi-FI" sz="2200" dirty="0" err="1" smtClean="0">
                <a:latin typeface="Times New Roman" pitchFamily="18" charset="0"/>
              </a:rPr>
              <a:t>pass</a:t>
            </a:r>
            <a:r>
              <a:rPr lang="fi-FI" sz="2200" dirty="0" smtClean="0">
                <a:latin typeface="Times New Roman" pitchFamily="18" charset="0"/>
              </a:rPr>
              <a:t> tai 3 NT </a:t>
            </a: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4NT </a:t>
            </a:r>
            <a:r>
              <a:rPr lang="fi-FI" sz="2200" dirty="0" err="1" smtClean="0">
                <a:latin typeface="Times New Roman" pitchFamily="18" charset="0"/>
              </a:rPr>
              <a:t>inviitti</a:t>
            </a:r>
            <a:r>
              <a:rPr lang="fi-FI" sz="2200" dirty="0" smtClean="0">
                <a:latin typeface="Times New Roman" pitchFamily="18" charset="0"/>
              </a:rPr>
              <a:t> pikkuslammiin, vastaajalla on </a:t>
            </a:r>
            <a:r>
              <a:rPr lang="fi-FI" sz="2200" dirty="0">
                <a:latin typeface="Times New Roman" pitchFamily="18" charset="0"/>
              </a:rPr>
              <a:t>16-17 </a:t>
            </a:r>
            <a:r>
              <a:rPr lang="fi-FI" sz="2200" dirty="0" smtClean="0">
                <a:latin typeface="Times New Roman" pitchFamily="18" charset="0"/>
              </a:rPr>
              <a:t>arvopistettä</a:t>
            </a:r>
          </a:p>
          <a:p>
            <a:pPr marL="1257300" lvl="2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fi-FI" sz="2200" dirty="0">
                <a:latin typeface="Times New Roman" pitchFamily="18" charset="0"/>
              </a:rPr>
              <a:t>Avaaja: </a:t>
            </a:r>
            <a:r>
              <a:rPr lang="fi-FI" sz="2200" dirty="0" err="1">
                <a:latin typeface="Times New Roman" pitchFamily="18" charset="0"/>
              </a:rPr>
              <a:t>pass</a:t>
            </a:r>
            <a:r>
              <a:rPr lang="fi-FI" sz="2200" dirty="0">
                <a:latin typeface="Times New Roman" pitchFamily="18" charset="0"/>
              </a:rPr>
              <a:t> tai </a:t>
            </a:r>
            <a:r>
              <a:rPr lang="fi-FI" sz="2200" dirty="0" smtClean="0">
                <a:latin typeface="Times New Roman" pitchFamily="18" charset="0"/>
              </a:rPr>
              <a:t>6 </a:t>
            </a:r>
            <a:r>
              <a:rPr lang="fi-FI" sz="2200" dirty="0">
                <a:latin typeface="Times New Roman" pitchFamily="18" charset="0"/>
              </a:rPr>
              <a:t>NT </a:t>
            </a:r>
            <a:endParaRPr lang="fi-FI" sz="2200" dirty="0" smtClean="0">
              <a:latin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buFont typeface="Wingdings" pitchFamily="2" charset="2"/>
              <a:buChar char="§"/>
            </a:pPr>
            <a:r>
              <a:rPr lang="fi-FI" sz="2200" dirty="0" smtClean="0">
                <a:latin typeface="Times New Roman" pitchFamily="18" charset="0"/>
              </a:rPr>
              <a:t>5NT </a:t>
            </a:r>
            <a:r>
              <a:rPr lang="fi-FI" sz="2200" dirty="0" err="1" smtClean="0">
                <a:latin typeface="Times New Roman" pitchFamily="18" charset="0"/>
              </a:rPr>
              <a:t>inviitti</a:t>
            </a:r>
            <a:r>
              <a:rPr lang="fi-FI" sz="2200" dirty="0" smtClean="0">
                <a:latin typeface="Times New Roman" pitchFamily="18" charset="0"/>
              </a:rPr>
              <a:t> isoslammiin, vastaajalla on 20-21 arvopistettä</a:t>
            </a:r>
          </a:p>
          <a:p>
            <a:pPr marL="1257300" lvl="2" indent="-342900">
              <a:spcBef>
                <a:spcPts val="300"/>
              </a:spcBef>
              <a:buFont typeface="Courier New" pitchFamily="49" charset="0"/>
              <a:buChar char="o"/>
            </a:pPr>
            <a:r>
              <a:rPr lang="fi-FI" sz="2200" dirty="0">
                <a:latin typeface="Times New Roman" pitchFamily="18" charset="0"/>
              </a:rPr>
              <a:t>Avaaja: </a:t>
            </a:r>
            <a:r>
              <a:rPr lang="fi-FI" sz="2200" dirty="0" smtClean="0">
                <a:latin typeface="Times New Roman" pitchFamily="18" charset="0"/>
              </a:rPr>
              <a:t>6NT </a:t>
            </a:r>
            <a:r>
              <a:rPr lang="fi-FI" sz="2200" dirty="0">
                <a:latin typeface="Times New Roman" pitchFamily="18" charset="0"/>
              </a:rPr>
              <a:t>tai </a:t>
            </a:r>
            <a:r>
              <a:rPr lang="fi-FI" sz="2200" dirty="0" smtClean="0">
                <a:latin typeface="Times New Roman" pitchFamily="18" charset="0"/>
              </a:rPr>
              <a:t>7 NT </a:t>
            </a:r>
            <a:endParaRPr lang="fi-FI" sz="2200" dirty="0">
              <a:latin typeface="Times New Roman" pitchFamily="18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5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00567" y="260648"/>
            <a:ext cx="7200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AVAUS 1NT JA VASTAUKSET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617166" y="1484783"/>
            <a:ext cx="2167702" cy="889757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 </a:t>
            </a:r>
            <a:r>
              <a:rPr lang="fi-FI" sz="2800" dirty="0" smtClean="0">
                <a:solidFill>
                  <a:schemeClr val="tx1"/>
                </a:solidFill>
              </a:rPr>
              <a:t>1NT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15-17ap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498195" y="3312000"/>
            <a:ext cx="1188000" cy="10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2NT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9(10)ap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3023166" y="3312000"/>
            <a:ext cx="1188000" cy="108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3NT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10-15ap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086935" y="504000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3NT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16-17ap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29</a:t>
            </a:fld>
            <a:endParaRPr lang="fi-FI"/>
          </a:p>
        </p:txBody>
      </p:sp>
      <p:sp>
        <p:nvSpPr>
          <p:cNvPr id="48" name="Tekstiruutu 47"/>
          <p:cNvSpPr txBox="1"/>
          <p:nvPr/>
        </p:nvSpPr>
        <p:spPr>
          <a:xfrm>
            <a:off x="4499992" y="3312000"/>
            <a:ext cx="1188000" cy="1080000"/>
          </a:xfrm>
          <a:prstGeom prst="rect">
            <a:avLst/>
          </a:prstGeom>
          <a:solidFill>
            <a:srgbClr val="CDE9E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4NT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16-17ap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0" name="Tekstiruutu 69"/>
          <p:cNvSpPr txBox="1"/>
          <p:nvPr/>
        </p:nvSpPr>
        <p:spPr>
          <a:xfrm>
            <a:off x="6426272" y="3312000"/>
            <a:ext cx="1188000" cy="1080000"/>
          </a:xfrm>
          <a:prstGeom prst="rect">
            <a:avLst/>
          </a:prstGeom>
          <a:solidFill>
            <a:srgbClr val="CDE9E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5NT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20-21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r>
              <a:rPr lang="fi-FI" dirty="0" smtClean="0">
                <a:solidFill>
                  <a:schemeClr val="tx1"/>
                </a:solidFill>
              </a:rPr>
              <a:t>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1" name="Tekstiruutu 70"/>
          <p:cNvSpPr txBox="1"/>
          <p:nvPr/>
        </p:nvSpPr>
        <p:spPr>
          <a:xfrm>
            <a:off x="7884368" y="3312000"/>
            <a:ext cx="1188000" cy="1080000"/>
          </a:xfrm>
          <a:prstGeom prst="rect">
            <a:avLst/>
          </a:prstGeom>
          <a:solidFill>
            <a:srgbClr val="CDE9E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6NT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18-19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r>
              <a:rPr lang="fi-FI" dirty="0" smtClean="0">
                <a:solidFill>
                  <a:schemeClr val="tx1"/>
                </a:solidFill>
              </a:rPr>
              <a:t> tasainen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0" name="Tekstiruutu 79"/>
          <p:cNvSpPr txBox="1"/>
          <p:nvPr/>
        </p:nvSpPr>
        <p:spPr>
          <a:xfrm>
            <a:off x="827584" y="504000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err="1" smtClean="0">
                <a:solidFill>
                  <a:schemeClr val="tx1"/>
                </a:solidFill>
              </a:rPr>
              <a:t>pass</a:t>
            </a:r>
            <a:endParaRPr lang="fi-FI" sz="2800" dirty="0" smtClean="0">
              <a:solidFill>
                <a:schemeClr val="tx1"/>
              </a:solidFill>
            </a:endParaRP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15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1" name="Tekstiruutu 80"/>
          <p:cNvSpPr txBox="1"/>
          <p:nvPr/>
        </p:nvSpPr>
        <p:spPr>
          <a:xfrm>
            <a:off x="3709504" y="503447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err="1" smtClean="0">
                <a:solidFill>
                  <a:schemeClr val="tx1"/>
                </a:solidFill>
              </a:rPr>
              <a:t>pass</a:t>
            </a:r>
            <a:endParaRPr lang="fi-FI" sz="2800" dirty="0" smtClean="0">
              <a:solidFill>
                <a:schemeClr val="tx1"/>
              </a:solidFill>
            </a:endParaRP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15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2" name="Tekstiruutu 81"/>
          <p:cNvSpPr txBox="1"/>
          <p:nvPr/>
        </p:nvSpPr>
        <p:spPr>
          <a:xfrm>
            <a:off x="4953915" y="504000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6NT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16-17ap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3" name="Tekstiruutu 82"/>
          <p:cNvSpPr txBox="1"/>
          <p:nvPr/>
        </p:nvSpPr>
        <p:spPr>
          <a:xfrm>
            <a:off x="6245901" y="504000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6NT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15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4" name="Tekstiruutu 83"/>
          <p:cNvSpPr txBox="1"/>
          <p:nvPr/>
        </p:nvSpPr>
        <p:spPr>
          <a:xfrm>
            <a:off x="7484623" y="5040000"/>
            <a:ext cx="1188000" cy="828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/>
                </a:solidFill>
              </a:rPr>
              <a:t>7NT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16-17ap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9" name="Tekstiruutu 98"/>
          <p:cNvSpPr txBox="1"/>
          <p:nvPr/>
        </p:nvSpPr>
        <p:spPr>
          <a:xfrm>
            <a:off x="92897" y="3312000"/>
            <a:ext cx="1188000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800" dirty="0" err="1" smtClean="0">
                <a:solidFill>
                  <a:schemeClr val="tx1"/>
                </a:solidFill>
              </a:rPr>
              <a:t>pass</a:t>
            </a:r>
            <a:endParaRPr lang="fi-FI" sz="2800" dirty="0" smtClean="0">
              <a:solidFill>
                <a:schemeClr val="tx1"/>
              </a:solidFill>
            </a:endParaRP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0-8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br>
              <a:rPr lang="fi-FI" dirty="0" smtClean="0">
                <a:solidFill>
                  <a:schemeClr val="tx1"/>
                </a:solidFill>
              </a:rPr>
            </a:br>
            <a:r>
              <a:rPr lang="fi-FI" dirty="0" smtClean="0">
                <a:solidFill>
                  <a:schemeClr val="tx1"/>
                </a:solidFill>
              </a:rPr>
              <a:t>ei 5+ </a:t>
            </a:r>
            <a:r>
              <a:rPr lang="fi-FI" dirty="0">
                <a:solidFill>
                  <a:srgbClr val="000099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♠</a:t>
            </a:r>
            <a:r>
              <a:rPr lang="fi-FI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/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♥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10" name="Suora yhdysviiva 9"/>
          <p:cNvCxnSpPr/>
          <p:nvPr/>
        </p:nvCxnSpPr>
        <p:spPr>
          <a:xfrm>
            <a:off x="4698748" y="2374540"/>
            <a:ext cx="0" cy="406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686897" y="2781607"/>
            <a:ext cx="7845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nuoliyhdysviiva 17"/>
          <p:cNvCxnSpPr>
            <a:endCxn id="99" idx="0"/>
          </p:cNvCxnSpPr>
          <p:nvPr/>
        </p:nvCxnSpPr>
        <p:spPr>
          <a:xfrm>
            <a:off x="686897" y="2780928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2100982" y="2781607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/>
          <p:nvPr/>
        </p:nvCxnSpPr>
        <p:spPr>
          <a:xfrm>
            <a:off x="3625953" y="2781607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5102779" y="2781607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>
            <a:off x="7037448" y="2781607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>
            <a:off x="8532440" y="2781607"/>
            <a:ext cx="0" cy="5310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Ryhmä 25"/>
          <p:cNvGrpSpPr/>
          <p:nvPr/>
        </p:nvGrpSpPr>
        <p:grpSpPr>
          <a:xfrm>
            <a:off x="1433818" y="4391999"/>
            <a:ext cx="1252377" cy="655471"/>
            <a:chOff x="1433818" y="4391999"/>
            <a:chExt cx="1252377" cy="655471"/>
          </a:xfrm>
        </p:grpSpPr>
        <p:cxnSp>
          <p:nvCxnSpPr>
            <p:cNvPr id="42" name="Suora yhdysviiva 41"/>
            <p:cNvCxnSpPr/>
            <p:nvPr/>
          </p:nvCxnSpPr>
          <p:spPr>
            <a:xfrm>
              <a:off x="2086935" y="4391999"/>
              <a:ext cx="0" cy="3212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uora yhdysviiva 21"/>
            <p:cNvCxnSpPr/>
            <p:nvPr/>
          </p:nvCxnSpPr>
          <p:spPr>
            <a:xfrm>
              <a:off x="1433818" y="4713234"/>
              <a:ext cx="1252377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uora nuoliyhdysviiva 46"/>
            <p:cNvCxnSpPr/>
            <p:nvPr/>
          </p:nvCxnSpPr>
          <p:spPr>
            <a:xfrm>
              <a:off x="1433818" y="4716001"/>
              <a:ext cx="0" cy="32538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uora nuoliyhdysviiva 49"/>
            <p:cNvCxnSpPr/>
            <p:nvPr/>
          </p:nvCxnSpPr>
          <p:spPr>
            <a:xfrm>
              <a:off x="2680935" y="4722087"/>
              <a:ext cx="0" cy="32538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Ryhmä 51"/>
          <p:cNvGrpSpPr/>
          <p:nvPr/>
        </p:nvGrpSpPr>
        <p:grpSpPr>
          <a:xfrm>
            <a:off x="4435615" y="4392000"/>
            <a:ext cx="1252377" cy="655471"/>
            <a:chOff x="1433818" y="4391999"/>
            <a:chExt cx="1252377" cy="655471"/>
          </a:xfrm>
        </p:grpSpPr>
        <p:cxnSp>
          <p:nvCxnSpPr>
            <p:cNvPr id="53" name="Suora yhdysviiva 52"/>
            <p:cNvCxnSpPr/>
            <p:nvPr/>
          </p:nvCxnSpPr>
          <p:spPr>
            <a:xfrm>
              <a:off x="2086935" y="4391999"/>
              <a:ext cx="0" cy="3212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uora yhdysviiva 53"/>
            <p:cNvCxnSpPr/>
            <p:nvPr/>
          </p:nvCxnSpPr>
          <p:spPr>
            <a:xfrm>
              <a:off x="1433818" y="4713234"/>
              <a:ext cx="1252377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uora nuoliyhdysviiva 54"/>
            <p:cNvCxnSpPr/>
            <p:nvPr/>
          </p:nvCxnSpPr>
          <p:spPr>
            <a:xfrm>
              <a:off x="1433818" y="4716001"/>
              <a:ext cx="0" cy="32538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uora nuoliyhdysviiva 55"/>
            <p:cNvCxnSpPr/>
            <p:nvPr/>
          </p:nvCxnSpPr>
          <p:spPr>
            <a:xfrm>
              <a:off x="2680935" y="4722087"/>
              <a:ext cx="0" cy="32538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uora yhdysviiva 57"/>
          <p:cNvCxnSpPr/>
          <p:nvPr/>
        </p:nvCxnSpPr>
        <p:spPr>
          <a:xfrm>
            <a:off x="7062705" y="4400722"/>
            <a:ext cx="0" cy="3212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yhdysviiva 58"/>
          <p:cNvCxnSpPr/>
          <p:nvPr/>
        </p:nvCxnSpPr>
        <p:spPr>
          <a:xfrm>
            <a:off x="6807712" y="4719190"/>
            <a:ext cx="1252377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/>
          <p:nvPr/>
        </p:nvCxnSpPr>
        <p:spPr>
          <a:xfrm>
            <a:off x="6807712" y="4721957"/>
            <a:ext cx="0" cy="32538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nuoliyhdysviiva 60"/>
          <p:cNvCxnSpPr/>
          <p:nvPr/>
        </p:nvCxnSpPr>
        <p:spPr>
          <a:xfrm>
            <a:off x="8054829" y="4728043"/>
            <a:ext cx="0" cy="32538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0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561263" cy="4968552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akaja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lla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ensimmäinen tarjousvuoro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Tarjoaminen etenee myötäpäivään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Jokainen pelaaja voi vuorollaan joko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maalata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eli tehdä jonkin väri- tai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sangitarjouksen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tai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passata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Kun pelaaja passaa, hän siirtää sillä kierroksella tarjous-vuoron seuraavalle pelaajalle tekemättä itse tarjousta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Vaikka pelaaja olisi tarjoussarjan jossain vaiheessa passannut, hän voi osallistua tarjoamiseen myöhemmin omalla tarjousvuorollaan.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Kun pelaaja maalaa (yleisesti puhutaan tarjoamisesta tässäkin yhteydessä), hänen täytyy tehdä aina edellistä korkeampi tarjous  eli käydään ”huutokauppaa”.</a:t>
            </a:r>
            <a:endParaRPr lang="fi-FI" sz="2400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0608" y="226109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TARJOAMINEN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64754" y="988333"/>
            <a:ext cx="8135937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Herttaa (</a:t>
            </a:r>
            <a:r>
              <a:rPr lang="fi-FI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ja pataa (</a:t>
            </a:r>
            <a:r>
              <a:rPr lang="fi-FI" sz="24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kutsutaan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yläväreiksi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Ruutu (</a:t>
            </a:r>
            <a:r>
              <a:rPr lang="fi-FI" sz="24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ja risti (</a:t>
            </a:r>
            <a:r>
              <a:rPr lang="fi-FI" sz="24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ovat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alavärejä</a:t>
            </a:r>
            <a:endParaRPr lang="fi-FI" sz="2400" b="1" i="1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Jokainen tarjous sisältää</a:t>
            </a:r>
          </a:p>
          <a:p>
            <a:pPr marL="800100" lvl="1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luvun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yhdestä seitsemään, joka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kuudella lisättynä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ilmoittaa, montako tikkiä tarjoaja lupaa ottaa</a:t>
            </a:r>
          </a:p>
          <a:p>
            <a:pPr marL="800100" lvl="1" indent="-342900">
              <a:spcBef>
                <a:spcPts val="600"/>
              </a:spcBef>
              <a:buFont typeface="Courier New" pitchFamily="49" charset="0"/>
              <a:buChar char="o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jonkun maan tai </a:t>
            </a:r>
            <a:r>
              <a:rPr lang="fi-FI" sz="2400" dirty="0" err="1">
                <a:latin typeface="Calibri" pitchFamily="34" charset="0"/>
                <a:cs typeface="Calibri" pitchFamily="34" charset="0"/>
              </a:rPr>
              <a:t>sangin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(NT, ilman valttia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Käytössä on kaikkiaan 35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tarjousta: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/>
            </a:r>
            <a:br>
              <a:rPr lang="fi-FI" sz="2400" dirty="0">
                <a:latin typeface="Calibri" pitchFamily="34" charset="0"/>
                <a:cs typeface="Calibri" pitchFamily="34" charset="0"/>
              </a:rPr>
            </a:b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4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4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1♠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1NT  -  </a:t>
            </a:r>
            <a:r>
              <a:rPr lang="fi-FI" sz="24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2♣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4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2♠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2NT  ... 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i-FI" sz="24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7♠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7NT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Lisäksi käytössä on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pass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, kahdennus ja vastakahdennus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Tarjoaminen tehdään tarjouslapuilla, mutta jos tarjouslaatikoita ei ole käytettävissä esim. kotona, niin silloin puhumalla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608" y="226109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TARJOAMINEN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82625" y="910108"/>
            <a:ext cx="81359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    Tarjoamisen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ajaksi maat on asetettu arvojärjestykseen</a:t>
            </a:r>
          </a:p>
          <a:p>
            <a:pPr marL="0" indent="0" algn="ctr">
              <a:buNone/>
            </a:pPr>
            <a:r>
              <a:rPr lang="fi-FI" sz="24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fi-FI" sz="2400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fi-FI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fi-FI" sz="24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	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NT </a:t>
            </a:r>
            <a:endParaRPr lang="fi-FI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Pelaajan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on luvattava joko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ottaa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enemmän tikkejä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tai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ottaa yhtä paljon tikkejä, mutta ylempi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väri valttina tai </a:t>
            </a:r>
            <a:r>
              <a:rPr lang="fi-FI" sz="24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sangissa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kuin edellinen maalannut pelaaja,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esim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800100" lvl="1" indent="-3429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Korkeamman tason tarjous: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1♠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- </a:t>
            </a:r>
            <a:r>
              <a:rPr lang="fi-FI" sz="24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1♠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2♠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00100" lvl="1" indent="-342900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Tarjous ylempi väri valttina tai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sangi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fi-FI" sz="24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- 1NT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1♦</a:t>
            </a:r>
            <a:r>
              <a:rPr lang="fi-FI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- </a:t>
            </a:r>
            <a:r>
              <a:rPr lang="fi-FI" sz="24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1♠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Kun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joku pelaaja tekee niin korkean tarjouksen, ettei kukaan halua ylittää sitä, ts. tarjousta seurasi kolme passia, niin tästä tarjouksesta tulee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loppusitoumus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608" y="226109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TARJOAMINEN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687514" y="4941168"/>
            <a:ext cx="7918450" cy="12003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Pelinviejäksi tulee se pelaaja, joka korkeimman tarjouksen tehneeltä puolelta tarjosi </a:t>
            </a:r>
            <a:r>
              <a:rPr lang="fi-FI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ensin</a:t>
            </a:r>
            <a:r>
              <a:rPr lang="fi-FI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loppusitoumukseksi tullutta </a:t>
            </a:r>
            <a:r>
              <a:rPr lang="fi-FI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pelivaihtoehtoa</a:t>
            </a:r>
            <a:r>
              <a:rPr lang="fi-FI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(pelattavaa valttia tai </a:t>
            </a:r>
            <a:r>
              <a:rPr lang="fi-FI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sangia</a:t>
            </a:r>
            <a:r>
              <a:rPr lang="fi-FI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fi-FI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3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PISTETIKIT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5958" y="1052736"/>
            <a:ext cx="81359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Seitsemännen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tikin tasoa sanotaan ensimmäiseksi </a:t>
            </a:r>
            <a:r>
              <a:rPr lang="fi-FI" sz="2400" b="1" i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pistetikiksi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eli </a:t>
            </a:r>
            <a:r>
              <a:rPr lang="fi-FI" sz="2400" b="1" i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trikiksi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Pistetikeistä saa hyvityksen kun saa vähintään lupaamansa tikkimäärän eli pelaa pelin kotiin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Pistetikeistä saa pisteitä alla olevan taulukon mukaisesti</a:t>
            </a:r>
          </a:p>
        </p:txBody>
      </p:sp>
      <p:graphicFrame>
        <p:nvGraphicFramePr>
          <p:cNvPr id="7339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24681"/>
              </p:ext>
            </p:extLst>
          </p:nvPr>
        </p:nvGraphicFramePr>
        <p:xfrm>
          <a:off x="1763688" y="3140968"/>
          <a:ext cx="5040312" cy="2091056"/>
        </p:xfrm>
        <a:graphic>
          <a:graphicData uri="http://schemas.openxmlformats.org/drawingml/2006/table">
            <a:tbl>
              <a:tblPr/>
              <a:tblGrid>
                <a:gridCol w="1819275"/>
                <a:gridCol w="1060450"/>
                <a:gridCol w="1079500"/>
                <a:gridCol w="108108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♦</a:t>
                      </a:r>
                      <a:b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alavärit</a:t>
                      </a: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♥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♠</a:t>
                      </a:r>
                      <a: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fi-FI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ylävärit</a:t>
                      </a:r>
                      <a:endParaRPr kumimoji="0" lang="fi-FI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pistetikki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2.-7. pistetikki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ylitikit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825374" y="537321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latin typeface="Calibri" pitchFamily="34" charset="0"/>
              </a:rPr>
              <a:t>Lisäksi kotipeleistä lasketaan bonuspisteitä luvatun sitoumuksen tason ja vyöhykkeen mukaan</a:t>
            </a:r>
            <a:endParaRPr lang="fi-FI" sz="2400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19672" y="298700"/>
            <a:ext cx="56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SITOUMUSTEN TASOJA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64977" y="1052736"/>
            <a:ext cx="80645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Osasitoumus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kern="0" dirty="0" smtClean="0">
                <a:latin typeface="Calibri" pitchFamily="34" charset="0"/>
                <a:cs typeface="Calibri" pitchFamily="34" charset="0"/>
              </a:rPr>
              <a:t>Luvatun sitoumuksen pistetikit </a:t>
            </a:r>
            <a:r>
              <a:rPr lang="fi-FI" kern="0" dirty="0">
                <a:latin typeface="Calibri" pitchFamily="34" charset="0"/>
                <a:cs typeface="Calibri" pitchFamily="34" charset="0"/>
              </a:rPr>
              <a:t>tuottavat </a:t>
            </a:r>
            <a:r>
              <a:rPr lang="fi-FI" kern="0" dirty="0" smtClean="0">
                <a:latin typeface="Calibri" pitchFamily="34" charset="0"/>
                <a:cs typeface="Calibri" pitchFamily="34" charset="0"/>
              </a:rPr>
              <a:t>alle </a:t>
            </a:r>
            <a:r>
              <a:rPr lang="fi-FI" kern="0" dirty="0">
                <a:latin typeface="Calibri" pitchFamily="34" charset="0"/>
                <a:cs typeface="Calibri" pitchFamily="34" charset="0"/>
              </a:rPr>
              <a:t>100 </a:t>
            </a:r>
            <a:r>
              <a:rPr lang="fi-FI" kern="0" dirty="0" smtClean="0">
                <a:latin typeface="Calibri" pitchFamily="34" charset="0"/>
                <a:cs typeface="Calibri" pitchFamily="34" charset="0"/>
              </a:rPr>
              <a:t>pistettä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kern="0" dirty="0" smtClean="0">
                <a:latin typeface="Calibri" pitchFamily="34" charset="0"/>
                <a:cs typeface="Calibri" pitchFamily="34" charset="0"/>
              </a:rPr>
              <a:t>Sitoumukset </a:t>
            </a:r>
            <a:r>
              <a:rPr lang="fi-FI" kern="0" dirty="0">
                <a:latin typeface="Calibri" pitchFamily="34" charset="0"/>
                <a:cs typeface="Calibri" pitchFamily="34" charset="0"/>
              </a:rPr>
              <a:t>välillä </a:t>
            </a:r>
            <a:r>
              <a:rPr lang="fi-FI" b="1" kern="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kern="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 </a:t>
            </a:r>
            <a:r>
              <a:rPr lang="fi-FI" kern="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fi-FI" b="1" kern="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i-FI" kern="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♠</a:t>
            </a:r>
            <a:r>
              <a:rPr lang="fi-FI" kern="0" dirty="0" smtClean="0">
                <a:latin typeface="Calibri" pitchFamily="34" charset="0"/>
                <a:cs typeface="Calibri" pitchFamily="34" charset="0"/>
              </a:rPr>
              <a:t> sekä </a:t>
            </a:r>
            <a:r>
              <a:rPr lang="fi-FI" b="1" kern="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kern="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 </a:t>
            </a:r>
            <a:r>
              <a:rPr lang="fi-FI" kern="0" dirty="0" smtClean="0">
                <a:latin typeface="Calibri" pitchFamily="34" charset="0"/>
                <a:cs typeface="Calibri" pitchFamily="34" charset="0"/>
              </a:rPr>
              <a:t>ja </a:t>
            </a:r>
            <a:r>
              <a:rPr lang="fi-FI" b="1" kern="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kern="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♦</a:t>
            </a:r>
            <a:endParaRPr lang="fi-FI" kern="0" dirty="0">
              <a:solidFill>
                <a:srgbClr val="FF66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Täyspeli</a:t>
            </a:r>
            <a:r>
              <a:rPr lang="fi-FI" sz="28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dirty="0">
                <a:latin typeface="Calibri" pitchFamily="34" charset="0"/>
                <a:cs typeface="Calibri" pitchFamily="34" charset="0"/>
              </a:rPr>
              <a:t>Luvatun sitoumuksen pistetikit tuottavat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vähintään </a:t>
            </a:r>
            <a:r>
              <a:rPr lang="fi-FI" dirty="0">
                <a:latin typeface="Calibri" pitchFamily="34" charset="0"/>
                <a:cs typeface="Calibri" pitchFamily="34" charset="0"/>
              </a:rPr>
              <a:t>100 pistettä </a:t>
            </a:r>
            <a:endParaRPr lang="fi-FI" dirty="0" smtClean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sz="2000" b="1" dirty="0" smtClean="0">
                <a:latin typeface="Calibri" pitchFamily="34" charset="0"/>
                <a:cs typeface="Calibri" pitchFamily="34" charset="0"/>
              </a:rPr>
              <a:t>3NT</a:t>
            </a:r>
            <a:r>
              <a:rPr lang="fi-FI" sz="2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(40+2*30)</a:t>
            </a:r>
            <a:r>
              <a:rPr lang="fi-FI" sz="2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fi-FI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fi-FI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(4*30),  </a:t>
            </a:r>
            <a:r>
              <a:rPr lang="fi-FI" sz="2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4♠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(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4*30),  </a:t>
            </a:r>
            <a:r>
              <a:rPr lang="fi-FI" sz="2000" b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000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(5*20),  </a:t>
            </a:r>
            <a:r>
              <a:rPr lang="fi-FI" sz="2000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fi-FI" sz="20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♦</a:t>
            </a:r>
            <a:r>
              <a:rPr lang="fi-FI" sz="2000" dirty="0" smtClean="0">
                <a:latin typeface="Calibri" pitchFamily="34" charset="0"/>
                <a:cs typeface="Calibri" pitchFamily="34" charset="0"/>
              </a:rPr>
              <a:t>(5*20</a:t>
            </a:r>
            <a:r>
              <a:rPr lang="fi-FI" sz="2000" dirty="0">
                <a:latin typeface="Calibri" pitchFamily="34" charset="0"/>
                <a:cs typeface="Calibri" pitchFamily="34" charset="0"/>
              </a:rPr>
              <a:t>)</a:t>
            </a:r>
            <a:r>
              <a:rPr lang="fi-FI" sz="20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fi-FI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Pikkuslammi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dirty="0" smtClean="0">
                <a:latin typeface="Calibri" pitchFamily="34" charset="0"/>
                <a:cs typeface="Calibri" pitchFamily="34" charset="0"/>
              </a:rPr>
              <a:t>luvattu ottaa 12 tikkiä eli 6 tason peli 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6♦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fi-FI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6♠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6NT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Isoslammi 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dirty="0" smtClean="0">
                <a:latin typeface="Calibri" pitchFamily="34" charset="0"/>
                <a:cs typeface="Calibri" pitchFamily="34" charset="0"/>
              </a:rPr>
              <a:t>luvattu ottaa kaikki 13 tikkiä eli 7 tason peli</a:t>
            </a:r>
          </a:p>
          <a:p>
            <a:pPr marL="800100" lvl="1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fi-FI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i-FI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♣</a:t>
            </a:r>
            <a:r>
              <a:rPr lang="fi-FI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7♦</a:t>
            </a:r>
            <a:r>
              <a:rPr lang="fi-FI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fi-FI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♥</a:t>
            </a:r>
            <a:r>
              <a:rPr lang="fi-FI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7♠</a:t>
            </a:r>
            <a:r>
              <a:rPr lang="fi-FI" dirty="0">
                <a:latin typeface="Calibri" pitchFamily="34" charset="0"/>
                <a:cs typeface="Calibri" pitchFamily="34" charset="0"/>
              </a:rPr>
              <a:t>, </a:t>
            </a:r>
            <a:r>
              <a:rPr lang="fi-FI" b="1" dirty="0" smtClean="0">
                <a:latin typeface="Calibri" pitchFamily="34" charset="0"/>
                <a:cs typeface="Calibri" pitchFamily="34" charset="0"/>
              </a:rPr>
              <a:t>7NT</a:t>
            </a:r>
            <a:endParaRPr lang="fi-FI" b="1" dirty="0">
              <a:latin typeface="Times New Roman" pitchFamily="18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6523910" y="6309320"/>
            <a:ext cx="2133600" cy="476250"/>
          </a:xfrm>
        </p:spPr>
        <p:txBody>
          <a:bodyPr/>
          <a:lstStyle/>
          <a:p>
            <a:fld id="{C2E72F73-BC8D-43F9-BF98-904FC5608A7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9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92463" y="1196752"/>
            <a:ext cx="8135937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Jakoihin on ennalta määrätty parille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vyöhykkeet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fi-FI" sz="2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vaaraton</a:t>
            </a:r>
            <a:r>
              <a:rPr lang="fi-FI" sz="2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ja</a:t>
            </a:r>
            <a:r>
              <a:rPr lang="fi-FI" sz="2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vaara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Vyöhykkeet vaikuttavat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täyspeleistä</a:t>
            </a:r>
            <a:r>
              <a:rPr lang="fi-F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ja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slammeista</a:t>
            </a:r>
            <a:r>
              <a:rPr lang="fi-FI" sz="24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saatavien hyvitysten määrään sekä pietipelin jokaisesta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pietitikistä</a:t>
            </a:r>
            <a:r>
              <a:rPr lang="fi-FI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saatavaan pistemäärään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Brikoissa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vaaraton vyöhyke merkitään yleensä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vihreällä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tai mustalla ja vaaravyöhyke punaisella värillä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Esimerkkejä sovituista vyöhykkeistä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000" dirty="0" smtClean="0">
                <a:latin typeface="Calibri" pitchFamily="34" charset="0"/>
                <a:cs typeface="Calibri" pitchFamily="34" charset="0"/>
              </a:rPr>
              <a:t>Jako 1: kaikki vaarattomassa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000" dirty="0" smtClean="0">
                <a:latin typeface="Calibri" pitchFamily="34" charset="0"/>
                <a:cs typeface="Calibri" pitchFamily="34" charset="0"/>
              </a:rPr>
              <a:t>Jako 2: N-S (pohjois-etelä) pari vaarassa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000" dirty="0" smtClean="0">
                <a:latin typeface="Calibri" pitchFamily="34" charset="0"/>
                <a:cs typeface="Calibri" pitchFamily="34" charset="0"/>
              </a:rPr>
              <a:t>Jako 3:  E-W (itä-länsi) pari vaarassa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fi-FI" sz="2000" dirty="0" smtClean="0">
                <a:latin typeface="Calibri" pitchFamily="34" charset="0"/>
                <a:cs typeface="Calibri" pitchFamily="34" charset="0"/>
              </a:rPr>
              <a:t>Jako 4: kaikki vaarassa</a:t>
            </a:r>
          </a:p>
          <a:p>
            <a:pPr marL="342900" indent="-342900">
              <a:buFont typeface="Arial" pitchFamily="34" charset="0"/>
              <a:buChar char="•"/>
            </a:pPr>
            <a:endParaRPr lang="fi-FI" sz="2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0608" y="226109"/>
            <a:ext cx="8208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VYÖHYKKEET</a:t>
            </a:r>
            <a:endParaRPr lang="fi-FI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FB72-7A32-4E2A-AEBE-73ADF8C672AA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5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8175" y="260350"/>
            <a:ext cx="5616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HYVITYKSET eli BONUKSET</a:t>
            </a:r>
          </a:p>
        </p:txBody>
      </p:sp>
      <p:graphicFrame>
        <p:nvGraphicFramePr>
          <p:cNvPr id="9356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588036"/>
              </p:ext>
            </p:extLst>
          </p:nvPr>
        </p:nvGraphicFramePr>
        <p:xfrm>
          <a:off x="1655676" y="2348880"/>
          <a:ext cx="5472608" cy="2304544"/>
        </p:xfrm>
        <a:graphic>
          <a:graphicData uri="http://schemas.openxmlformats.org/drawingml/2006/table">
            <a:tbl>
              <a:tblPr/>
              <a:tblGrid>
                <a:gridCol w="1944217"/>
                <a:gridCol w="1800200"/>
                <a:gridCol w="1728191"/>
              </a:tblGrid>
              <a:tr h="719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Pelin taso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Bonus vaarattomassa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Bonus vaarassa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Osasitoumus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Täyspeli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Pikkuslammi*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Isoslammi*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755576" y="126876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Jotta täyspeli/slammihyvityksen voi saada, </a:t>
            </a:r>
            <a:br>
              <a:rPr lang="fi-FI" dirty="0" smtClean="0"/>
            </a:br>
            <a:r>
              <a:rPr lang="fi-FI" dirty="0" smtClean="0"/>
              <a:t>on sitoumus tarjottava kyseisellä tasolla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116062" y="530120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*Lisäksi lasketaan täyspelihyvitys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72F73-BC8D-43F9-BF98-904FC5608A7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1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4418</TotalTime>
  <Words>1760</Words>
  <Application>Microsoft Office PowerPoint</Application>
  <PresentationFormat>Näytössä katseltava diaesitys (4:3)</PresentationFormat>
  <Paragraphs>514</Paragraphs>
  <Slides>29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0" baseType="lpstr">
      <vt:lpstr>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</dc:creator>
  <cp:lastModifiedBy>Raija</cp:lastModifiedBy>
  <cp:revision>229</cp:revision>
  <cp:lastPrinted>2012-09-25T05:13:43Z</cp:lastPrinted>
  <dcterms:created xsi:type="dcterms:W3CDTF">2011-06-15T13:32:59Z</dcterms:created>
  <dcterms:modified xsi:type="dcterms:W3CDTF">2013-10-02T18:52:17Z</dcterms:modified>
</cp:coreProperties>
</file>