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60" r:id="rId4"/>
    <p:sldId id="268" r:id="rId5"/>
    <p:sldId id="292" r:id="rId6"/>
    <p:sldId id="261" r:id="rId7"/>
    <p:sldId id="279" r:id="rId8"/>
    <p:sldId id="276" r:id="rId9"/>
    <p:sldId id="278" r:id="rId10"/>
    <p:sldId id="280" r:id="rId11"/>
    <p:sldId id="295" r:id="rId12"/>
    <p:sldId id="277" r:id="rId13"/>
    <p:sldId id="262" r:id="rId14"/>
    <p:sldId id="267" r:id="rId15"/>
    <p:sldId id="281" r:id="rId16"/>
    <p:sldId id="270" r:id="rId17"/>
    <p:sldId id="271" r:id="rId18"/>
    <p:sldId id="275" r:id="rId19"/>
    <p:sldId id="272" r:id="rId20"/>
    <p:sldId id="293" r:id="rId21"/>
    <p:sldId id="282" r:id="rId22"/>
    <p:sldId id="296" r:id="rId23"/>
    <p:sldId id="294" r:id="rId24"/>
    <p:sldId id="286" r:id="rId25"/>
    <p:sldId id="288" r:id="rId26"/>
    <p:sldId id="297" r:id="rId27"/>
    <p:sldId id="291" r:id="rId28"/>
    <p:sldId id="290" r:id="rId29"/>
    <p:sldId id="287" r:id="rId30"/>
  </p:sldIdLst>
  <p:sldSz cx="9144000" cy="6858000" type="screen4x3"/>
  <p:notesSz cx="7102475" cy="102346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6600"/>
    <a:srgbClr val="000099"/>
    <a:srgbClr val="009900"/>
    <a:srgbClr val="FF0000"/>
    <a:srgbClr val="FF66FF"/>
    <a:srgbClr val="33CCFF"/>
    <a:srgbClr val="CDE9EB"/>
    <a:srgbClr val="DEF1F2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50" autoAdjust="0"/>
    <p:restoredTop sz="94646" autoAdjust="0"/>
  </p:normalViewPr>
  <p:slideViewPr>
    <p:cSldViewPr>
      <p:cViewPr>
        <p:scale>
          <a:sx n="91" d="100"/>
          <a:sy n="91" d="100"/>
        </p:scale>
        <p:origin x="-111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739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i-FI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093" y="1"/>
            <a:ext cx="3077739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fi-FI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48" y="4861441"/>
            <a:ext cx="568198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7"/>
            <a:ext cx="3077739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i-FI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093" y="9721107"/>
            <a:ext cx="3077739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D576D6E3-E773-4772-A83A-3FA8845EDCC2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85191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6D6E3-E773-4772-A83A-3FA8845EDCC2}" type="slidenum">
              <a:rPr lang="fi-FI" smtClean="0"/>
              <a:pPr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7020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3.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8DE4E4-6474-44E2-81C5-0FE8BAB091B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509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3.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AD55E9-5CA4-4BBA-A59B-6878036CAAC4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76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3.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E9651-B586-488E-BB2E-1D4180C4530A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5536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3.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CFB72-7A32-4E2A-AEBE-73ADF8C672AA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573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3.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FF281-5BB5-435C-A35A-BF714BF15151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631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3. oppitunti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56E48-1078-4FD5-9902-CC2E5FFCCD50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752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3. oppitunti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B4974-EDD3-4887-8387-982B20CEE163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353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3. oppitunti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3F3D5-34AE-4307-9EE6-4D19145C3315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275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3. oppitunti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72F73-BC8D-43F9-BF98-904FC5608A78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335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3. oppitunti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8F477-DB90-40AF-9EFA-0190A1CA619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82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3. oppitunti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05CB4-13E9-49C5-981B-274E88C8A8D0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623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i-FI" smtClean="0"/>
              <a:t>3. oppitunti</a:t>
            </a: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3F57BFC-8A4F-4EF6-BFA8-2AF56A68EB0B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619250" y="1268413"/>
            <a:ext cx="5905500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000099"/>
                </a:solidFill>
              </a:rPr>
              <a:t>♠</a:t>
            </a:r>
            <a:r>
              <a:rPr lang="fi-FI" sz="4000" dirty="0"/>
              <a:t>	</a:t>
            </a:r>
            <a:r>
              <a:rPr lang="fi-FI" sz="4000" b="1" dirty="0" smtClean="0">
                <a:latin typeface="Times New Roman" pitchFamily="18" charset="0"/>
              </a:rPr>
              <a:t>NT</a:t>
            </a:r>
          </a:p>
          <a:p>
            <a:pPr algn="ctr">
              <a:spcBef>
                <a:spcPct val="50000"/>
              </a:spcBef>
            </a:pPr>
            <a:endParaRPr lang="fi-FI" sz="12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b="1" dirty="0" smtClean="0">
                <a:solidFill>
                  <a:srgbClr val="00B050"/>
                </a:solidFill>
                <a:latin typeface="Times New Roman" pitchFamily="18" charset="0"/>
              </a:rPr>
              <a:t>BRIDGEN</a:t>
            </a:r>
          </a:p>
          <a:p>
            <a:pPr algn="ctr">
              <a:spcBef>
                <a:spcPct val="50000"/>
              </a:spcBef>
            </a:pPr>
            <a:r>
              <a:rPr lang="fi-FI" sz="4000" b="1" dirty="0" smtClean="0">
                <a:solidFill>
                  <a:srgbClr val="00B050"/>
                </a:solidFill>
                <a:latin typeface="Times New Roman" pitchFamily="18" charset="0"/>
              </a:rPr>
              <a:t>PERUSIDEAT</a:t>
            </a:r>
          </a:p>
          <a:p>
            <a:pPr lvl="0" algn="ctr">
              <a:spcBef>
                <a:spcPct val="50000"/>
              </a:spcBef>
            </a:pPr>
            <a:r>
              <a:rPr lang="fi-FI" sz="2000" dirty="0">
                <a:solidFill>
                  <a:prstClr val="black"/>
                </a:solidFill>
                <a:latin typeface="Calibri" pitchFamily="34" charset="0"/>
              </a:rPr>
              <a:t>Kirjan luku </a:t>
            </a:r>
            <a:r>
              <a:rPr lang="fi-FI" sz="2000" dirty="0" smtClean="0">
                <a:solidFill>
                  <a:prstClr val="black"/>
                </a:solidFill>
                <a:latin typeface="Calibri" pitchFamily="34" charset="0"/>
              </a:rPr>
              <a:t>4.1-4.3, </a:t>
            </a:r>
            <a:r>
              <a:rPr lang="fi-FI" sz="2000" dirty="0">
                <a:solidFill>
                  <a:prstClr val="black"/>
                </a:solidFill>
                <a:latin typeface="Calibri" pitchFamily="34" charset="0"/>
              </a:rPr>
              <a:t>sivut </a:t>
            </a:r>
            <a:r>
              <a:rPr lang="fi-FI" sz="2000" dirty="0" smtClean="0">
                <a:solidFill>
                  <a:prstClr val="black"/>
                </a:solidFill>
                <a:latin typeface="Calibri" pitchFamily="34" charset="0"/>
              </a:rPr>
              <a:t>47-54</a:t>
            </a:r>
            <a:endParaRPr lang="fi-FI" sz="2000" b="1" dirty="0">
              <a:solidFill>
                <a:srgbClr val="00B05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4. </a:t>
            </a:r>
            <a:r>
              <a:rPr lang="fi-FI" dirty="0" smtClean="0"/>
              <a:t>oppitunti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99592" y="260350"/>
            <a:ext cx="792087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ESIMERKKEJÄ KOTIPELIEN PISTEISTÄ</a:t>
            </a:r>
            <a:endParaRPr lang="fi-FI" sz="36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559206" y="1196752"/>
            <a:ext cx="81369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i-FI" b="1" dirty="0" smtClean="0">
                <a:latin typeface="Calibri" pitchFamily="34" charset="0"/>
                <a:cs typeface="Calibri" pitchFamily="34" charset="0"/>
              </a:rPr>
              <a:t>1NT vaarattomassa, saatu 7 tikkiä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:</a:t>
            </a:r>
            <a:br>
              <a:rPr lang="fi-FI" dirty="0" smtClean="0">
                <a:latin typeface="Calibri" pitchFamily="34" charset="0"/>
                <a:cs typeface="Calibri" pitchFamily="34" charset="0"/>
              </a:rPr>
            </a:br>
            <a:r>
              <a:rPr lang="fi-FI" dirty="0" smtClean="0">
                <a:latin typeface="Calibri" pitchFamily="34" charset="0"/>
                <a:cs typeface="Calibri" pitchFamily="34" charset="0"/>
              </a:rPr>
              <a:t>Osasitoumushyvitys  50 </a:t>
            </a:r>
            <a:r>
              <a:rPr lang="fi-FI" dirty="0">
                <a:latin typeface="Calibri" pitchFamily="34" charset="0"/>
                <a:cs typeface="Calibri" pitchFamily="34" charset="0"/>
              </a:rPr>
              <a:t>+ 1. pistetikki 40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90 pistettä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b="1" dirty="0" smtClean="0">
                <a:latin typeface="Calibri" pitchFamily="34" charset="0"/>
                <a:cs typeface="Calibri" pitchFamily="34" charset="0"/>
              </a:rPr>
              <a:t>3NT vaarassa</a:t>
            </a:r>
            <a:r>
              <a:rPr lang="fi-FI" b="1" dirty="0">
                <a:latin typeface="Calibri" pitchFamily="34" charset="0"/>
                <a:cs typeface="Calibri" pitchFamily="34" charset="0"/>
              </a:rPr>
              <a:t>, saatu 9 tikkiä</a:t>
            </a:r>
            <a:r>
              <a:rPr lang="fi-FI" dirty="0">
                <a:latin typeface="Calibri" pitchFamily="34" charset="0"/>
                <a:cs typeface="Calibri" pitchFamily="34" charset="0"/>
              </a:rPr>
              <a:t>: </a:t>
            </a:r>
            <a:br>
              <a:rPr lang="fi-FI" dirty="0">
                <a:latin typeface="Calibri" pitchFamily="34" charset="0"/>
                <a:cs typeface="Calibri" pitchFamily="34" charset="0"/>
              </a:rPr>
            </a:br>
            <a:r>
              <a:rPr lang="fi-FI" dirty="0">
                <a:latin typeface="Calibri" pitchFamily="34" charset="0"/>
                <a:cs typeface="Calibri" pitchFamily="34" charset="0"/>
              </a:rPr>
              <a:t>Täyspelihyvitys 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500 </a:t>
            </a:r>
            <a:r>
              <a:rPr lang="fi-FI" dirty="0">
                <a:latin typeface="Calibri" pitchFamily="34" charset="0"/>
                <a:cs typeface="Calibri" pitchFamily="34" charset="0"/>
              </a:rPr>
              <a:t>+ 1. pistetikki 40 + 2*2.-3. pistetikki  30 =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600 pistettä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b="1" dirty="0" smtClean="0">
                <a:latin typeface="Calibri" pitchFamily="34" charset="0"/>
                <a:cs typeface="Calibri" pitchFamily="34" charset="0"/>
              </a:rPr>
              <a:t>1NT </a:t>
            </a:r>
            <a:r>
              <a:rPr lang="fi-FI" b="1" dirty="0">
                <a:latin typeface="Calibri" pitchFamily="34" charset="0"/>
                <a:cs typeface="Calibri" pitchFamily="34" charset="0"/>
              </a:rPr>
              <a:t>vaarassa, saatu 9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tikkiä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(kaksi ylitikkiä): </a:t>
            </a:r>
            <a:r>
              <a:rPr lang="fi-FI" dirty="0">
                <a:latin typeface="Calibri" pitchFamily="34" charset="0"/>
                <a:cs typeface="Calibri" pitchFamily="34" charset="0"/>
              </a:rPr>
              <a:t/>
            </a:r>
            <a:br>
              <a:rPr lang="fi-FI" dirty="0">
                <a:latin typeface="Calibri" pitchFamily="34" charset="0"/>
                <a:cs typeface="Calibri" pitchFamily="34" charset="0"/>
              </a:rPr>
            </a:br>
            <a:r>
              <a:rPr lang="fi-FI" dirty="0">
                <a:latin typeface="Calibri" pitchFamily="34" charset="0"/>
                <a:cs typeface="Calibri" pitchFamily="34" charset="0"/>
              </a:rPr>
              <a:t>Osasitoumushyvitys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 50 </a:t>
            </a:r>
            <a:r>
              <a:rPr lang="fi-FI" dirty="0">
                <a:latin typeface="Calibri" pitchFamily="34" charset="0"/>
                <a:cs typeface="Calibri" pitchFamily="34" charset="0"/>
              </a:rPr>
              <a:t>+ 1. pistetikki 40 +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2*ylitikki 30 </a:t>
            </a:r>
            <a:r>
              <a:rPr lang="fi-FI" dirty="0">
                <a:latin typeface="Calibri" pitchFamily="34" charset="0"/>
                <a:cs typeface="Calibri" pitchFamily="34" charset="0"/>
              </a:rPr>
              <a:t>=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150 pistettä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fi-FI" dirty="0" smtClean="0">
                <a:latin typeface="Calibri" pitchFamily="34" charset="0"/>
                <a:cs typeface="Calibri" pitchFamily="34" charset="0"/>
              </a:rPr>
            </a:br>
            <a:endParaRPr lang="fi-FI" dirty="0" smtClean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i-FI" b="1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fi-FI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♥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fi-FI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♠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 (yläväripeli) vaarattomassa, saatu 8 tikkiä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:</a:t>
            </a:r>
            <a:br>
              <a:rPr lang="fi-FI" dirty="0" smtClean="0">
                <a:latin typeface="Calibri" pitchFamily="34" charset="0"/>
                <a:cs typeface="Calibri" pitchFamily="34" charset="0"/>
              </a:rPr>
            </a:br>
            <a:r>
              <a:rPr lang="fi-FI" dirty="0">
                <a:latin typeface="Calibri" pitchFamily="34" charset="0"/>
                <a:cs typeface="Calibri" pitchFamily="34" charset="0"/>
              </a:rPr>
              <a:t>Osasitoumushyvitys 50 +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2*pistetikki  30 </a:t>
            </a:r>
            <a:r>
              <a:rPr lang="fi-FI" dirty="0">
                <a:latin typeface="Calibri" pitchFamily="34" charset="0"/>
                <a:cs typeface="Calibri" pitchFamily="34" charset="0"/>
              </a:rPr>
              <a:t>=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110 pistettä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b="1" dirty="0" smtClean="0">
                <a:latin typeface="Calibri" pitchFamily="34" charset="0"/>
                <a:cs typeface="Calibri" pitchFamily="34" charset="0"/>
              </a:rPr>
              <a:t>4</a:t>
            </a:r>
            <a:r>
              <a:rPr lang="fi-FI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♥</a:t>
            </a:r>
            <a:r>
              <a:rPr lang="fi-FI" b="1" dirty="0">
                <a:latin typeface="Calibri" pitchFamily="34" charset="0"/>
                <a:cs typeface="Calibri" pitchFamily="34" charset="0"/>
              </a:rPr>
              <a:t>/</a:t>
            </a:r>
            <a:r>
              <a:rPr lang="fi-FI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♠</a:t>
            </a:r>
            <a:r>
              <a:rPr lang="fi-FI" b="1" dirty="0">
                <a:latin typeface="Calibri" pitchFamily="34" charset="0"/>
                <a:cs typeface="Calibri" pitchFamily="34" charset="0"/>
              </a:rPr>
              <a:t> (yläväripeli) vaarattomassa, saatu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10 </a:t>
            </a:r>
            <a:r>
              <a:rPr lang="fi-FI" b="1" dirty="0">
                <a:latin typeface="Calibri" pitchFamily="34" charset="0"/>
                <a:cs typeface="Calibri" pitchFamily="34" charset="0"/>
              </a:rPr>
              <a:t>tikkiä</a:t>
            </a:r>
            <a:r>
              <a:rPr lang="fi-FI" dirty="0">
                <a:latin typeface="Calibri" pitchFamily="34" charset="0"/>
                <a:cs typeface="Calibri" pitchFamily="34" charset="0"/>
              </a:rPr>
              <a:t>:</a:t>
            </a:r>
            <a:br>
              <a:rPr lang="fi-FI" dirty="0">
                <a:latin typeface="Calibri" pitchFamily="34" charset="0"/>
                <a:cs typeface="Calibri" pitchFamily="34" charset="0"/>
              </a:rPr>
            </a:br>
            <a:r>
              <a:rPr lang="fi-FI" dirty="0">
                <a:latin typeface="Calibri" pitchFamily="34" charset="0"/>
                <a:cs typeface="Calibri" pitchFamily="34" charset="0"/>
              </a:rPr>
              <a:t>Täyspelihyvitys  300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+ 4*pistetikki  </a:t>
            </a:r>
            <a:r>
              <a:rPr lang="fi-FI" dirty="0">
                <a:latin typeface="Calibri" pitchFamily="34" charset="0"/>
                <a:cs typeface="Calibri" pitchFamily="34" charset="0"/>
              </a:rPr>
              <a:t>30 =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420 </a:t>
            </a:r>
            <a:r>
              <a:rPr lang="fi-FI" b="1" dirty="0">
                <a:latin typeface="Calibri" pitchFamily="34" charset="0"/>
                <a:cs typeface="Calibri" pitchFamily="34" charset="0"/>
              </a:rPr>
              <a:t>pistettä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b="1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fi-FI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♥</a:t>
            </a:r>
            <a:r>
              <a:rPr lang="fi-FI" b="1" dirty="0">
                <a:latin typeface="Calibri" pitchFamily="34" charset="0"/>
                <a:cs typeface="Calibri" pitchFamily="34" charset="0"/>
              </a:rPr>
              <a:t>/</a:t>
            </a:r>
            <a:r>
              <a:rPr lang="fi-FI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♠</a:t>
            </a:r>
            <a:r>
              <a:rPr lang="fi-FI" b="1" dirty="0">
                <a:latin typeface="Calibri" pitchFamily="34" charset="0"/>
                <a:cs typeface="Calibri" pitchFamily="34" charset="0"/>
              </a:rPr>
              <a:t> (yläväripeli)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vaarattomassa, </a:t>
            </a:r>
            <a:r>
              <a:rPr lang="fi-FI" b="1" dirty="0">
                <a:latin typeface="Calibri" pitchFamily="34" charset="0"/>
                <a:cs typeface="Calibri" pitchFamily="34" charset="0"/>
              </a:rPr>
              <a:t>saatu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10 tikkiä (kaksi ylitikkiä):</a:t>
            </a:r>
            <a:r>
              <a:rPr lang="fi-FI" dirty="0">
                <a:latin typeface="Calibri" pitchFamily="34" charset="0"/>
                <a:cs typeface="Calibri" pitchFamily="34" charset="0"/>
              </a:rPr>
              <a:t/>
            </a:r>
            <a:br>
              <a:rPr lang="fi-FI" dirty="0">
                <a:latin typeface="Calibri" pitchFamily="34" charset="0"/>
                <a:cs typeface="Calibri" pitchFamily="34" charset="0"/>
              </a:rPr>
            </a:br>
            <a:r>
              <a:rPr lang="fi-FI" dirty="0">
                <a:latin typeface="Calibri" pitchFamily="34" charset="0"/>
                <a:cs typeface="Calibri" pitchFamily="34" charset="0"/>
              </a:rPr>
              <a:t>Osasitoumushyvitys 50 +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2*pistetikki  </a:t>
            </a:r>
            <a:r>
              <a:rPr lang="fi-FI" dirty="0">
                <a:latin typeface="Calibri" pitchFamily="34" charset="0"/>
                <a:cs typeface="Calibri" pitchFamily="34" charset="0"/>
              </a:rPr>
              <a:t>30 + 2*ylitikki 30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170 </a:t>
            </a:r>
            <a:r>
              <a:rPr lang="fi-FI" b="1" dirty="0">
                <a:latin typeface="Calibri" pitchFamily="34" charset="0"/>
                <a:cs typeface="Calibri" pitchFamily="34" charset="0"/>
              </a:rPr>
              <a:t>pistettä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b="1" dirty="0">
                <a:latin typeface="Calibri" pitchFamily="34" charset="0"/>
                <a:cs typeface="Calibri" pitchFamily="34" charset="0"/>
              </a:rPr>
              <a:t>4</a:t>
            </a:r>
            <a:r>
              <a:rPr lang="fi-FI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♥</a:t>
            </a:r>
            <a:r>
              <a:rPr lang="fi-FI" b="1" dirty="0">
                <a:latin typeface="Calibri" pitchFamily="34" charset="0"/>
                <a:cs typeface="Calibri" pitchFamily="34" charset="0"/>
              </a:rPr>
              <a:t>/</a:t>
            </a:r>
            <a:r>
              <a:rPr lang="fi-FI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♠</a:t>
            </a:r>
            <a:r>
              <a:rPr lang="fi-FI" b="1" dirty="0">
                <a:latin typeface="Calibri" pitchFamily="34" charset="0"/>
                <a:cs typeface="Calibri" pitchFamily="34" charset="0"/>
              </a:rPr>
              <a:t> (yläväripeli) vaarassa, saatu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12 tikkiä (kaksi ylitikkiä):</a:t>
            </a:r>
            <a:r>
              <a:rPr lang="fi-FI" dirty="0">
                <a:latin typeface="Calibri" pitchFamily="34" charset="0"/>
                <a:cs typeface="Calibri" pitchFamily="34" charset="0"/>
              </a:rPr>
              <a:t/>
            </a:r>
            <a:br>
              <a:rPr lang="fi-FI" dirty="0">
                <a:latin typeface="Calibri" pitchFamily="34" charset="0"/>
                <a:cs typeface="Calibri" pitchFamily="34" charset="0"/>
              </a:rPr>
            </a:br>
            <a:r>
              <a:rPr lang="fi-FI" dirty="0">
                <a:latin typeface="Calibri" pitchFamily="34" charset="0"/>
                <a:cs typeface="Calibri" pitchFamily="34" charset="0"/>
              </a:rPr>
              <a:t>Täyspelihyvitys  500 +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4*pistetikki  </a:t>
            </a:r>
            <a:r>
              <a:rPr lang="fi-FI" dirty="0">
                <a:latin typeface="Calibri" pitchFamily="34" charset="0"/>
                <a:cs typeface="Calibri" pitchFamily="34" charset="0"/>
              </a:rPr>
              <a:t>30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 + 2*ylitikki 30 =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680 pistettä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b="1" dirty="0" smtClean="0">
                <a:latin typeface="Calibri" pitchFamily="34" charset="0"/>
                <a:cs typeface="Calibri" pitchFamily="34" charset="0"/>
              </a:rPr>
              <a:t>6</a:t>
            </a:r>
            <a:r>
              <a:rPr lang="fi-FI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♥</a:t>
            </a:r>
            <a:r>
              <a:rPr lang="fi-FI" b="1" dirty="0">
                <a:latin typeface="Calibri" pitchFamily="34" charset="0"/>
                <a:cs typeface="Calibri" pitchFamily="34" charset="0"/>
              </a:rPr>
              <a:t>/</a:t>
            </a:r>
            <a:r>
              <a:rPr lang="fi-FI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♠</a:t>
            </a:r>
            <a:r>
              <a:rPr lang="fi-FI" b="1" dirty="0">
                <a:latin typeface="Calibri" pitchFamily="34" charset="0"/>
                <a:cs typeface="Calibri" pitchFamily="34" charset="0"/>
              </a:rPr>
              <a:t> (yläväripeli) vaarassa, saatu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12 </a:t>
            </a:r>
            <a:r>
              <a:rPr lang="fi-FI" b="1" dirty="0">
                <a:latin typeface="Calibri" pitchFamily="34" charset="0"/>
                <a:cs typeface="Calibri" pitchFamily="34" charset="0"/>
              </a:rPr>
              <a:t>tikkiä:</a:t>
            </a:r>
            <a:br>
              <a:rPr lang="fi-FI" b="1" dirty="0">
                <a:latin typeface="Calibri" pitchFamily="34" charset="0"/>
                <a:cs typeface="Calibri" pitchFamily="34" charset="0"/>
              </a:rPr>
            </a:br>
            <a:r>
              <a:rPr lang="fi-FI" dirty="0" smtClean="0">
                <a:latin typeface="Calibri" pitchFamily="34" charset="0"/>
                <a:cs typeface="Calibri" pitchFamily="34" charset="0"/>
              </a:rPr>
              <a:t>Slammihyvitys  750 + täyspelihyvitys  </a:t>
            </a:r>
            <a:r>
              <a:rPr lang="fi-FI" dirty="0">
                <a:latin typeface="Calibri" pitchFamily="34" charset="0"/>
                <a:cs typeface="Calibri" pitchFamily="34" charset="0"/>
              </a:rPr>
              <a:t>500 + 6*pistetikki  30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1430 pistettä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40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81359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KOTIPELIEN PISTEMÄÄRÄT</a:t>
            </a:r>
            <a:endParaRPr lang="fi-FI" sz="36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0370" name="Group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887932"/>
              </p:ext>
            </p:extLst>
          </p:nvPr>
        </p:nvGraphicFramePr>
        <p:xfrm>
          <a:off x="827682" y="1340768"/>
          <a:ext cx="7560073" cy="4785360"/>
        </p:xfrm>
        <a:graphic>
          <a:graphicData uri="http://schemas.openxmlformats.org/drawingml/2006/table">
            <a:tbl>
              <a:tblPr/>
              <a:tblGrid>
                <a:gridCol w="1152030"/>
                <a:gridCol w="864196"/>
                <a:gridCol w="936104"/>
                <a:gridCol w="1008112"/>
                <a:gridCol w="864096"/>
                <a:gridCol w="936104"/>
                <a:gridCol w="1008112"/>
                <a:gridCol w="791319"/>
              </a:tblGrid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Kotipelien pistemäärät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Vyöhyke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Vaaraton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Vaara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Tikit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</a:t>
                      </a:r>
                      <a:r>
                        <a:rPr kumimoji="0" lang="fi-FI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</a:t>
                      </a:r>
                      <a:r>
                        <a:rPr kumimoji="0" lang="fi-FI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420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430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450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460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920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980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990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1440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1510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1520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2140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2210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2220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Ylitikit/</a:t>
                      </a:r>
                      <a:b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kpl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851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92463" y="1196752"/>
            <a:ext cx="8135937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Tarjoussarjan aikana toinen puoli voi ilmaista epäuskonsa sitoumuksen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kotiinmenoon</a:t>
            </a:r>
            <a:endParaRPr lang="fi-FI" sz="2400" b="1" i="1" dirty="0" smtClean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Tällöin puolustus voi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kahdentaa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eli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donkata</a:t>
            </a:r>
            <a:r>
              <a:rPr lang="fi-FI" sz="2400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fi-FI" sz="2400" dirty="0" err="1">
                <a:latin typeface="Calibri" pitchFamily="34" charset="0"/>
                <a:cs typeface="Calibri" pitchFamily="34" charset="0"/>
              </a:rPr>
              <a:t>d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uppelt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, lyhenteet D, x) loppusitoumuksen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Pieteistä tulee kalliimpia kahdennuksen jälkeen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Jos kahdennettu peli meneekin kotiin, pistetikeistä saatava määrä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tuplaantuu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=&gt; täyspelihyvitykset saadaan matalammalta tasolta. Lisäksi ylimääräinen bonus.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Pelinvientipuoli voi </a:t>
            </a:r>
            <a:r>
              <a:rPr lang="fi-FI" sz="2400" b="1" i="1" dirty="0" err="1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vastakahdentaa</a:t>
            </a:r>
            <a:r>
              <a:rPr lang="fi-FI" sz="2400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reduppelt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, RD, xx) kahdennetun pelin, jos on varma, että saa pelattua kahdennetun sitoumuksen kotiin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Pietien hinta kaksinkertaistuu kahdennetuista pieteistä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Pistetikeistä saatavat pisteet nelinkertaistuvat alkuperäisestä. Lisäksi ylimääräinen bonus.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90608" y="226109"/>
            <a:ext cx="82089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KAHDENNUKSET</a:t>
            </a:r>
            <a:endParaRPr lang="fi-FI" sz="36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FB72-7A32-4E2A-AEBE-73ADF8C672AA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131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43" name="Group 2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484023"/>
              </p:ext>
            </p:extLst>
          </p:nvPr>
        </p:nvGraphicFramePr>
        <p:xfrm>
          <a:off x="1475656" y="2204864"/>
          <a:ext cx="6408737" cy="2519365"/>
        </p:xfrm>
        <a:graphic>
          <a:graphicData uri="http://schemas.openxmlformats.org/drawingml/2006/table">
            <a:tbl>
              <a:tblPr/>
              <a:tblGrid>
                <a:gridCol w="2563812"/>
                <a:gridCol w="1889125"/>
                <a:gridCol w="1955800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Vaaraton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Vaara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kahdentamaton/kpl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 kahdennettu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 ja 3. kahdennettu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4.-13. kahdennettu/kpl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vastakahdennettu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 kahdennettu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 kahdennettu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54" name="Text Box 162"/>
          <p:cNvSpPr txBox="1">
            <a:spLocks noChangeArrowheads="1"/>
          </p:cNvSpPr>
          <p:nvPr/>
        </p:nvSpPr>
        <p:spPr bwMode="auto">
          <a:xfrm>
            <a:off x="285576" y="1389638"/>
            <a:ext cx="828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2000" dirty="0">
                <a:latin typeface="Times New Roman" pitchFamily="18" charset="0"/>
              </a:rPr>
              <a:t>Alla ovat puolustajille </a:t>
            </a:r>
            <a:r>
              <a:rPr lang="fi-FI" sz="2000" b="1" i="1" dirty="0">
                <a:solidFill>
                  <a:srgbClr val="006600"/>
                </a:solidFill>
                <a:latin typeface="Times New Roman" pitchFamily="18" charset="0"/>
              </a:rPr>
              <a:t>pieteistä</a:t>
            </a:r>
            <a:r>
              <a:rPr lang="fi-FI" sz="20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fi-FI" sz="2000" dirty="0">
                <a:latin typeface="Times New Roman" pitchFamily="18" charset="0"/>
              </a:rPr>
              <a:t>tulevat pisteet.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395536" y="33265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PIETIEN HINNAT</a:t>
            </a:r>
            <a:endParaRPr lang="fi-FI" sz="36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kstiruutu 2"/>
          <p:cNvSpPr txBox="1"/>
          <p:nvPr/>
        </p:nvSpPr>
        <p:spPr>
          <a:xfrm>
            <a:off x="745506" y="522920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Taulukot kahdennetuista ja vastakahdennetuista kotipelien pistemääristä löytyvät kirjasta </a:t>
            </a:r>
            <a:r>
              <a:rPr lang="fi-FI" i="1" dirty="0" smtClean="0"/>
              <a:t>liitteestä C</a:t>
            </a:r>
            <a:endParaRPr lang="fi-FI" i="1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13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84213" y="333375"/>
            <a:ext cx="77755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PIETIPELIEN HINNAT</a:t>
            </a:r>
          </a:p>
        </p:txBody>
      </p:sp>
      <p:graphicFrame>
        <p:nvGraphicFramePr>
          <p:cNvPr id="13415" name="Group 103"/>
          <p:cNvGraphicFramePr>
            <a:graphicFrameLocks noGrp="1"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drawingml/2006/table">
            <a:tbl>
              <a:tblPr/>
              <a:tblGrid>
                <a:gridCol w="1679575"/>
                <a:gridCol w="720725"/>
                <a:gridCol w="719138"/>
                <a:gridCol w="720725"/>
                <a:gridCol w="792162"/>
                <a:gridCol w="720725"/>
                <a:gridCol w="74295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Pietipelien pistemäärät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Vyöhyke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Vaaraton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Vaara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Tulos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Lisäpiedit/kpl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6" name="Rectangle 104"/>
          <p:cNvSpPr>
            <a:spLocks noChangeArrowheads="1"/>
          </p:cNvSpPr>
          <p:nvPr/>
        </p:nvSpPr>
        <p:spPr bwMode="auto">
          <a:xfrm>
            <a:off x="539750" y="5805488"/>
            <a:ext cx="8135938" cy="576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>
                <a:latin typeface="Times New Roman" pitchFamily="18" charset="0"/>
              </a:rPr>
              <a:t>Pass: kahdentamaton sitoumus, X: kahdennettu, XX: vastakahdennettu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14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649343" y="1196752"/>
            <a:ext cx="5905500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000099"/>
                </a:solidFill>
              </a:rPr>
              <a:t>♠</a:t>
            </a:r>
            <a:r>
              <a:rPr lang="fi-FI" sz="4000" dirty="0"/>
              <a:t>	</a:t>
            </a:r>
            <a:r>
              <a:rPr lang="fi-FI" sz="4000" b="1" dirty="0" smtClean="0">
                <a:latin typeface="Times New Roman" pitchFamily="18" charset="0"/>
              </a:rPr>
              <a:t>NT</a:t>
            </a:r>
          </a:p>
          <a:p>
            <a:pPr algn="ctr">
              <a:spcBef>
                <a:spcPct val="50000"/>
              </a:spcBef>
            </a:pPr>
            <a:endParaRPr lang="fi-FI" sz="2000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b="1" dirty="0" smtClean="0">
                <a:solidFill>
                  <a:srgbClr val="00B050"/>
                </a:solidFill>
                <a:latin typeface="Times New Roman" pitchFamily="18" charset="0"/>
              </a:rPr>
              <a:t>KÄDEN PELIVOIMAN ARVIOINTI</a:t>
            </a:r>
          </a:p>
          <a:p>
            <a:pPr lvl="0" algn="ctr">
              <a:spcBef>
                <a:spcPct val="50000"/>
              </a:spcBef>
            </a:pPr>
            <a:r>
              <a:rPr lang="fi-FI" sz="2000" dirty="0">
                <a:solidFill>
                  <a:prstClr val="black"/>
                </a:solidFill>
                <a:latin typeface="Calibri" pitchFamily="34" charset="0"/>
              </a:rPr>
              <a:t>Kirjan luku </a:t>
            </a:r>
            <a:r>
              <a:rPr lang="fi-FI" sz="2000" dirty="0" smtClean="0">
                <a:solidFill>
                  <a:prstClr val="black"/>
                </a:solidFill>
                <a:latin typeface="Calibri" pitchFamily="34" charset="0"/>
              </a:rPr>
              <a:t>4.4-4.5, </a:t>
            </a:r>
            <a:r>
              <a:rPr lang="fi-FI" sz="2000" dirty="0">
                <a:solidFill>
                  <a:prstClr val="black"/>
                </a:solidFill>
                <a:latin typeface="Calibri" pitchFamily="34" charset="0"/>
              </a:rPr>
              <a:t>sivut </a:t>
            </a:r>
            <a:r>
              <a:rPr lang="fi-FI" sz="2000" dirty="0" smtClean="0">
                <a:solidFill>
                  <a:prstClr val="black"/>
                </a:solidFill>
                <a:latin typeface="Calibri" pitchFamily="34" charset="0"/>
              </a:rPr>
              <a:t>54-58</a:t>
            </a:r>
          </a:p>
          <a:p>
            <a:pPr lvl="0" algn="ctr">
              <a:spcBef>
                <a:spcPct val="50000"/>
              </a:spcBef>
            </a:pPr>
            <a:endParaRPr lang="fi-FI" dirty="0">
              <a:solidFill>
                <a:srgbClr val="00B05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733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45697" y="908720"/>
            <a:ext cx="83534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i-FI" sz="2000" dirty="0" smtClean="0">
                <a:latin typeface="Times New Roman" pitchFamily="18" charset="0"/>
              </a:rPr>
              <a:t>Käden </a:t>
            </a:r>
            <a:r>
              <a:rPr lang="fi-FI" sz="2000" dirty="0">
                <a:latin typeface="Times New Roman" pitchFamily="18" charset="0"/>
              </a:rPr>
              <a:t>tikkipelivoima on pystyttävä arvioimaan, jotta tietäisimme, montako tikkiä uskallamme tarjotessamme luvata </a:t>
            </a:r>
            <a:r>
              <a:rPr lang="fi-FI" sz="2000" dirty="0" smtClean="0">
                <a:latin typeface="Times New Roman" pitchFamily="18" charset="0"/>
              </a:rPr>
              <a:t>partnerin kanssa ottaa</a:t>
            </a:r>
            <a:endParaRPr lang="fi-FI" dirty="0">
              <a:latin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i-FI" sz="2000" dirty="0">
                <a:latin typeface="Times New Roman" pitchFamily="18" charset="0"/>
              </a:rPr>
              <a:t>Käden pelivoima arvioidaan kuvakorttien ja lyhyitten maitten avulla:</a:t>
            </a:r>
          </a:p>
        </p:txBody>
      </p:sp>
      <p:graphicFrame>
        <p:nvGraphicFramePr>
          <p:cNvPr id="1638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642167"/>
              </p:ext>
            </p:extLst>
          </p:nvPr>
        </p:nvGraphicFramePr>
        <p:xfrm>
          <a:off x="2772568" y="2060848"/>
          <a:ext cx="3744913" cy="3352800"/>
        </p:xfrm>
        <a:graphic>
          <a:graphicData uri="http://schemas.openxmlformats.org/drawingml/2006/table">
            <a:tbl>
              <a:tblPr/>
              <a:tblGrid>
                <a:gridCol w="1295400"/>
                <a:gridCol w="1081088"/>
                <a:gridCol w="13684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Kortti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Arvopisteet</a:t>
                      </a: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Ässä </a:t>
                      </a: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Kuningas</a:t>
                      </a: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</a:t>
                      </a: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Rouva</a:t>
                      </a: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</a:t>
                      </a: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Sotamies</a:t>
                      </a: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</a:t>
                      </a: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Lyhyt maa</a:t>
                      </a: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Jakopisteet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Renonssi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 korttia</a:t>
                      </a: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Singelton</a:t>
                      </a: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kortti</a:t>
                      </a: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Dubbelton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korttia</a:t>
                      </a: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3" name="Text Box 59"/>
          <p:cNvSpPr txBox="1">
            <a:spLocks noChangeArrowheads="1"/>
          </p:cNvSpPr>
          <p:nvPr/>
        </p:nvSpPr>
        <p:spPr bwMode="auto">
          <a:xfrm>
            <a:off x="468312" y="5589240"/>
            <a:ext cx="8353425" cy="64135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Pisteet ovat VAIN helppo tapa arvioida käden </a:t>
            </a:r>
            <a:r>
              <a:rPr lang="fi-FI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tikkipelivoimaa. </a:t>
            </a:r>
            <a:br>
              <a:rPr lang="fi-FI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fi-FI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Ne </a:t>
            </a:r>
            <a:r>
              <a:rPr lang="fi-FI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EIVÄT ilmoita sitä, montako tikkiä tulemme saamaan.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756593" y="188640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KÄDEN TIKKIPELIVOIMAN ARVIOINTI</a:t>
            </a:r>
            <a:endParaRPr lang="fi-FI" sz="36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8506" y="6387445"/>
            <a:ext cx="2133600" cy="476250"/>
          </a:xfrm>
        </p:spPr>
        <p:txBody>
          <a:bodyPr/>
          <a:lstStyle/>
          <a:p>
            <a:fld id="{C2E72F73-BC8D-43F9-BF98-904FC5608A78}" type="slidenum">
              <a:rPr lang="fi-FI" smtClean="0"/>
              <a:pPr/>
              <a:t>16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64638" y="1124744"/>
            <a:ext cx="8208962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i-FI" sz="2000" dirty="0">
                <a:latin typeface="Times New Roman" pitchFamily="18" charset="0"/>
              </a:rPr>
              <a:t> Kun tarjotaan </a:t>
            </a:r>
            <a:r>
              <a:rPr lang="fi-FI" sz="2000" dirty="0" err="1">
                <a:latin typeface="Times New Roman" pitchFamily="18" charset="0"/>
              </a:rPr>
              <a:t>sangia</a:t>
            </a:r>
            <a:r>
              <a:rPr lang="fi-FI" sz="2000" dirty="0">
                <a:latin typeface="Times New Roman" pitchFamily="18" charset="0"/>
              </a:rPr>
              <a:t> lasketaan vain arvopisteet</a:t>
            </a:r>
            <a:r>
              <a:rPr lang="fi-FI" sz="2000" dirty="0" smtClean="0">
                <a:latin typeface="Times New Roman" pitchFamily="18" charset="0"/>
              </a:rPr>
              <a:t>.</a:t>
            </a:r>
            <a:endParaRPr lang="fi-FI" sz="2000" dirty="0">
              <a:latin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i-FI" sz="2000" dirty="0">
                <a:latin typeface="Times New Roman" pitchFamily="18" charset="0"/>
              </a:rPr>
              <a:t> Kun tarjotaan joku väri valttina lasketaan sekä arvo- että jakopisteet.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000" dirty="0">
                <a:latin typeface="Times New Roman" pitchFamily="18" charset="0"/>
              </a:rPr>
              <a:t> Partnerin tarjoamasta </a:t>
            </a:r>
            <a:r>
              <a:rPr lang="fi-FI" sz="2000" dirty="0" smtClean="0">
                <a:latin typeface="Times New Roman" pitchFamily="18" charset="0"/>
              </a:rPr>
              <a:t>väristä </a:t>
            </a:r>
            <a:r>
              <a:rPr lang="fi-FI" sz="2000" dirty="0">
                <a:latin typeface="Times New Roman" pitchFamily="18" charset="0"/>
              </a:rPr>
              <a:t>ei lasketa jakopisteitä </a:t>
            </a:r>
            <a:endParaRPr lang="fi-FI" sz="2000" dirty="0" smtClean="0">
              <a:latin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i-FI" sz="2000" dirty="0" smtClean="0">
                <a:latin typeface="Times New Roman" pitchFamily="18" charset="0"/>
              </a:rPr>
              <a:t>”jalattomalle” kuvalle  </a:t>
            </a:r>
            <a:r>
              <a:rPr lang="fi-FI" sz="2000" dirty="0">
                <a:latin typeface="Times New Roman" pitchFamily="18" charset="0"/>
              </a:rPr>
              <a:t>(</a:t>
            </a:r>
            <a:r>
              <a:rPr lang="fi-FI" sz="2000" b="1" dirty="0">
                <a:solidFill>
                  <a:srgbClr val="FF0000"/>
                </a:solidFill>
                <a:latin typeface="Times New Roman" pitchFamily="18" charset="0"/>
              </a:rPr>
              <a:t>K</a:t>
            </a:r>
            <a:r>
              <a:rPr lang="fi-FI" sz="2000" b="1" dirty="0">
                <a:latin typeface="Times New Roman" pitchFamily="18" charset="0"/>
              </a:rPr>
              <a:t>,</a:t>
            </a:r>
            <a:r>
              <a:rPr lang="fi-FI" sz="2000" b="1" dirty="0">
                <a:solidFill>
                  <a:srgbClr val="FF0000"/>
                </a:solidFill>
                <a:latin typeface="Times New Roman" pitchFamily="18" charset="0"/>
              </a:rPr>
              <a:t> Q</a:t>
            </a:r>
            <a:r>
              <a:rPr lang="fi-FI" sz="2000" b="1" dirty="0">
                <a:latin typeface="Times New Roman" pitchFamily="18" charset="0"/>
              </a:rPr>
              <a:t>, </a:t>
            </a:r>
            <a:r>
              <a:rPr lang="fi-FI" sz="2000" b="1" dirty="0">
                <a:solidFill>
                  <a:srgbClr val="FF0000"/>
                </a:solidFill>
                <a:latin typeface="Times New Roman" pitchFamily="18" charset="0"/>
              </a:rPr>
              <a:t>J</a:t>
            </a:r>
            <a:r>
              <a:rPr lang="fi-FI" sz="2000" b="1" dirty="0">
                <a:latin typeface="Times New Roman" pitchFamily="18" charset="0"/>
              </a:rPr>
              <a:t>,</a:t>
            </a:r>
            <a:r>
              <a:rPr lang="fi-FI" sz="2000" b="1" dirty="0">
                <a:solidFill>
                  <a:srgbClr val="FF0000"/>
                </a:solidFill>
                <a:latin typeface="Times New Roman" pitchFamily="18" charset="0"/>
              </a:rPr>
              <a:t> AJ</a:t>
            </a:r>
            <a:r>
              <a:rPr lang="fi-FI" sz="2000" b="1" dirty="0">
                <a:latin typeface="Times New Roman" pitchFamily="18" charset="0"/>
              </a:rPr>
              <a:t>,</a:t>
            </a:r>
            <a:r>
              <a:rPr lang="fi-FI" sz="2000" b="1" dirty="0">
                <a:solidFill>
                  <a:srgbClr val="FF0000"/>
                </a:solidFill>
                <a:latin typeface="Times New Roman" pitchFamily="18" charset="0"/>
              </a:rPr>
              <a:t> KJ</a:t>
            </a:r>
            <a:r>
              <a:rPr lang="fi-FI" sz="2000" b="1" dirty="0">
                <a:latin typeface="Times New Roman" pitchFamily="18" charset="0"/>
              </a:rPr>
              <a:t>,</a:t>
            </a:r>
            <a:r>
              <a:rPr lang="fi-FI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fi-FI" sz="2000" b="1" dirty="0" err="1">
                <a:solidFill>
                  <a:srgbClr val="FF0000"/>
                </a:solidFill>
                <a:latin typeface="Times New Roman" pitchFamily="18" charset="0"/>
              </a:rPr>
              <a:t>Qx</a:t>
            </a:r>
            <a:r>
              <a:rPr lang="fi-FI" sz="2000" b="1" dirty="0">
                <a:latin typeface="Times New Roman" pitchFamily="18" charset="0"/>
              </a:rPr>
              <a:t>,</a:t>
            </a:r>
            <a:r>
              <a:rPr lang="fi-FI" sz="2000" b="1" dirty="0">
                <a:solidFill>
                  <a:srgbClr val="FF0000"/>
                </a:solidFill>
                <a:latin typeface="Times New Roman" pitchFamily="18" charset="0"/>
              </a:rPr>
              <a:t> QJ</a:t>
            </a:r>
            <a:r>
              <a:rPr lang="fi-FI" sz="2000" b="1" dirty="0">
                <a:latin typeface="Times New Roman" pitchFamily="18" charset="0"/>
              </a:rPr>
              <a:t>, </a:t>
            </a:r>
            <a:r>
              <a:rPr lang="fi-FI" sz="2000" b="1" dirty="0" err="1">
                <a:solidFill>
                  <a:srgbClr val="FF0000"/>
                </a:solidFill>
                <a:latin typeface="Times New Roman" pitchFamily="18" charset="0"/>
              </a:rPr>
              <a:t>Jx</a:t>
            </a:r>
            <a:r>
              <a:rPr lang="fi-FI" sz="2000" dirty="0">
                <a:latin typeface="Times New Roman" pitchFamily="18" charset="0"/>
              </a:rPr>
              <a:t>) lasketaan vain arvo- tai jakopisteet</a:t>
            </a:r>
            <a:r>
              <a:rPr lang="fi-FI" sz="2000" dirty="0" smtClean="0">
                <a:latin typeface="Times New Roman" pitchFamily="18" charset="0"/>
              </a:rPr>
              <a:t>, </a:t>
            </a:r>
            <a:r>
              <a:rPr lang="fi-FI" sz="2000" dirty="0">
                <a:latin typeface="Times New Roman" pitchFamily="18" charset="0"/>
              </a:rPr>
              <a:t>ei molempia.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872366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510" y="2872366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983" y="2872366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455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i-FI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2455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i-FI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2455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i-FI"/>
          </a:p>
        </p:txBody>
      </p:sp>
      <p:graphicFrame>
        <p:nvGraphicFramePr>
          <p:cNvPr id="17417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784475"/>
              </p:ext>
            </p:extLst>
          </p:nvPr>
        </p:nvGraphicFramePr>
        <p:xfrm>
          <a:off x="1696550" y="3933056"/>
          <a:ext cx="5545137" cy="1584960"/>
        </p:xfrm>
        <a:graphic>
          <a:graphicData uri="http://schemas.openxmlformats.org/drawingml/2006/table">
            <a:tbl>
              <a:tblPr/>
              <a:tblGrid>
                <a:gridCol w="1847850"/>
                <a:gridCol w="1849437"/>
                <a:gridCol w="18478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KQJ8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AQ9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Q3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A973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KQ9752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J10983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A2	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Q863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467544" y="260648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KÄDEN TIKKIPELIVOIMAN ARVIOINTI</a:t>
            </a:r>
          </a:p>
          <a:p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1205954" y="5604697"/>
            <a:ext cx="1696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19 </a:t>
            </a:r>
            <a:r>
              <a:rPr lang="fi-FI" dirty="0" err="1" smtClean="0"/>
              <a:t>ap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3419872" y="560469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15 </a:t>
            </a:r>
            <a:r>
              <a:rPr lang="fi-FI" dirty="0" err="1" smtClean="0"/>
              <a:t>ap</a:t>
            </a:r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5508104" y="560469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5 </a:t>
            </a:r>
            <a:r>
              <a:rPr lang="fi-FI" dirty="0" err="1" smtClean="0"/>
              <a:t>ap</a:t>
            </a:r>
            <a:endParaRPr lang="fi-FI" dirty="0" smtClean="0"/>
          </a:p>
        </p:txBody>
      </p:sp>
      <p:sp>
        <p:nvSpPr>
          <p:cNvPr id="6" name="Tekstiruutu 5"/>
          <p:cNvSpPr txBox="1"/>
          <p:nvPr/>
        </p:nvSpPr>
        <p:spPr>
          <a:xfrm>
            <a:off x="1381198" y="597605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20 pistettä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3470206" y="597808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16 pistettä</a:t>
            </a:r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5580112" y="597365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6 </a:t>
            </a:r>
            <a:r>
              <a:rPr lang="fi-FI" dirty="0" smtClean="0"/>
              <a:t>pistettä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17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646877"/>
              </p:ext>
            </p:extLst>
          </p:nvPr>
        </p:nvGraphicFramePr>
        <p:xfrm>
          <a:off x="1763713" y="1989138"/>
          <a:ext cx="5545137" cy="1429385"/>
        </p:xfrm>
        <a:graphic>
          <a:graphicData uri="http://schemas.openxmlformats.org/drawingml/2006/table">
            <a:tbl>
              <a:tblPr/>
              <a:tblGrid>
                <a:gridCol w="1971675"/>
                <a:gridCol w="1725612"/>
                <a:gridCol w="1847850"/>
              </a:tblGrid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Loppusitoumus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Täyspelitaso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Pistevoima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Sangi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NT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3NT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 </a:t>
                      </a:r>
                      <a:r>
                        <a:rPr kumimoji="0" lang="fi-FI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Yläväri  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4♠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4♥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 p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Alaväri 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5♦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5♣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 p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899319" y="126945"/>
            <a:ext cx="72723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PISTETARPEITA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539750" y="765175"/>
            <a:ext cx="7920038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b="1" dirty="0">
                <a:solidFill>
                  <a:srgbClr val="00B050"/>
                </a:solidFill>
                <a:latin typeface="Times New Roman" pitchFamily="18" charset="0"/>
              </a:rPr>
              <a:t>Parin pistemäärä</a:t>
            </a:r>
            <a:r>
              <a:rPr lang="fi-FI" sz="2000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fi-FI" sz="2000" dirty="0">
                <a:latin typeface="Times New Roman" pitchFamily="18" charset="0"/>
              </a:rPr>
              <a:t>= oman käden pisteet + partnerin pisteet</a:t>
            </a:r>
          </a:p>
          <a:p>
            <a:pPr>
              <a:spcBef>
                <a:spcPct val="50000"/>
              </a:spcBef>
            </a:pPr>
            <a:r>
              <a:rPr lang="fi-FI" sz="2000" dirty="0">
                <a:latin typeface="Times New Roman" pitchFamily="18" charset="0"/>
              </a:rPr>
              <a:t>Seuraavassa taulukossa on karkea arvio siitä, paljonko pisteitä pari tarvitsee, jotta täyspeli menisi useimmiten kotiin.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611188" y="3500438"/>
            <a:ext cx="7848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dirty="0">
                <a:latin typeface="Times New Roman" pitchFamily="18" charset="0"/>
              </a:rPr>
              <a:t>Huomaa, että </a:t>
            </a:r>
            <a:r>
              <a:rPr lang="fi-FI" sz="2000" dirty="0" err="1">
                <a:latin typeface="Times New Roman" pitchFamily="18" charset="0"/>
              </a:rPr>
              <a:t>sangissa</a:t>
            </a:r>
            <a:r>
              <a:rPr lang="fi-FI" sz="2000" dirty="0">
                <a:latin typeface="Times New Roman" pitchFamily="18" charset="0"/>
              </a:rPr>
              <a:t> lasketaan vain arvopisteet.</a:t>
            </a:r>
          </a:p>
          <a:p>
            <a:pPr>
              <a:spcBef>
                <a:spcPct val="50000"/>
              </a:spcBef>
            </a:pPr>
            <a:r>
              <a:rPr lang="fi-FI" sz="2000" dirty="0">
                <a:latin typeface="Times New Roman" pitchFamily="18" charset="0"/>
              </a:rPr>
              <a:t>Slammien karkeat pisterajat</a:t>
            </a:r>
          </a:p>
        </p:txBody>
      </p:sp>
      <p:graphicFrame>
        <p:nvGraphicFramePr>
          <p:cNvPr id="21706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623570"/>
              </p:ext>
            </p:extLst>
          </p:nvPr>
        </p:nvGraphicFramePr>
        <p:xfrm>
          <a:off x="1763713" y="4508500"/>
          <a:ext cx="5545137" cy="1737360"/>
        </p:xfrm>
        <a:graphic>
          <a:graphicData uri="http://schemas.openxmlformats.org/drawingml/2006/table">
            <a:tbl>
              <a:tblPr/>
              <a:tblGrid>
                <a:gridCol w="1944687"/>
                <a:gridCol w="1751013"/>
                <a:gridCol w="1849437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Loppusitoumus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Slammitaso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Pistevoima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Pikkuslammi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♣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♦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 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Isoslammi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♣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♦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♠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 </a:t>
                      </a:r>
                      <a:r>
                        <a:rPr kumimoji="0" lang="fi-FI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</a:t>
                      </a:r>
                      <a:endParaRPr kumimoji="0" lang="fi-FI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18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11188" y="476250"/>
            <a:ext cx="8064500" cy="1187450"/>
          </a:xfrm>
          <a:prstGeom prst="rect">
            <a:avLst/>
          </a:prstGeom>
          <a:solidFill>
            <a:srgbClr val="006600"/>
          </a:solidFill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fi-FI" sz="2400" b="1" dirty="0">
                <a:solidFill>
                  <a:schemeClr val="bg1"/>
                </a:solidFill>
                <a:latin typeface="Times New Roman" pitchFamily="18" charset="0"/>
              </a:rPr>
              <a:t>Tarjoamisen päämäärä on selvittää</a:t>
            </a:r>
          </a:p>
          <a:p>
            <a:pPr algn="ctr">
              <a:buFont typeface="Wingdings" pitchFamily="2" charset="2"/>
              <a:buChar char="Ø"/>
            </a:pPr>
            <a:r>
              <a:rPr lang="fi-FI" sz="2400" b="1" dirty="0">
                <a:solidFill>
                  <a:schemeClr val="bg1"/>
                </a:solidFill>
                <a:latin typeface="Times New Roman" pitchFamily="18" charset="0"/>
              </a:rPr>
              <a:t> parin yhteinen paras valttiväri</a:t>
            </a:r>
          </a:p>
          <a:p>
            <a:pPr algn="ctr">
              <a:buFont typeface="Wingdings" pitchFamily="2" charset="2"/>
              <a:buChar char="Ø"/>
            </a:pPr>
            <a:r>
              <a:rPr lang="fi-FI" sz="2400" b="1" dirty="0">
                <a:solidFill>
                  <a:schemeClr val="bg1"/>
                </a:solidFill>
                <a:latin typeface="Times New Roman" pitchFamily="18" charset="0"/>
              </a:rPr>
              <a:t> montako tikkiä pari voi luvata ottaa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70958" y="1881835"/>
            <a:ext cx="799147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Jos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parilla on yhteinen vähintään kahdeksan kortin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ylä)väri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,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heidän kannattaa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pelata loppusitoumus tämä maa valttina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fi-FI" sz="2400" dirty="0">
              <a:latin typeface="Calibri" pitchFamily="34" charset="0"/>
              <a:cs typeface="Calibri" pitchFamily="34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r>
              <a:rPr lang="fi-FI" sz="2400" dirty="0">
                <a:latin typeface="Calibri" pitchFamily="34" charset="0"/>
                <a:cs typeface="Calibri" pitchFamily="34" charset="0"/>
              </a:rPr>
              <a:t>Vähintään kahdeksan kortin valtti tuottaa yleensä ainakin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yhden tikin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enemmän kuin vastaavilla korteilla </a:t>
            </a:r>
            <a:r>
              <a:rPr lang="fi-FI" sz="2400" dirty="0" err="1">
                <a:latin typeface="Calibri" pitchFamily="34" charset="0"/>
                <a:cs typeface="Calibri" pitchFamily="34" charset="0"/>
              </a:rPr>
              <a:t>sangin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 pelaaminen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Huomioi kuitenkin, että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sangin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pelaaminen tuottaa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usein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paremman pistetuloksen kuin alavärisitoumus.</a:t>
            </a:r>
            <a:endParaRPr lang="fi-FI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Jos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yhteistä 8 kortin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ylä)valttiväriä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ei löydy, pelataan loppusitoumus </a:t>
            </a:r>
            <a:r>
              <a:rPr lang="fi-FI" sz="2400" dirty="0" err="1">
                <a:latin typeface="Calibri" pitchFamily="34" charset="0"/>
                <a:cs typeface="Calibri" pitchFamily="34" charset="0"/>
              </a:rPr>
              <a:t>sangissa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fi-FI" b="1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Kannattaa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yrittää saada bonuksia, mutta jos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täyspeli- bonukseen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ei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ole mahdollisuutta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, niin kannattaa jäädä mahdollisimman alhaiselle tasolle.</a:t>
            </a:r>
            <a:r>
              <a:rPr lang="fi-FI" dirty="0">
                <a:latin typeface="Calibri" pitchFamily="34" charset="0"/>
                <a:cs typeface="Calibri" pitchFamily="34" charset="0"/>
              </a:rPr>
              <a:t>  </a:t>
            </a:r>
            <a:endParaRPr lang="fi-FI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19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99714" y="277047"/>
            <a:ext cx="82089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BRIDGEN PERUSIDEAT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79512" y="923378"/>
            <a:ext cx="855316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0"/>
              </a:spcBef>
              <a:buSzPct val="140000"/>
              <a:buFont typeface="Arial" pitchFamily="34" charset="0"/>
              <a:buChar char="•"/>
            </a:pPr>
            <a:r>
              <a:rPr lang="fi-FI" sz="2400" dirty="0">
                <a:latin typeface="Calibri" pitchFamily="34" charset="0"/>
                <a:cs typeface="Calibri" pitchFamily="34" charset="0"/>
              </a:rPr>
              <a:t>Ensin on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huutokauppavaihe eli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tarjoaminen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jossa molemmat parit pyrkivät tarjouksia tekemällä löytämään pelivaihtoehdon, jossa oma puoli saa mahdollisimman paljon </a:t>
            </a:r>
            <a:r>
              <a:rPr lang="fi-FI" sz="24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pisteitä</a:t>
            </a:r>
            <a:r>
              <a:rPr lang="fi-FI" sz="2400" b="1" i="1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spcBef>
                <a:spcPts val="0"/>
              </a:spcBef>
              <a:buSzPct val="140000"/>
              <a:buFont typeface="Arial" pitchFamily="34" charset="0"/>
              <a:buChar char="•"/>
            </a:pPr>
            <a:r>
              <a:rPr lang="fi-FI" sz="2400" dirty="0">
                <a:latin typeface="Calibri" pitchFamily="34" charset="0"/>
                <a:cs typeface="Calibri" pitchFamily="34" charset="0"/>
              </a:rPr>
              <a:t>Korkein tehty tarjous määrää, montako tikkiä pelinvientipuolen tulee saada saadakseen jaosta pisteet omalle puolelleen.</a:t>
            </a:r>
          </a:p>
          <a:p>
            <a:pPr>
              <a:spcBef>
                <a:spcPts val="0"/>
              </a:spcBef>
              <a:buSzPct val="140000"/>
              <a:buFont typeface="Arial" pitchFamily="34" charset="0"/>
              <a:buChar char="•"/>
            </a:pPr>
            <a:r>
              <a:rPr lang="fi-FI" sz="2400" dirty="0">
                <a:latin typeface="Calibri" pitchFamily="34" charset="0"/>
                <a:cs typeface="Calibri" pitchFamily="34" charset="0"/>
              </a:rPr>
              <a:t>Jos pelinviejä saa vähintään lupaamansa tikkimäärän, eli </a:t>
            </a:r>
            <a:r>
              <a:rPr lang="fi-FI" sz="24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kotipelin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, pisteet kirjataan peliä vieneen parin sarakkeeseen.</a:t>
            </a:r>
          </a:p>
          <a:p>
            <a:pPr>
              <a:spcBef>
                <a:spcPts val="0"/>
              </a:spcBef>
              <a:buSzPct val="140000"/>
              <a:buFont typeface="Arial" pitchFamily="34" charset="0"/>
              <a:buChar char="•"/>
            </a:pPr>
            <a:r>
              <a:rPr lang="fi-FI" sz="2400" dirty="0">
                <a:latin typeface="Calibri" pitchFamily="34" charset="0"/>
                <a:cs typeface="Calibri" pitchFamily="34" charset="0"/>
              </a:rPr>
              <a:t>Jos pelinviejän tikkisaalis jää vajaaksi, eli peli menee</a:t>
            </a:r>
            <a:r>
              <a:rPr lang="fi-FI" sz="2400" b="1" i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pietiin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, tulos merkitään puolustajien hyväksi.</a:t>
            </a:r>
          </a:p>
          <a:p>
            <a:pPr>
              <a:spcBef>
                <a:spcPts val="0"/>
              </a:spcBef>
              <a:buSzPct val="140000"/>
              <a:buFont typeface="Arial" pitchFamily="34" charset="0"/>
              <a:buChar char="•"/>
            </a:pPr>
            <a:r>
              <a:rPr lang="fi-FI" sz="2400" dirty="0">
                <a:latin typeface="Calibri" pitchFamily="34" charset="0"/>
                <a:cs typeface="Calibri" pitchFamily="34" charset="0"/>
              </a:rPr>
              <a:t>Kilpailussa monet eri parit pelaavat saman jaon ja jakokohtainen tulos määräytyy sen mukaan, kuinka hyvin pari on pärjännyt vertailussa muihin samoilla korteilla pelanneisiin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fi-FI" sz="2400" dirty="0">
              <a:solidFill>
                <a:srgbClr val="0066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897502" y="5844633"/>
            <a:ext cx="7272808" cy="52322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fi-FI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Tulosvertailun takia bridgessä </a:t>
            </a:r>
            <a:r>
              <a:rPr lang="fi-FI" sz="2800" b="1" i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taito ratkaisee</a:t>
            </a:r>
            <a:r>
              <a:rPr lang="fi-FI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fi-FI" sz="2000" dirty="0">
              <a:solidFill>
                <a:schemeClr val="bg1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2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619250" y="1268413"/>
            <a:ext cx="59055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000099"/>
                </a:solidFill>
              </a:rPr>
              <a:t>♠</a:t>
            </a:r>
            <a:r>
              <a:rPr lang="fi-FI" sz="4000" dirty="0"/>
              <a:t>	</a:t>
            </a:r>
            <a:r>
              <a:rPr lang="fi-FI" sz="4000" b="1" dirty="0" smtClean="0">
                <a:latin typeface="Times New Roman" pitchFamily="18" charset="0"/>
              </a:rPr>
              <a:t>NT</a:t>
            </a:r>
          </a:p>
          <a:p>
            <a:pPr algn="ctr">
              <a:spcBef>
                <a:spcPct val="50000"/>
              </a:spcBef>
            </a:pPr>
            <a:endParaRPr lang="fi-FI" sz="2000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b="1" dirty="0">
                <a:solidFill>
                  <a:srgbClr val="00B050"/>
                </a:solidFill>
                <a:latin typeface="Times New Roman" pitchFamily="18" charset="0"/>
              </a:rPr>
              <a:t>JOHDATUS</a:t>
            </a:r>
          </a:p>
          <a:p>
            <a:pPr algn="ctr">
              <a:spcBef>
                <a:spcPct val="50000"/>
              </a:spcBef>
            </a:pPr>
            <a:r>
              <a:rPr lang="fi-FI" sz="4000" b="1" dirty="0">
                <a:solidFill>
                  <a:srgbClr val="00B050"/>
                </a:solidFill>
                <a:latin typeface="Times New Roman" pitchFamily="18" charset="0"/>
              </a:rPr>
              <a:t>TARJOAMISEEN</a:t>
            </a:r>
          </a:p>
          <a:p>
            <a:pPr algn="ctr">
              <a:spcBef>
                <a:spcPct val="50000"/>
              </a:spcBef>
            </a:pPr>
            <a:endParaRPr lang="fi-FI" sz="2000" dirty="0">
              <a:solidFill>
                <a:srgbClr val="00B05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93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27088" y="332656"/>
            <a:ext cx="741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AVAUKSET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91661" y="1412776"/>
            <a:ext cx="8137525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fi-FI" sz="32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Avaustarjoukseksi</a:t>
            </a:r>
            <a:r>
              <a:rPr lang="fi-FI" sz="3200" b="1" i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fi-FI" sz="3200" dirty="0">
                <a:latin typeface="Calibri" pitchFamily="34" charset="0"/>
                <a:cs typeface="Calibri" pitchFamily="34" charset="0"/>
                <a:sym typeface="Symbol" pitchFamily="18" charset="2"/>
              </a:rPr>
              <a:t>eli</a:t>
            </a:r>
            <a:r>
              <a:rPr lang="fi-FI" sz="3200" b="1" i="1" dirty="0">
                <a:solidFill>
                  <a:srgbClr val="0066FF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fi-FI" sz="32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avaukseksi</a:t>
            </a:r>
            <a:r>
              <a:rPr lang="fi-FI" sz="3200" b="1" i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fi-FI" sz="3200" dirty="0">
                <a:latin typeface="Calibri" pitchFamily="34" charset="0"/>
                <a:cs typeface="Calibri" pitchFamily="34" charset="0"/>
                <a:sym typeface="Symbol" pitchFamily="18" charset="2"/>
              </a:rPr>
              <a:t>sanotaan </a:t>
            </a:r>
            <a:r>
              <a:rPr lang="fi-FI" sz="32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tarjoussarjan ensimmäistä </a:t>
            </a:r>
            <a:r>
              <a:rPr lang="fi-FI" sz="3200" dirty="0">
                <a:latin typeface="Calibri" pitchFamily="34" charset="0"/>
                <a:cs typeface="Calibri" pitchFamily="34" charset="0"/>
                <a:sym typeface="Symbol" pitchFamily="18" charset="2"/>
              </a:rPr>
              <a:t>tarjousta, joka ei ole pass</a:t>
            </a:r>
            <a:r>
              <a:rPr lang="fi-FI" sz="32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.</a:t>
            </a:r>
          </a:p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Jokaisessa tarjoussarjassa on siis korkeintaan yksi avaustarjous  </a:t>
            </a:r>
          </a:p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fi-FI" sz="3200" dirty="0">
                <a:latin typeface="Calibri" pitchFamily="34" charset="0"/>
                <a:cs typeface="Calibri" pitchFamily="34" charset="0"/>
                <a:sym typeface="Symbol" pitchFamily="18" charset="2"/>
              </a:rPr>
              <a:t>V</a:t>
            </a:r>
            <a:r>
              <a:rPr lang="fi-FI" sz="32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oi olla jakoja, joissa kukaan pelaajista ei tee avaustarjousta vaan kaikki passaavat. Tätä kutsutaan </a:t>
            </a:r>
            <a:r>
              <a:rPr lang="fi-FI" sz="3200" b="1" i="1" dirty="0" err="1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round</a:t>
            </a:r>
            <a:r>
              <a:rPr lang="fi-FI" sz="32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fi-FI" sz="3200" b="1" i="1" dirty="0" err="1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pass</a:t>
            </a:r>
            <a:r>
              <a:rPr lang="fi-FI" sz="32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:ksi</a:t>
            </a:r>
            <a:endParaRPr lang="fi-FI" sz="3200" dirty="0" smtClean="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268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27088" y="188913"/>
            <a:ext cx="741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TARJOUSTEN MERKITYKSET</a:t>
            </a:r>
            <a:endParaRPr lang="fi-FI" sz="36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38444" y="1484784"/>
            <a:ext cx="813752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fi-FI" sz="32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Tarjous </a:t>
            </a:r>
            <a:r>
              <a:rPr lang="fi-FI" sz="32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kertoo sen, mitä pari on sopinut kyseisen tarjouksen merkitykseksi</a:t>
            </a:r>
            <a:r>
              <a:rPr lang="fi-FI" sz="3200" b="1" i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Esimerkiksi avaustarjous </a:t>
            </a:r>
            <a:r>
              <a:rPr lang="fi-FI" sz="32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32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</a:t>
            </a:r>
            <a:r>
              <a:rPr lang="fi-FI" sz="3200" dirty="0">
                <a:latin typeface="Calibri" pitchFamily="34" charset="0"/>
                <a:cs typeface="Calibri" pitchFamily="34" charset="0"/>
                <a:sym typeface="Symbol" pitchFamily="18" charset="2"/>
              </a:rPr>
              <a:t> ei tarkoita, että pelaaja tarjotessaan arvelisi korttiensa riittävän yksin seitsemään tikkiin patapelissä</a:t>
            </a:r>
            <a:r>
              <a:rPr lang="fi-FI" sz="32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. Kurssilla opetettavan systeemin mukaan avaaja kertoo tällä avaustarjouksellaan, että hänellä on 12-21 pistettä ja vähintään viiden kortin pata.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064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27088" y="188913"/>
            <a:ext cx="741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TARJOUSTEN MERKITYKSET</a:t>
            </a:r>
            <a:endParaRPr lang="fi-FI" sz="36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69044" y="1196752"/>
            <a:ext cx="8137525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Saman </a:t>
            </a:r>
            <a:r>
              <a:rPr lang="fi-FI" sz="2800" dirty="0">
                <a:latin typeface="Calibri" pitchFamily="34" charset="0"/>
                <a:cs typeface="Calibri" pitchFamily="34" charset="0"/>
                <a:sym typeface="Symbol" pitchFamily="18" charset="2"/>
              </a:rPr>
              <a:t>tarjouksen merkitys muuttuu riippuen siitä, missä vaiheessa tarjoussarjaa tarjous on tehty:</a:t>
            </a:r>
          </a:p>
          <a:p>
            <a:pPr marL="800100" lvl="1" indent="-342900">
              <a:spcBef>
                <a:spcPts val="0"/>
              </a:spcBef>
              <a:buFont typeface="Courier New" pitchFamily="49" charset="0"/>
              <a:buChar char="o"/>
            </a:pPr>
            <a:r>
              <a:rPr lang="fi-FI" sz="2800" dirty="0">
                <a:latin typeface="Calibri" pitchFamily="34" charset="0"/>
                <a:cs typeface="Calibri" pitchFamily="34" charset="0"/>
                <a:sym typeface="Symbol" pitchFamily="18" charset="2"/>
              </a:rPr>
              <a:t>Avaustarjouksena 1NT lupaa voimaa 15-17 pistettä</a:t>
            </a:r>
          </a:p>
          <a:p>
            <a:pPr marL="800100" lvl="1" indent="-342900">
              <a:spcBef>
                <a:spcPts val="0"/>
              </a:spcBef>
              <a:buFont typeface="Courier New" pitchFamily="49" charset="0"/>
              <a:buChar char="o"/>
            </a:pPr>
            <a:r>
              <a:rPr lang="fi-FI" sz="2800" dirty="0">
                <a:latin typeface="Calibri" pitchFamily="34" charset="0"/>
                <a:cs typeface="Calibri" pitchFamily="34" charset="0"/>
                <a:sym typeface="Symbol" pitchFamily="18" charset="2"/>
              </a:rPr>
              <a:t>Jos partneri on avannut </a:t>
            </a: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800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2800" dirty="0">
                <a:ea typeface="Times New Roman" pitchFamily="18" charset="0"/>
                <a:cs typeface="Arial" charset="0"/>
              </a:rPr>
              <a:t>,</a:t>
            </a:r>
            <a:r>
              <a:rPr lang="en-US" sz="2800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en-US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ja</a:t>
            </a:r>
            <a:r>
              <a:rPr lang="en-US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teet</a:t>
            </a:r>
            <a:r>
              <a:rPr lang="en-US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vastaustarjouksen</a:t>
            </a:r>
            <a:r>
              <a:rPr lang="en-US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1NT, </a:t>
            </a:r>
            <a:r>
              <a:rPr lang="en-US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lupaat</a:t>
            </a:r>
            <a:r>
              <a:rPr lang="en-US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voimaa</a:t>
            </a:r>
            <a:r>
              <a:rPr lang="en-US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6-10 </a:t>
            </a:r>
            <a:r>
              <a:rPr lang="en-US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pistettä</a:t>
            </a:r>
            <a:endParaRPr lang="fi-FI" sz="28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Salaisia sopimuksia tarjousten merkityksestä ei saa olla, vaan vastustajille on kerrottava tarjouksen merkitys kokonaisuudessaan heidän sitä kysyessä.</a:t>
            </a:r>
            <a:endParaRPr lang="fi-FI" sz="28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276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27088" y="188913"/>
            <a:ext cx="741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AVAUSTARJOUS 1 SANGI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06934" y="908720"/>
            <a:ext cx="8137525" cy="1238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fi-FI" sz="2400" dirty="0">
                <a:latin typeface="Calibri" pitchFamily="34" charset="0"/>
                <a:cs typeface="Calibri" pitchFamily="34" charset="0"/>
              </a:rPr>
              <a:t>15 - 17 arvopistettä</a:t>
            </a:r>
          </a:p>
          <a:p>
            <a:pPr marL="342900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Tasainen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jakautuma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eli neljä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eri maata ovat jakautuneet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4333, 4432 tai 5332</a:t>
            </a:r>
            <a:endParaRPr lang="fi-FI" sz="2400" b="1" i="1" dirty="0">
              <a:solidFill>
                <a:schemeClr val="accent2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graphicFrame>
        <p:nvGraphicFramePr>
          <p:cNvPr id="8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459761"/>
              </p:ext>
            </p:extLst>
          </p:nvPr>
        </p:nvGraphicFramePr>
        <p:xfrm>
          <a:off x="1645947" y="3212976"/>
          <a:ext cx="6840761" cy="1465899"/>
        </p:xfrm>
        <a:graphic>
          <a:graphicData uri="http://schemas.openxmlformats.org/drawingml/2006/table">
            <a:tbl>
              <a:tblPr/>
              <a:tblGrid>
                <a:gridCol w="1480808"/>
                <a:gridCol w="1418911"/>
                <a:gridCol w="1418911"/>
                <a:gridCol w="1418911"/>
                <a:gridCol w="1103220"/>
              </a:tblGrid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KQJ8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AQ98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KJ76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A973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KJ1073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KJ1073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KJ87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AQ98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AJ	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AJ7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AQ86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Dian numeron paikkamerkki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24</a:t>
            </a:fld>
            <a:endParaRPr lang="fi-FI" dirty="0"/>
          </a:p>
        </p:txBody>
      </p:sp>
      <p:grpSp>
        <p:nvGrpSpPr>
          <p:cNvPr id="16" name="Ryhmä 15"/>
          <p:cNvGrpSpPr/>
          <p:nvPr/>
        </p:nvGrpSpPr>
        <p:grpSpPr>
          <a:xfrm>
            <a:off x="1671771" y="2231268"/>
            <a:ext cx="6572117" cy="937622"/>
            <a:chOff x="1063715" y="2231268"/>
            <a:chExt cx="6572117" cy="937622"/>
          </a:xfrm>
        </p:grpSpPr>
        <p:pic>
          <p:nvPicPr>
            <p:cNvPr id="9" name="Picture 2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3715" y="2231268"/>
              <a:ext cx="904875" cy="933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0278" y="2235440"/>
              <a:ext cx="904875" cy="933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088" y="2235440"/>
              <a:ext cx="904875" cy="933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0957" y="2235440"/>
              <a:ext cx="904875" cy="933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2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928" y="2231268"/>
              <a:ext cx="904875" cy="933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Tekstiruutu 16"/>
          <p:cNvSpPr txBox="1"/>
          <p:nvPr/>
        </p:nvSpPr>
        <p:spPr>
          <a:xfrm>
            <a:off x="112280" y="479715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latin typeface="Calibri" pitchFamily="34" charset="0"/>
              </a:rPr>
              <a:t>Pistevoima:</a:t>
            </a:r>
            <a:endParaRPr lang="fi-FI" dirty="0">
              <a:latin typeface="Calibri" pitchFamily="34" charset="0"/>
            </a:endParaRPr>
          </a:p>
        </p:txBody>
      </p:sp>
      <p:sp>
        <p:nvSpPr>
          <p:cNvPr id="21" name="Tekstiruutu 20"/>
          <p:cNvSpPr txBox="1"/>
          <p:nvPr/>
        </p:nvSpPr>
        <p:spPr>
          <a:xfrm>
            <a:off x="193072" y="5147493"/>
            <a:ext cx="1102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latin typeface="Calibri" pitchFamily="34" charset="0"/>
              </a:rPr>
              <a:t>Onko </a:t>
            </a:r>
            <a:br>
              <a:rPr lang="fi-FI" dirty="0" smtClean="0">
                <a:latin typeface="Calibri" pitchFamily="34" charset="0"/>
              </a:rPr>
            </a:br>
            <a:r>
              <a:rPr lang="fi-FI" dirty="0" smtClean="0">
                <a:latin typeface="Calibri" pitchFamily="34" charset="0"/>
              </a:rPr>
              <a:t>tasainen:</a:t>
            </a:r>
            <a:endParaRPr lang="fi-FI" dirty="0">
              <a:latin typeface="Calibri" pitchFamily="34" charset="0"/>
            </a:endParaRPr>
          </a:p>
        </p:txBody>
      </p:sp>
      <p:sp>
        <p:nvSpPr>
          <p:cNvPr id="22" name="Tekstiruutu 21"/>
          <p:cNvSpPr txBox="1"/>
          <p:nvPr/>
        </p:nvSpPr>
        <p:spPr>
          <a:xfrm>
            <a:off x="193072" y="5727739"/>
            <a:ext cx="134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latin typeface="Calibri" pitchFamily="34" charset="0"/>
              </a:rPr>
              <a:t>Onko </a:t>
            </a:r>
            <a:br>
              <a:rPr lang="fi-FI" dirty="0" smtClean="0">
                <a:latin typeface="Calibri" pitchFamily="34" charset="0"/>
              </a:rPr>
            </a:br>
            <a:r>
              <a:rPr lang="fi-FI" dirty="0" smtClean="0">
                <a:latin typeface="Calibri" pitchFamily="34" charset="0"/>
              </a:rPr>
              <a:t>1NT avaus:</a:t>
            </a:r>
            <a:endParaRPr lang="fi-FI" dirty="0">
              <a:latin typeface="Calibri" pitchFamily="34" charset="0"/>
            </a:endParaRPr>
          </a:p>
        </p:txBody>
      </p:sp>
      <p:sp>
        <p:nvSpPr>
          <p:cNvPr id="19" name="Tekstiruutu 18"/>
          <p:cNvSpPr txBox="1"/>
          <p:nvPr/>
        </p:nvSpPr>
        <p:spPr>
          <a:xfrm>
            <a:off x="1408424" y="3230008"/>
            <a:ext cx="2633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6</a:t>
            </a:r>
            <a:endParaRPr lang="fi-FI" sz="1600" dirty="0"/>
          </a:p>
        </p:txBody>
      </p:sp>
      <p:sp>
        <p:nvSpPr>
          <p:cNvPr id="24" name="Tekstiruutu 23"/>
          <p:cNvSpPr txBox="1"/>
          <p:nvPr/>
        </p:nvSpPr>
        <p:spPr>
          <a:xfrm>
            <a:off x="1408424" y="3579310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4</a:t>
            </a:r>
            <a:endParaRPr lang="fi-FI" sz="1600" dirty="0"/>
          </a:p>
        </p:txBody>
      </p:sp>
      <p:sp>
        <p:nvSpPr>
          <p:cNvPr id="25" name="Tekstiruutu 24"/>
          <p:cNvSpPr txBox="1"/>
          <p:nvPr/>
        </p:nvSpPr>
        <p:spPr>
          <a:xfrm>
            <a:off x="1408424" y="3968593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/>
              <a:t>3</a:t>
            </a:r>
          </a:p>
        </p:txBody>
      </p:sp>
      <p:sp>
        <p:nvSpPr>
          <p:cNvPr id="26" name="Tekstiruutu 25"/>
          <p:cNvSpPr txBox="1"/>
          <p:nvPr/>
        </p:nvSpPr>
        <p:spPr>
          <a:xfrm>
            <a:off x="1408424" y="4305144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4</a:t>
            </a:r>
            <a:endParaRPr lang="fi-FI" sz="1600" dirty="0"/>
          </a:p>
        </p:txBody>
      </p:sp>
      <p:sp>
        <p:nvSpPr>
          <p:cNvPr id="27" name="Tekstiruutu 26"/>
          <p:cNvSpPr txBox="1"/>
          <p:nvPr/>
        </p:nvSpPr>
        <p:spPr>
          <a:xfrm>
            <a:off x="1692160" y="482793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17 </a:t>
            </a:r>
            <a:r>
              <a:rPr lang="fi-FI" dirty="0" err="1" smtClean="0"/>
              <a:t>ap</a:t>
            </a:r>
            <a:endParaRPr lang="fi-FI" dirty="0"/>
          </a:p>
        </p:txBody>
      </p:sp>
      <p:sp>
        <p:nvSpPr>
          <p:cNvPr id="28" name="Tekstiruutu 27"/>
          <p:cNvSpPr txBox="1"/>
          <p:nvPr/>
        </p:nvSpPr>
        <p:spPr>
          <a:xfrm>
            <a:off x="1692160" y="533037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on</a:t>
            </a:r>
            <a:endParaRPr lang="fi-FI" dirty="0"/>
          </a:p>
        </p:txBody>
      </p:sp>
      <p:sp>
        <p:nvSpPr>
          <p:cNvPr id="29" name="Tekstiruutu 28"/>
          <p:cNvSpPr txBox="1"/>
          <p:nvPr/>
        </p:nvSpPr>
        <p:spPr>
          <a:xfrm>
            <a:off x="1683086" y="5868000"/>
            <a:ext cx="86385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iruutu 29"/>
          <p:cNvSpPr txBox="1"/>
          <p:nvPr/>
        </p:nvSpPr>
        <p:spPr>
          <a:xfrm>
            <a:off x="2928599" y="3235382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6</a:t>
            </a:r>
            <a:endParaRPr lang="fi-FI" sz="1600" dirty="0"/>
          </a:p>
        </p:txBody>
      </p:sp>
      <p:sp>
        <p:nvSpPr>
          <p:cNvPr id="31" name="Tekstiruutu 30"/>
          <p:cNvSpPr txBox="1"/>
          <p:nvPr/>
        </p:nvSpPr>
        <p:spPr>
          <a:xfrm>
            <a:off x="2928599" y="3579310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0</a:t>
            </a:r>
            <a:endParaRPr lang="fi-FI" sz="1600" dirty="0"/>
          </a:p>
        </p:txBody>
      </p:sp>
      <p:sp>
        <p:nvSpPr>
          <p:cNvPr id="32" name="Tekstiruutu 31"/>
          <p:cNvSpPr txBox="1"/>
          <p:nvPr/>
        </p:nvSpPr>
        <p:spPr>
          <a:xfrm>
            <a:off x="2928599" y="3968593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4</a:t>
            </a:r>
            <a:endParaRPr lang="fi-FI" sz="1600" dirty="0"/>
          </a:p>
        </p:txBody>
      </p:sp>
      <p:sp>
        <p:nvSpPr>
          <p:cNvPr id="33" name="Tekstiruutu 32"/>
          <p:cNvSpPr txBox="1"/>
          <p:nvPr/>
        </p:nvSpPr>
        <p:spPr>
          <a:xfrm>
            <a:off x="2934617" y="4321578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5</a:t>
            </a:r>
            <a:endParaRPr lang="fi-FI" sz="1600" dirty="0"/>
          </a:p>
        </p:txBody>
      </p:sp>
      <p:sp>
        <p:nvSpPr>
          <p:cNvPr id="34" name="Tekstiruutu 33"/>
          <p:cNvSpPr txBox="1"/>
          <p:nvPr/>
        </p:nvSpPr>
        <p:spPr>
          <a:xfrm>
            <a:off x="3105676" y="482793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mtClean="0"/>
              <a:t>15 </a:t>
            </a:r>
            <a:r>
              <a:rPr lang="fi-FI" dirty="0" err="1" smtClean="0"/>
              <a:t>ap</a:t>
            </a:r>
            <a:endParaRPr lang="fi-FI" dirty="0"/>
          </a:p>
        </p:txBody>
      </p:sp>
      <p:sp>
        <p:nvSpPr>
          <p:cNvPr id="35" name="Tekstiruutu 34"/>
          <p:cNvSpPr txBox="1"/>
          <p:nvPr/>
        </p:nvSpPr>
        <p:spPr>
          <a:xfrm>
            <a:off x="3105676" y="533037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ei</a:t>
            </a:r>
            <a:endParaRPr lang="fi-FI" dirty="0"/>
          </a:p>
        </p:txBody>
      </p:sp>
      <p:sp>
        <p:nvSpPr>
          <p:cNvPr id="36" name="Tekstiruutu 35"/>
          <p:cNvSpPr txBox="1"/>
          <p:nvPr/>
        </p:nvSpPr>
        <p:spPr>
          <a:xfrm>
            <a:off x="3096602" y="5868000"/>
            <a:ext cx="86385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EI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kstiruutu 36"/>
          <p:cNvSpPr txBox="1"/>
          <p:nvPr/>
        </p:nvSpPr>
        <p:spPr>
          <a:xfrm>
            <a:off x="4391472" y="3230008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4</a:t>
            </a:r>
            <a:endParaRPr lang="fi-FI" sz="1600" dirty="0"/>
          </a:p>
        </p:txBody>
      </p:sp>
      <p:sp>
        <p:nvSpPr>
          <p:cNvPr id="38" name="Tekstiruutu 37"/>
          <p:cNvSpPr txBox="1"/>
          <p:nvPr/>
        </p:nvSpPr>
        <p:spPr>
          <a:xfrm>
            <a:off x="4391472" y="3573936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2</a:t>
            </a:r>
            <a:endParaRPr lang="fi-FI" sz="1600" dirty="0"/>
          </a:p>
        </p:txBody>
      </p:sp>
      <p:sp>
        <p:nvSpPr>
          <p:cNvPr id="39" name="Tekstiruutu 38"/>
          <p:cNvSpPr txBox="1"/>
          <p:nvPr/>
        </p:nvSpPr>
        <p:spPr>
          <a:xfrm>
            <a:off x="4391472" y="3966590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4</a:t>
            </a:r>
            <a:endParaRPr lang="fi-FI" sz="1600" dirty="0"/>
          </a:p>
        </p:txBody>
      </p:sp>
      <p:sp>
        <p:nvSpPr>
          <p:cNvPr id="40" name="Tekstiruutu 39"/>
          <p:cNvSpPr txBox="1"/>
          <p:nvPr/>
        </p:nvSpPr>
        <p:spPr>
          <a:xfrm>
            <a:off x="4391472" y="4323170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5</a:t>
            </a:r>
            <a:endParaRPr lang="fi-FI" sz="1600" dirty="0"/>
          </a:p>
        </p:txBody>
      </p:sp>
      <p:sp>
        <p:nvSpPr>
          <p:cNvPr id="41" name="Tekstiruutu 40"/>
          <p:cNvSpPr txBox="1"/>
          <p:nvPr/>
        </p:nvSpPr>
        <p:spPr>
          <a:xfrm>
            <a:off x="4572763" y="482793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15 </a:t>
            </a:r>
            <a:r>
              <a:rPr lang="fi-FI" dirty="0" err="1" smtClean="0"/>
              <a:t>ap</a:t>
            </a:r>
            <a:endParaRPr lang="fi-FI" dirty="0"/>
          </a:p>
        </p:txBody>
      </p:sp>
      <p:sp>
        <p:nvSpPr>
          <p:cNvPr id="42" name="Tekstiruutu 41"/>
          <p:cNvSpPr txBox="1"/>
          <p:nvPr/>
        </p:nvSpPr>
        <p:spPr>
          <a:xfrm>
            <a:off x="4572763" y="533037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on</a:t>
            </a:r>
            <a:endParaRPr lang="fi-FI" dirty="0"/>
          </a:p>
        </p:txBody>
      </p:sp>
      <p:sp>
        <p:nvSpPr>
          <p:cNvPr id="43" name="Tekstiruutu 42"/>
          <p:cNvSpPr txBox="1"/>
          <p:nvPr/>
        </p:nvSpPr>
        <p:spPr>
          <a:xfrm>
            <a:off x="4563689" y="5868000"/>
            <a:ext cx="86385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kstiruutu 43"/>
          <p:cNvSpPr txBox="1"/>
          <p:nvPr/>
        </p:nvSpPr>
        <p:spPr>
          <a:xfrm>
            <a:off x="5787062" y="3227122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6</a:t>
            </a:r>
            <a:endParaRPr lang="fi-FI" sz="1600" dirty="0"/>
          </a:p>
        </p:txBody>
      </p:sp>
      <p:sp>
        <p:nvSpPr>
          <p:cNvPr id="45" name="Tekstiruutu 44"/>
          <p:cNvSpPr txBox="1"/>
          <p:nvPr/>
        </p:nvSpPr>
        <p:spPr>
          <a:xfrm>
            <a:off x="5796136" y="3621029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2</a:t>
            </a:r>
            <a:endParaRPr lang="fi-FI" sz="1600" dirty="0"/>
          </a:p>
        </p:txBody>
      </p:sp>
      <p:sp>
        <p:nvSpPr>
          <p:cNvPr id="46" name="Tekstiruutu 45"/>
          <p:cNvSpPr txBox="1"/>
          <p:nvPr/>
        </p:nvSpPr>
        <p:spPr>
          <a:xfrm>
            <a:off x="5796136" y="3984616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4</a:t>
            </a:r>
            <a:endParaRPr lang="fi-FI" sz="1600" dirty="0"/>
          </a:p>
        </p:txBody>
      </p:sp>
      <p:sp>
        <p:nvSpPr>
          <p:cNvPr id="47" name="Tekstiruutu 46"/>
          <p:cNvSpPr txBox="1"/>
          <p:nvPr/>
        </p:nvSpPr>
        <p:spPr>
          <a:xfrm>
            <a:off x="5796136" y="4321167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7</a:t>
            </a:r>
            <a:endParaRPr lang="fi-FI" sz="1600" dirty="0"/>
          </a:p>
        </p:txBody>
      </p:sp>
      <p:sp>
        <p:nvSpPr>
          <p:cNvPr id="48" name="Tekstiruutu 47"/>
          <p:cNvSpPr txBox="1"/>
          <p:nvPr/>
        </p:nvSpPr>
        <p:spPr>
          <a:xfrm>
            <a:off x="5940152" y="482793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19 </a:t>
            </a:r>
            <a:r>
              <a:rPr lang="fi-FI" dirty="0" err="1" smtClean="0"/>
              <a:t>ap</a:t>
            </a:r>
            <a:endParaRPr lang="fi-FI" dirty="0"/>
          </a:p>
        </p:txBody>
      </p:sp>
      <p:sp>
        <p:nvSpPr>
          <p:cNvPr id="49" name="Tekstiruutu 48"/>
          <p:cNvSpPr txBox="1"/>
          <p:nvPr/>
        </p:nvSpPr>
        <p:spPr>
          <a:xfrm>
            <a:off x="5940152" y="533037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on</a:t>
            </a:r>
            <a:endParaRPr lang="fi-FI" dirty="0"/>
          </a:p>
        </p:txBody>
      </p:sp>
      <p:sp>
        <p:nvSpPr>
          <p:cNvPr id="50" name="Tekstiruutu 49"/>
          <p:cNvSpPr txBox="1"/>
          <p:nvPr/>
        </p:nvSpPr>
        <p:spPr>
          <a:xfrm>
            <a:off x="5931078" y="5868000"/>
            <a:ext cx="86385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EI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kstiruutu 50"/>
          <p:cNvSpPr txBox="1"/>
          <p:nvPr/>
        </p:nvSpPr>
        <p:spPr>
          <a:xfrm>
            <a:off x="7194997" y="3215847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4</a:t>
            </a:r>
            <a:endParaRPr lang="fi-FI" sz="1600" dirty="0"/>
          </a:p>
        </p:txBody>
      </p:sp>
      <p:sp>
        <p:nvSpPr>
          <p:cNvPr id="52" name="Tekstiruutu 51"/>
          <p:cNvSpPr txBox="1"/>
          <p:nvPr/>
        </p:nvSpPr>
        <p:spPr>
          <a:xfrm>
            <a:off x="7194997" y="3621535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0</a:t>
            </a:r>
            <a:endParaRPr lang="fi-FI" sz="1600" dirty="0"/>
          </a:p>
        </p:txBody>
      </p:sp>
      <p:sp>
        <p:nvSpPr>
          <p:cNvPr id="53" name="Tekstiruutu 52"/>
          <p:cNvSpPr txBox="1"/>
          <p:nvPr/>
        </p:nvSpPr>
        <p:spPr>
          <a:xfrm>
            <a:off x="7194997" y="3984616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6</a:t>
            </a:r>
            <a:endParaRPr lang="fi-FI" sz="1600" dirty="0"/>
          </a:p>
        </p:txBody>
      </p:sp>
      <p:sp>
        <p:nvSpPr>
          <p:cNvPr id="54" name="Tekstiruutu 53"/>
          <p:cNvSpPr txBox="1"/>
          <p:nvPr/>
        </p:nvSpPr>
        <p:spPr>
          <a:xfrm>
            <a:off x="7194997" y="4321167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6</a:t>
            </a:r>
            <a:endParaRPr lang="fi-FI" sz="1600" dirty="0"/>
          </a:p>
        </p:txBody>
      </p:sp>
      <p:sp>
        <p:nvSpPr>
          <p:cNvPr id="55" name="Tekstiruutu 54"/>
          <p:cNvSpPr txBox="1"/>
          <p:nvPr/>
        </p:nvSpPr>
        <p:spPr>
          <a:xfrm>
            <a:off x="7379792" y="482793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16 </a:t>
            </a:r>
            <a:r>
              <a:rPr lang="fi-FI" dirty="0" err="1" smtClean="0"/>
              <a:t>ap</a:t>
            </a:r>
            <a:endParaRPr lang="fi-FI" dirty="0"/>
          </a:p>
        </p:txBody>
      </p:sp>
      <p:sp>
        <p:nvSpPr>
          <p:cNvPr id="56" name="Tekstiruutu 55"/>
          <p:cNvSpPr txBox="1"/>
          <p:nvPr/>
        </p:nvSpPr>
        <p:spPr>
          <a:xfrm>
            <a:off x="7199512" y="5191870"/>
            <a:ext cx="122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ei (</a:t>
            </a:r>
            <a:r>
              <a:rPr lang="fi-FI" dirty="0" err="1" smtClean="0"/>
              <a:t>marmic</a:t>
            </a:r>
            <a:r>
              <a:rPr lang="fi-FI" dirty="0" smtClean="0"/>
              <a:t>)</a:t>
            </a:r>
            <a:endParaRPr lang="fi-FI" dirty="0"/>
          </a:p>
        </p:txBody>
      </p:sp>
      <p:sp>
        <p:nvSpPr>
          <p:cNvPr id="57" name="Tekstiruutu 56"/>
          <p:cNvSpPr txBox="1"/>
          <p:nvPr/>
        </p:nvSpPr>
        <p:spPr>
          <a:xfrm>
            <a:off x="7370718" y="5868000"/>
            <a:ext cx="86385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EI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67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8" grpId="0"/>
      <p:bldP spid="39" grpId="0"/>
      <p:bldP spid="40" grpId="0"/>
      <p:bldP spid="41" grpId="0"/>
      <p:bldP spid="42" grpId="0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50" grpId="0" animBg="1"/>
      <p:bldP spid="51" grpId="0"/>
      <p:bldP spid="52" grpId="0"/>
      <p:bldP spid="53" grpId="0"/>
      <p:bldP spid="54" grpId="0"/>
      <p:bldP spid="55" grpId="0"/>
      <p:bldP spid="56" grpId="0"/>
      <p:bldP spid="5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100567" y="260648"/>
            <a:ext cx="72009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AVAUS 1NT JA VASTAUKSET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46211" y="1052736"/>
            <a:ext cx="849788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cs typeface="Calibri" pitchFamily="34" charset="0"/>
              </a:rPr>
              <a:t>Jos </a:t>
            </a:r>
            <a:r>
              <a:rPr lang="fi-FI" sz="2800" dirty="0" err="1">
                <a:latin typeface="Calibri" pitchFamily="34" charset="0"/>
                <a:cs typeface="Calibri" pitchFamily="34" charset="0"/>
              </a:rPr>
              <a:t>sangiavaajan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partnerilla eli vastaajalla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on myös tasainen jakautuma </a:t>
            </a:r>
            <a:r>
              <a:rPr lang="fi-FI" sz="28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eikä ole neljän kortin </a:t>
            </a: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yläväriä</a:t>
            </a:r>
            <a:r>
              <a:rPr lang="fi-FI" sz="2800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fi-FI" sz="28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en-US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niin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vastaajan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kannattaa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tarjota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sangipeliä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loppusitoumukseksi.</a:t>
            </a:r>
          </a:p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Vastaaja laskee yhteen omat ja partnerinsa pisteet ja päättää mikä on mahdollinen loppusitoumuksen taso: </a:t>
            </a:r>
          </a:p>
          <a:p>
            <a:pPr marL="800100" lvl="1" indent="-342900">
              <a:spcBef>
                <a:spcPts val="0"/>
              </a:spcBef>
              <a:buFont typeface="Wingdings" pitchFamily="2" charset="2"/>
              <a:buChar char="§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Vastaaja tarjoaa loppusitoumuksen tietäessään mille tasolle parin yhteinen voima riittää (osasitoumus, täyspeli, slammi)</a:t>
            </a:r>
          </a:p>
          <a:p>
            <a:pPr marL="800100" lvl="1" indent="-342900">
              <a:spcBef>
                <a:spcPts val="0"/>
              </a:spcBef>
              <a:buFont typeface="Wingdings" pitchFamily="2" charset="2"/>
              <a:buChar char="§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Vastaaja tekee </a:t>
            </a:r>
            <a:r>
              <a:rPr lang="fi-FI" sz="2800" b="1" i="1" dirty="0" err="1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inviittitarjouksen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, mikäli parin pistevoima riittää täysipeliin tai slammiin, jos avaajalla on maksimivoima (16-17). 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FB72-7A32-4E2A-AEBE-73ADF8C672AA}" type="slidenum">
              <a:rPr lang="fi-FI" smtClean="0"/>
              <a:pPr/>
              <a:t>25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467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100567" y="260648"/>
            <a:ext cx="72009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INVIITTITARJOUS</a:t>
            </a:r>
            <a:endParaRPr lang="fi-FI" sz="36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23850" y="1340768"/>
            <a:ext cx="849788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800100" lvl="1" indent="-342900">
              <a:spcBef>
                <a:spcPts val="0"/>
              </a:spcBef>
              <a:buFont typeface="Wingdings" pitchFamily="2" charset="2"/>
              <a:buChar char="§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Vihjetarjous täyspeliin tai slammiin</a:t>
            </a:r>
          </a:p>
          <a:p>
            <a:pPr marL="800100" lvl="1" indent="-342900">
              <a:spcBef>
                <a:spcPts val="0"/>
              </a:spcBef>
              <a:buFont typeface="Wingdings" pitchFamily="2" charset="2"/>
              <a:buChar char="§"/>
            </a:pPr>
            <a:r>
              <a:rPr lang="fi-FI" sz="3200" dirty="0" err="1" smtClean="0">
                <a:latin typeface="Calibri" pitchFamily="34" charset="0"/>
                <a:cs typeface="Calibri" pitchFamily="34" charset="0"/>
              </a:rPr>
              <a:t>Inviittitarjouksen</a:t>
            </a:r>
            <a:r>
              <a:rPr lang="fi-FI" sz="3200" dirty="0" smtClean="0">
                <a:latin typeface="Calibri" pitchFamily="34" charset="0"/>
                <a:cs typeface="Calibri" pitchFamily="34" charset="0"/>
              </a:rPr>
              <a:t> tekijä ei ole varma riittääkö perin yhteinen voima täyspeliin (slammiin) vai ei: voima riittää täyspeliin (slammiin) jos partnerin pistevoima on lupaamansa pistevälin yläpäässä</a:t>
            </a:r>
          </a:p>
          <a:p>
            <a:pPr marL="800100" lvl="1" indent="-342900">
              <a:spcBef>
                <a:spcPts val="0"/>
              </a:spcBef>
              <a:buFont typeface="Wingdings" pitchFamily="2" charset="2"/>
              <a:buChar char="§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Partneri </a:t>
            </a:r>
            <a:r>
              <a:rPr lang="fi-FI" sz="32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ottaa </a:t>
            </a:r>
            <a:r>
              <a:rPr lang="fi-FI" sz="3200" b="1" i="1" dirty="0" err="1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inviitin</a:t>
            </a:r>
            <a:r>
              <a:rPr lang="fi-FI" sz="32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 vastaan</a:t>
            </a:r>
            <a:r>
              <a:rPr lang="fi-FI" sz="3200" dirty="0" smtClean="0">
                <a:latin typeface="Calibri" pitchFamily="34" charset="0"/>
                <a:cs typeface="Calibri" pitchFamily="34" charset="0"/>
              </a:rPr>
              <a:t> eli tarjoaa täyspelin (slammin) jos hänellä on maksimivoima </a:t>
            </a:r>
            <a:endParaRPr lang="fi-FI" sz="3200" dirty="0">
              <a:latin typeface="Times New Roman" pitchFamily="18" charset="0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FB72-7A32-4E2A-AEBE-73ADF8C672AA}" type="slidenum">
              <a:rPr lang="fi-FI" smtClean="0"/>
              <a:pPr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122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187624" y="1772816"/>
            <a:ext cx="6696744" cy="2862322"/>
          </a:xfrm>
          <a:prstGeom prst="rect">
            <a:avLst/>
          </a:prstGeom>
          <a:solidFill>
            <a:srgbClr val="006600"/>
          </a:solidFill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i-FI" sz="3600" b="1" dirty="0" smtClean="0">
                <a:solidFill>
                  <a:schemeClr val="bg1"/>
                </a:solidFill>
                <a:latin typeface="Times New Roman" pitchFamily="18" charset="0"/>
              </a:rPr>
              <a:t>Se pelaaja parista, joka ensimmäisenä tietää parin pistevoiman riittävän täyspeliin, on velvollinen huolehtimaan, että </a:t>
            </a:r>
            <a:r>
              <a:rPr lang="fi-FI" sz="3600" b="1" dirty="0">
                <a:solidFill>
                  <a:schemeClr val="bg1"/>
                </a:solidFill>
                <a:latin typeface="Times New Roman" pitchFamily="18" charset="0"/>
              </a:rPr>
              <a:t>pari tarjoaa täyspelin </a:t>
            </a:r>
            <a:endParaRPr lang="fi-FI" sz="3600" b="1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934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100567" y="260648"/>
            <a:ext cx="72009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AVAUS </a:t>
            </a:r>
            <a:r>
              <a:rPr lang="fi-FI" sz="36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1NT </a:t>
            </a: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JA VASTAUKSET</a:t>
            </a:r>
            <a:endParaRPr lang="fi-FI" sz="36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63451" y="1124744"/>
            <a:ext cx="8856984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fi-FI" sz="2200" dirty="0" smtClean="0">
                <a:latin typeface="Times New Roman" pitchFamily="18" charset="0"/>
              </a:rPr>
              <a:t>Loppusitoumukset:</a:t>
            </a:r>
          </a:p>
          <a:p>
            <a:pPr marL="800100" lvl="1" indent="-342900">
              <a:spcBef>
                <a:spcPts val="300"/>
              </a:spcBef>
              <a:buFont typeface="Wingdings" pitchFamily="2" charset="2"/>
              <a:buChar char="§"/>
            </a:pPr>
            <a:r>
              <a:rPr lang="fi-FI" sz="2200" dirty="0" smtClean="0">
                <a:latin typeface="Times New Roman" pitchFamily="18" charset="0"/>
              </a:rPr>
              <a:t>1NT eli vastaaja passaa avaukseen, vastaajalla 0-8 arvopistettä</a:t>
            </a:r>
          </a:p>
          <a:p>
            <a:pPr marL="800100" lvl="1" indent="-342900">
              <a:spcBef>
                <a:spcPts val="300"/>
              </a:spcBef>
              <a:buFont typeface="Wingdings" pitchFamily="2" charset="2"/>
              <a:buChar char="§"/>
            </a:pPr>
            <a:r>
              <a:rPr lang="fi-FI" sz="2200" dirty="0" smtClean="0">
                <a:latin typeface="Times New Roman" pitchFamily="18" charset="0"/>
              </a:rPr>
              <a:t>3NT eli vastaaja tarjoaa täyspelin, vastaajalla 10-15 arvopistettä</a:t>
            </a:r>
          </a:p>
          <a:p>
            <a:pPr marL="800100" lvl="1" indent="-342900">
              <a:spcBef>
                <a:spcPts val="300"/>
              </a:spcBef>
              <a:buFont typeface="Wingdings" pitchFamily="2" charset="2"/>
              <a:buChar char="§"/>
            </a:pPr>
            <a:r>
              <a:rPr lang="fi-FI" sz="2200" dirty="0" smtClean="0">
                <a:latin typeface="Times New Roman" pitchFamily="18" charset="0"/>
              </a:rPr>
              <a:t>6NT eli vastaaja tarjoaa pikkuslammin, vastaajalla 18-19 arvopistettä</a:t>
            </a:r>
          </a:p>
          <a:p>
            <a:pPr marL="800100" lvl="1" indent="-342900">
              <a:spcBef>
                <a:spcPts val="300"/>
              </a:spcBef>
              <a:buFont typeface="Wingdings" pitchFamily="2" charset="2"/>
              <a:buChar char="§"/>
            </a:pPr>
            <a:r>
              <a:rPr lang="fi-FI" sz="2200" dirty="0" smtClean="0">
                <a:latin typeface="Times New Roman" pitchFamily="18" charset="0"/>
              </a:rPr>
              <a:t>7NT eli vastaaja tarjoaa isoslammin, vastaajalla 22-25 arvopistettä 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fi-FI" sz="2200" dirty="0" err="1" smtClean="0">
                <a:latin typeface="Times New Roman" pitchFamily="18" charset="0"/>
              </a:rPr>
              <a:t>Inviittitarjoukset</a:t>
            </a:r>
            <a:r>
              <a:rPr lang="fi-FI" sz="2200" dirty="0" smtClean="0">
                <a:latin typeface="Times New Roman" pitchFamily="18" charset="0"/>
              </a:rPr>
              <a:t>:</a:t>
            </a:r>
          </a:p>
          <a:p>
            <a:pPr marL="800100" lvl="1" indent="-342900">
              <a:spcBef>
                <a:spcPts val="300"/>
              </a:spcBef>
              <a:buFont typeface="Wingdings" pitchFamily="2" charset="2"/>
              <a:buChar char="§"/>
            </a:pPr>
            <a:r>
              <a:rPr lang="fi-FI" sz="2200" dirty="0" smtClean="0">
                <a:latin typeface="Times New Roman" pitchFamily="18" charset="0"/>
              </a:rPr>
              <a:t>2NT </a:t>
            </a:r>
            <a:r>
              <a:rPr lang="fi-FI" sz="2200" dirty="0" err="1" smtClean="0">
                <a:latin typeface="Times New Roman" pitchFamily="18" charset="0"/>
              </a:rPr>
              <a:t>inviitti</a:t>
            </a:r>
            <a:r>
              <a:rPr lang="fi-FI" sz="2200" dirty="0" smtClean="0">
                <a:latin typeface="Times New Roman" pitchFamily="18" charset="0"/>
              </a:rPr>
              <a:t> täyspeliin, vastaajalla on 9(10) arvopistettä</a:t>
            </a:r>
          </a:p>
          <a:p>
            <a:pPr marL="1257300" lvl="2" indent="-342900">
              <a:spcBef>
                <a:spcPts val="300"/>
              </a:spcBef>
              <a:buFont typeface="Courier New" pitchFamily="49" charset="0"/>
              <a:buChar char="o"/>
            </a:pPr>
            <a:r>
              <a:rPr lang="fi-FI" sz="2200" dirty="0" smtClean="0">
                <a:latin typeface="Times New Roman" pitchFamily="18" charset="0"/>
              </a:rPr>
              <a:t>Avaaja: </a:t>
            </a:r>
            <a:r>
              <a:rPr lang="fi-FI" sz="2200" dirty="0" err="1" smtClean="0">
                <a:latin typeface="Times New Roman" pitchFamily="18" charset="0"/>
              </a:rPr>
              <a:t>pass</a:t>
            </a:r>
            <a:r>
              <a:rPr lang="fi-FI" sz="2200" dirty="0" smtClean="0">
                <a:latin typeface="Times New Roman" pitchFamily="18" charset="0"/>
              </a:rPr>
              <a:t> tai 3 NT </a:t>
            </a:r>
          </a:p>
          <a:p>
            <a:pPr marL="800100" lvl="1" indent="-342900">
              <a:spcBef>
                <a:spcPts val="300"/>
              </a:spcBef>
              <a:buFont typeface="Wingdings" pitchFamily="2" charset="2"/>
              <a:buChar char="§"/>
            </a:pPr>
            <a:r>
              <a:rPr lang="fi-FI" sz="2200" dirty="0" smtClean="0">
                <a:latin typeface="Times New Roman" pitchFamily="18" charset="0"/>
              </a:rPr>
              <a:t>4NT </a:t>
            </a:r>
            <a:r>
              <a:rPr lang="fi-FI" sz="2200" dirty="0" err="1" smtClean="0">
                <a:latin typeface="Times New Roman" pitchFamily="18" charset="0"/>
              </a:rPr>
              <a:t>inviitti</a:t>
            </a:r>
            <a:r>
              <a:rPr lang="fi-FI" sz="2200" dirty="0" smtClean="0">
                <a:latin typeface="Times New Roman" pitchFamily="18" charset="0"/>
              </a:rPr>
              <a:t> pikkuslammiin, vastaajalla on </a:t>
            </a:r>
            <a:r>
              <a:rPr lang="fi-FI" sz="2200" dirty="0">
                <a:latin typeface="Times New Roman" pitchFamily="18" charset="0"/>
              </a:rPr>
              <a:t>16-17 </a:t>
            </a:r>
            <a:r>
              <a:rPr lang="fi-FI" sz="2200" dirty="0" smtClean="0">
                <a:latin typeface="Times New Roman" pitchFamily="18" charset="0"/>
              </a:rPr>
              <a:t>arvopistettä</a:t>
            </a:r>
          </a:p>
          <a:p>
            <a:pPr marL="1257300" lvl="2" indent="-342900">
              <a:spcBef>
                <a:spcPts val="300"/>
              </a:spcBef>
              <a:buFont typeface="Courier New" pitchFamily="49" charset="0"/>
              <a:buChar char="o"/>
            </a:pPr>
            <a:r>
              <a:rPr lang="fi-FI" sz="2200" dirty="0">
                <a:latin typeface="Times New Roman" pitchFamily="18" charset="0"/>
              </a:rPr>
              <a:t>Avaaja: </a:t>
            </a:r>
            <a:r>
              <a:rPr lang="fi-FI" sz="2200" dirty="0" err="1">
                <a:latin typeface="Times New Roman" pitchFamily="18" charset="0"/>
              </a:rPr>
              <a:t>pass</a:t>
            </a:r>
            <a:r>
              <a:rPr lang="fi-FI" sz="2200" dirty="0">
                <a:latin typeface="Times New Roman" pitchFamily="18" charset="0"/>
              </a:rPr>
              <a:t> tai </a:t>
            </a:r>
            <a:r>
              <a:rPr lang="fi-FI" sz="2200" dirty="0" smtClean="0">
                <a:latin typeface="Times New Roman" pitchFamily="18" charset="0"/>
              </a:rPr>
              <a:t>6 </a:t>
            </a:r>
            <a:r>
              <a:rPr lang="fi-FI" sz="2200" dirty="0">
                <a:latin typeface="Times New Roman" pitchFamily="18" charset="0"/>
              </a:rPr>
              <a:t>NT </a:t>
            </a:r>
            <a:endParaRPr lang="fi-FI" sz="2200" dirty="0" smtClean="0">
              <a:latin typeface="Times New Roman" pitchFamily="18" charset="0"/>
            </a:endParaRPr>
          </a:p>
          <a:p>
            <a:pPr marL="800100" lvl="1" indent="-342900">
              <a:spcBef>
                <a:spcPts val="300"/>
              </a:spcBef>
              <a:buFont typeface="Wingdings" pitchFamily="2" charset="2"/>
              <a:buChar char="§"/>
            </a:pPr>
            <a:r>
              <a:rPr lang="fi-FI" sz="2200" dirty="0" smtClean="0">
                <a:latin typeface="Times New Roman" pitchFamily="18" charset="0"/>
              </a:rPr>
              <a:t>5NT </a:t>
            </a:r>
            <a:r>
              <a:rPr lang="fi-FI" sz="2200" dirty="0" err="1" smtClean="0">
                <a:latin typeface="Times New Roman" pitchFamily="18" charset="0"/>
              </a:rPr>
              <a:t>inviitti</a:t>
            </a:r>
            <a:r>
              <a:rPr lang="fi-FI" sz="2200" dirty="0" smtClean="0">
                <a:latin typeface="Times New Roman" pitchFamily="18" charset="0"/>
              </a:rPr>
              <a:t> isoslammiin, vastaajalla on 20-21 arvopistettä</a:t>
            </a:r>
          </a:p>
          <a:p>
            <a:pPr marL="1257300" lvl="2" indent="-342900">
              <a:spcBef>
                <a:spcPts val="300"/>
              </a:spcBef>
              <a:buFont typeface="Courier New" pitchFamily="49" charset="0"/>
              <a:buChar char="o"/>
            </a:pPr>
            <a:r>
              <a:rPr lang="fi-FI" sz="2200" dirty="0">
                <a:latin typeface="Times New Roman" pitchFamily="18" charset="0"/>
              </a:rPr>
              <a:t>Avaaja: </a:t>
            </a:r>
            <a:r>
              <a:rPr lang="fi-FI" sz="2200" dirty="0" smtClean="0">
                <a:latin typeface="Times New Roman" pitchFamily="18" charset="0"/>
              </a:rPr>
              <a:t>6NT </a:t>
            </a:r>
            <a:r>
              <a:rPr lang="fi-FI" sz="2200" dirty="0">
                <a:latin typeface="Times New Roman" pitchFamily="18" charset="0"/>
              </a:rPr>
              <a:t>tai </a:t>
            </a:r>
            <a:r>
              <a:rPr lang="fi-FI" sz="2200" dirty="0" smtClean="0">
                <a:latin typeface="Times New Roman" pitchFamily="18" charset="0"/>
              </a:rPr>
              <a:t>7 NT </a:t>
            </a:r>
            <a:endParaRPr lang="fi-FI" sz="2200" dirty="0">
              <a:latin typeface="Times New Roman" pitchFamily="18" charset="0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FB72-7A32-4E2A-AEBE-73ADF8C672AA}" type="slidenum">
              <a:rPr lang="fi-FI" smtClean="0"/>
              <a:pPr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759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100567" y="260648"/>
            <a:ext cx="72009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AVAUS 1NT JA VASTAUKSET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3617166" y="1484783"/>
            <a:ext cx="2167702" cy="889757"/>
          </a:xfrm>
          <a:prstGeom prst="rect">
            <a:avLst/>
          </a:prstGeom>
          <a:solidFill>
            <a:srgbClr val="92D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 </a:t>
            </a:r>
            <a:r>
              <a:rPr lang="fi-FI" sz="2800" dirty="0" smtClean="0">
                <a:solidFill>
                  <a:schemeClr val="tx1"/>
                </a:solidFill>
              </a:rPr>
              <a:t>1NT</a:t>
            </a: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15-17ap tasainen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1498195" y="3312000"/>
            <a:ext cx="1188000" cy="1080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800" dirty="0" smtClean="0">
                <a:solidFill>
                  <a:schemeClr val="tx1"/>
                </a:solidFill>
              </a:rPr>
              <a:t>2NT</a:t>
            </a: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9(10)ap tasainen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6" name="Tekstiruutu 5"/>
          <p:cNvSpPr txBox="1"/>
          <p:nvPr/>
        </p:nvSpPr>
        <p:spPr>
          <a:xfrm>
            <a:off x="3023166" y="3312000"/>
            <a:ext cx="1188000" cy="1080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800" dirty="0" smtClean="0">
                <a:solidFill>
                  <a:schemeClr val="tx1"/>
                </a:solidFill>
              </a:rPr>
              <a:t>3NT</a:t>
            </a: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10-15ap tasainen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2086935" y="5040000"/>
            <a:ext cx="1188000" cy="82800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800" dirty="0" smtClean="0">
                <a:solidFill>
                  <a:schemeClr val="tx1"/>
                </a:solidFill>
              </a:rPr>
              <a:t>3NT</a:t>
            </a: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16-17ap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FB72-7A32-4E2A-AEBE-73ADF8C672AA}" type="slidenum">
              <a:rPr lang="fi-FI" smtClean="0"/>
              <a:pPr/>
              <a:t>29</a:t>
            </a:fld>
            <a:endParaRPr lang="fi-FI"/>
          </a:p>
        </p:txBody>
      </p:sp>
      <p:sp>
        <p:nvSpPr>
          <p:cNvPr id="48" name="Tekstiruutu 47"/>
          <p:cNvSpPr txBox="1"/>
          <p:nvPr/>
        </p:nvSpPr>
        <p:spPr>
          <a:xfrm>
            <a:off x="4499992" y="3312000"/>
            <a:ext cx="1188000" cy="1080000"/>
          </a:xfrm>
          <a:prstGeom prst="rect">
            <a:avLst/>
          </a:prstGeom>
          <a:solidFill>
            <a:srgbClr val="CDE9E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800" dirty="0" smtClean="0">
                <a:solidFill>
                  <a:schemeClr val="tx1"/>
                </a:solidFill>
              </a:rPr>
              <a:t>4NT</a:t>
            </a: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16-17ap tasainen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70" name="Tekstiruutu 69"/>
          <p:cNvSpPr txBox="1"/>
          <p:nvPr/>
        </p:nvSpPr>
        <p:spPr>
          <a:xfrm>
            <a:off x="6426272" y="3312000"/>
            <a:ext cx="1188000" cy="1080000"/>
          </a:xfrm>
          <a:prstGeom prst="rect">
            <a:avLst/>
          </a:prstGeom>
          <a:solidFill>
            <a:srgbClr val="CDE9E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800" dirty="0" smtClean="0">
                <a:solidFill>
                  <a:schemeClr val="tx1"/>
                </a:solidFill>
              </a:rPr>
              <a:t>5NT</a:t>
            </a: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20-21 </a:t>
            </a:r>
            <a:r>
              <a:rPr lang="fi-FI" dirty="0" err="1" smtClean="0">
                <a:solidFill>
                  <a:schemeClr val="tx1"/>
                </a:solidFill>
              </a:rPr>
              <a:t>ap</a:t>
            </a:r>
            <a:r>
              <a:rPr lang="fi-FI" dirty="0" smtClean="0">
                <a:solidFill>
                  <a:schemeClr val="tx1"/>
                </a:solidFill>
              </a:rPr>
              <a:t> tasainen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71" name="Tekstiruutu 70"/>
          <p:cNvSpPr txBox="1"/>
          <p:nvPr/>
        </p:nvSpPr>
        <p:spPr>
          <a:xfrm>
            <a:off x="7884368" y="3312000"/>
            <a:ext cx="1188000" cy="1080000"/>
          </a:xfrm>
          <a:prstGeom prst="rect">
            <a:avLst/>
          </a:prstGeom>
          <a:solidFill>
            <a:srgbClr val="CDE9E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800" dirty="0" smtClean="0">
                <a:solidFill>
                  <a:schemeClr val="tx1"/>
                </a:solidFill>
              </a:rPr>
              <a:t>6NT</a:t>
            </a: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18-19 </a:t>
            </a:r>
            <a:r>
              <a:rPr lang="fi-FI" dirty="0" err="1" smtClean="0">
                <a:solidFill>
                  <a:schemeClr val="tx1"/>
                </a:solidFill>
              </a:rPr>
              <a:t>ap</a:t>
            </a:r>
            <a:r>
              <a:rPr lang="fi-FI" dirty="0" smtClean="0">
                <a:solidFill>
                  <a:schemeClr val="tx1"/>
                </a:solidFill>
              </a:rPr>
              <a:t> tasainen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0" name="Tekstiruutu 79"/>
          <p:cNvSpPr txBox="1"/>
          <p:nvPr/>
        </p:nvSpPr>
        <p:spPr>
          <a:xfrm>
            <a:off x="827584" y="5040000"/>
            <a:ext cx="1188000" cy="82800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800" dirty="0" err="1" smtClean="0">
                <a:solidFill>
                  <a:schemeClr val="tx1"/>
                </a:solidFill>
              </a:rPr>
              <a:t>pass</a:t>
            </a:r>
            <a:endParaRPr lang="fi-FI" sz="2800" dirty="0" smtClean="0">
              <a:solidFill>
                <a:schemeClr val="tx1"/>
              </a:solidFill>
            </a:endParaRP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15 </a:t>
            </a:r>
            <a:r>
              <a:rPr lang="fi-FI" dirty="0" err="1" smtClean="0">
                <a:solidFill>
                  <a:schemeClr val="tx1"/>
                </a:solidFill>
              </a:rPr>
              <a:t>ap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1" name="Tekstiruutu 80"/>
          <p:cNvSpPr txBox="1"/>
          <p:nvPr/>
        </p:nvSpPr>
        <p:spPr>
          <a:xfrm>
            <a:off x="3709504" y="5034470"/>
            <a:ext cx="1188000" cy="82800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800" dirty="0" err="1" smtClean="0">
                <a:solidFill>
                  <a:schemeClr val="tx1"/>
                </a:solidFill>
              </a:rPr>
              <a:t>pass</a:t>
            </a:r>
            <a:endParaRPr lang="fi-FI" sz="2800" dirty="0" smtClean="0">
              <a:solidFill>
                <a:schemeClr val="tx1"/>
              </a:solidFill>
            </a:endParaRP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15 </a:t>
            </a:r>
            <a:r>
              <a:rPr lang="fi-FI" dirty="0" err="1" smtClean="0">
                <a:solidFill>
                  <a:schemeClr val="tx1"/>
                </a:solidFill>
              </a:rPr>
              <a:t>ap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2" name="Tekstiruutu 81"/>
          <p:cNvSpPr txBox="1"/>
          <p:nvPr/>
        </p:nvSpPr>
        <p:spPr>
          <a:xfrm>
            <a:off x="4953915" y="5040000"/>
            <a:ext cx="1188000" cy="82800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800" dirty="0" smtClean="0">
                <a:solidFill>
                  <a:schemeClr val="tx1"/>
                </a:solidFill>
              </a:rPr>
              <a:t>6NT</a:t>
            </a: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16-17ap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3" name="Tekstiruutu 82"/>
          <p:cNvSpPr txBox="1"/>
          <p:nvPr/>
        </p:nvSpPr>
        <p:spPr>
          <a:xfrm>
            <a:off x="6245901" y="5040000"/>
            <a:ext cx="1188000" cy="82800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800" dirty="0" smtClean="0">
                <a:solidFill>
                  <a:schemeClr val="tx1"/>
                </a:solidFill>
              </a:rPr>
              <a:t>6NT</a:t>
            </a: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15 </a:t>
            </a:r>
            <a:r>
              <a:rPr lang="fi-FI" dirty="0" err="1" smtClean="0">
                <a:solidFill>
                  <a:schemeClr val="tx1"/>
                </a:solidFill>
              </a:rPr>
              <a:t>ap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4" name="Tekstiruutu 83"/>
          <p:cNvSpPr txBox="1"/>
          <p:nvPr/>
        </p:nvSpPr>
        <p:spPr>
          <a:xfrm>
            <a:off x="7484623" y="5040000"/>
            <a:ext cx="1188000" cy="82800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800" dirty="0" smtClean="0">
                <a:solidFill>
                  <a:schemeClr val="tx1"/>
                </a:solidFill>
              </a:rPr>
              <a:t>7NT</a:t>
            </a: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16-17ap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99" name="Tekstiruutu 98"/>
          <p:cNvSpPr txBox="1"/>
          <p:nvPr/>
        </p:nvSpPr>
        <p:spPr>
          <a:xfrm>
            <a:off x="92897" y="3312000"/>
            <a:ext cx="1188000" cy="11079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800" dirty="0" err="1" smtClean="0">
                <a:solidFill>
                  <a:schemeClr val="tx1"/>
                </a:solidFill>
              </a:rPr>
              <a:t>pass</a:t>
            </a:r>
            <a:endParaRPr lang="fi-FI" sz="2800" dirty="0" smtClean="0">
              <a:solidFill>
                <a:schemeClr val="tx1"/>
              </a:solidFill>
            </a:endParaRP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0-8 </a:t>
            </a:r>
            <a:r>
              <a:rPr lang="fi-FI" dirty="0" err="1" smtClean="0">
                <a:solidFill>
                  <a:schemeClr val="tx1"/>
                </a:solidFill>
              </a:rPr>
              <a:t>ap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br>
              <a:rPr lang="fi-FI" dirty="0" smtClean="0">
                <a:solidFill>
                  <a:schemeClr val="tx1"/>
                </a:solidFill>
              </a:rPr>
            </a:br>
            <a:r>
              <a:rPr lang="fi-FI" dirty="0" smtClean="0">
                <a:solidFill>
                  <a:schemeClr val="tx1"/>
                </a:solidFill>
              </a:rPr>
              <a:t>ei 5+ </a:t>
            </a:r>
            <a:r>
              <a:rPr lang="fi-FI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r>
              <a:rPr lang="fi-FI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endParaRPr lang="fi-FI" dirty="0">
              <a:solidFill>
                <a:schemeClr val="tx1"/>
              </a:solidFill>
            </a:endParaRPr>
          </a:p>
        </p:txBody>
      </p:sp>
      <p:cxnSp>
        <p:nvCxnSpPr>
          <p:cNvPr id="10" name="Suora yhdysviiva 9"/>
          <p:cNvCxnSpPr/>
          <p:nvPr/>
        </p:nvCxnSpPr>
        <p:spPr>
          <a:xfrm>
            <a:off x="4698748" y="2374540"/>
            <a:ext cx="0" cy="4063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uora yhdysviiva 13"/>
          <p:cNvCxnSpPr/>
          <p:nvPr/>
        </p:nvCxnSpPr>
        <p:spPr>
          <a:xfrm>
            <a:off x="686897" y="2781607"/>
            <a:ext cx="78455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uora nuoliyhdysviiva 17"/>
          <p:cNvCxnSpPr>
            <a:endCxn id="99" idx="0"/>
          </p:cNvCxnSpPr>
          <p:nvPr/>
        </p:nvCxnSpPr>
        <p:spPr>
          <a:xfrm>
            <a:off x="686897" y="2780928"/>
            <a:ext cx="0" cy="531072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uora nuoliyhdysviiva 35"/>
          <p:cNvCxnSpPr/>
          <p:nvPr/>
        </p:nvCxnSpPr>
        <p:spPr>
          <a:xfrm>
            <a:off x="2100982" y="2781607"/>
            <a:ext cx="0" cy="531072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uora nuoliyhdysviiva 36"/>
          <p:cNvCxnSpPr/>
          <p:nvPr/>
        </p:nvCxnSpPr>
        <p:spPr>
          <a:xfrm>
            <a:off x="3625953" y="2781607"/>
            <a:ext cx="0" cy="531072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uora nuoliyhdysviiva 37"/>
          <p:cNvCxnSpPr/>
          <p:nvPr/>
        </p:nvCxnSpPr>
        <p:spPr>
          <a:xfrm>
            <a:off x="5102779" y="2781607"/>
            <a:ext cx="0" cy="531072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uora nuoliyhdysviiva 38"/>
          <p:cNvCxnSpPr/>
          <p:nvPr/>
        </p:nvCxnSpPr>
        <p:spPr>
          <a:xfrm>
            <a:off x="7037448" y="2781607"/>
            <a:ext cx="0" cy="531072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uora nuoliyhdysviiva 39"/>
          <p:cNvCxnSpPr/>
          <p:nvPr/>
        </p:nvCxnSpPr>
        <p:spPr>
          <a:xfrm>
            <a:off x="8532440" y="2781607"/>
            <a:ext cx="0" cy="531072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Ryhmä 25"/>
          <p:cNvGrpSpPr/>
          <p:nvPr/>
        </p:nvGrpSpPr>
        <p:grpSpPr>
          <a:xfrm>
            <a:off x="1433818" y="4391999"/>
            <a:ext cx="1252377" cy="655471"/>
            <a:chOff x="1433818" y="4391999"/>
            <a:chExt cx="1252377" cy="655471"/>
          </a:xfrm>
        </p:grpSpPr>
        <p:cxnSp>
          <p:nvCxnSpPr>
            <p:cNvPr id="42" name="Suora yhdysviiva 41"/>
            <p:cNvCxnSpPr/>
            <p:nvPr/>
          </p:nvCxnSpPr>
          <p:spPr>
            <a:xfrm>
              <a:off x="2086935" y="4391999"/>
              <a:ext cx="0" cy="3212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uora yhdysviiva 21"/>
            <p:cNvCxnSpPr/>
            <p:nvPr/>
          </p:nvCxnSpPr>
          <p:spPr>
            <a:xfrm>
              <a:off x="1433818" y="4713234"/>
              <a:ext cx="1252377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uora nuoliyhdysviiva 46"/>
            <p:cNvCxnSpPr/>
            <p:nvPr/>
          </p:nvCxnSpPr>
          <p:spPr>
            <a:xfrm>
              <a:off x="1433818" y="4716001"/>
              <a:ext cx="0" cy="32538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uora nuoliyhdysviiva 49"/>
            <p:cNvCxnSpPr/>
            <p:nvPr/>
          </p:nvCxnSpPr>
          <p:spPr>
            <a:xfrm>
              <a:off x="2680935" y="4722087"/>
              <a:ext cx="0" cy="32538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Ryhmä 51"/>
          <p:cNvGrpSpPr/>
          <p:nvPr/>
        </p:nvGrpSpPr>
        <p:grpSpPr>
          <a:xfrm>
            <a:off x="4435615" y="4392000"/>
            <a:ext cx="1252377" cy="655471"/>
            <a:chOff x="1433818" y="4391999"/>
            <a:chExt cx="1252377" cy="655471"/>
          </a:xfrm>
        </p:grpSpPr>
        <p:cxnSp>
          <p:nvCxnSpPr>
            <p:cNvPr id="53" name="Suora yhdysviiva 52"/>
            <p:cNvCxnSpPr/>
            <p:nvPr/>
          </p:nvCxnSpPr>
          <p:spPr>
            <a:xfrm>
              <a:off x="2086935" y="4391999"/>
              <a:ext cx="0" cy="3212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uora yhdysviiva 53"/>
            <p:cNvCxnSpPr/>
            <p:nvPr/>
          </p:nvCxnSpPr>
          <p:spPr>
            <a:xfrm>
              <a:off x="1433818" y="4713234"/>
              <a:ext cx="1252377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uora nuoliyhdysviiva 54"/>
            <p:cNvCxnSpPr/>
            <p:nvPr/>
          </p:nvCxnSpPr>
          <p:spPr>
            <a:xfrm>
              <a:off x="1433818" y="4716001"/>
              <a:ext cx="0" cy="32538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uora nuoliyhdysviiva 55"/>
            <p:cNvCxnSpPr/>
            <p:nvPr/>
          </p:nvCxnSpPr>
          <p:spPr>
            <a:xfrm>
              <a:off x="2680935" y="4722087"/>
              <a:ext cx="0" cy="32538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Suora yhdysviiva 57"/>
          <p:cNvCxnSpPr/>
          <p:nvPr/>
        </p:nvCxnSpPr>
        <p:spPr>
          <a:xfrm>
            <a:off x="7062705" y="4400722"/>
            <a:ext cx="0" cy="32123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uora yhdysviiva 58"/>
          <p:cNvCxnSpPr/>
          <p:nvPr/>
        </p:nvCxnSpPr>
        <p:spPr>
          <a:xfrm>
            <a:off x="6807712" y="4719190"/>
            <a:ext cx="1252377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uora nuoliyhdysviiva 59"/>
          <p:cNvCxnSpPr/>
          <p:nvPr/>
        </p:nvCxnSpPr>
        <p:spPr>
          <a:xfrm>
            <a:off x="6807712" y="4721957"/>
            <a:ext cx="0" cy="325383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uora nuoliyhdysviiva 60"/>
          <p:cNvCxnSpPr/>
          <p:nvPr/>
        </p:nvCxnSpPr>
        <p:spPr>
          <a:xfrm>
            <a:off x="8054829" y="4728043"/>
            <a:ext cx="0" cy="325383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07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196752"/>
            <a:ext cx="7561263" cy="4968552"/>
          </a:xfrm>
        </p:spPr>
        <p:txBody>
          <a:bodyPr/>
          <a:lstStyle/>
          <a:p>
            <a:pPr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fi-FI" sz="24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J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akaja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lla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ensimmäinen tarjousvuoro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Tarjoaminen etenee myötäpäivään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Jokainen pelaaja voi vuorollaan joko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maalata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eli tehdä jonkin väri- tai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sangitarjouksen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tai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passata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Kun pelaaja passaa, hän siirtää sillä kierroksella tarjous-vuoron seuraavalle pelaajalle tekemättä itse tarjousta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Vaikka pelaaja olisi tarjoussarjan jossain vaiheessa passannut, hän voi osallistua tarjoamiseen myöhemmin omalla tarjousvuorollaan.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Kun pelaaja maalaa (yleisesti puhutaan tarjoamisesta tässäkin yhteydessä), hänen täytyy tehdä aina edellistä korkeampi tarjous  eli käydään ”huutokauppaa”.</a:t>
            </a:r>
            <a:endParaRPr lang="fi-FI" sz="2400" dirty="0">
              <a:latin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90608" y="226109"/>
            <a:ext cx="82089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TARJOAMINEN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FB72-7A32-4E2A-AEBE-73ADF8C672AA}" type="slidenum">
              <a:rPr lang="fi-FI" smtClean="0"/>
              <a:pPr/>
              <a:t>3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64754" y="988333"/>
            <a:ext cx="8135937" cy="506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Herttaa (</a:t>
            </a:r>
            <a:r>
              <a:rPr lang="fi-FI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♥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) ja pataa (</a:t>
            </a:r>
            <a:r>
              <a:rPr lang="fi-FI" sz="24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♠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) kutsutaan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yläväreiksi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Ruutu (</a:t>
            </a:r>
            <a:r>
              <a:rPr lang="fi-FI" sz="2400" dirty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♦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) ja risti (</a:t>
            </a:r>
            <a:r>
              <a:rPr lang="fi-FI" sz="2400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♣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) ovat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alavärejä</a:t>
            </a:r>
            <a:endParaRPr lang="fi-FI" sz="2400" b="1" i="1" dirty="0">
              <a:solidFill>
                <a:srgbClr val="0066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Jokainen tarjous sisältää</a:t>
            </a:r>
          </a:p>
          <a:p>
            <a:pPr marL="800100" lvl="1" indent="-342900">
              <a:spcBef>
                <a:spcPts val="600"/>
              </a:spcBef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luvun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yhdestä seitsemään, joka </a:t>
            </a:r>
            <a:r>
              <a:rPr lang="fi-FI" sz="24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kuudella lisättynä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ilmoittaa, montako tikkiä tarjoaja lupaa ottaa</a:t>
            </a:r>
          </a:p>
          <a:p>
            <a:pPr marL="800100" lvl="1" indent="-342900">
              <a:spcBef>
                <a:spcPts val="600"/>
              </a:spcBef>
              <a:buFont typeface="Courier New" pitchFamily="49" charset="0"/>
              <a:buChar char="o"/>
            </a:pPr>
            <a:r>
              <a:rPr lang="fi-FI" sz="2400" dirty="0">
                <a:latin typeface="Calibri" pitchFamily="34" charset="0"/>
                <a:cs typeface="Calibri" pitchFamily="34" charset="0"/>
              </a:rPr>
              <a:t>jonkun maan tai </a:t>
            </a:r>
            <a:r>
              <a:rPr lang="fi-FI" sz="2400" dirty="0" err="1">
                <a:latin typeface="Calibri" pitchFamily="34" charset="0"/>
                <a:cs typeface="Calibri" pitchFamily="34" charset="0"/>
              </a:rPr>
              <a:t>sangin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 (NT, ilman valttia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400" dirty="0">
                <a:latin typeface="Calibri" pitchFamily="34" charset="0"/>
                <a:cs typeface="Calibri" pitchFamily="34" charset="0"/>
              </a:rPr>
              <a:t>Käytössä on kaikkiaan 35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tarjousta: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/>
            </a:r>
            <a:br>
              <a:rPr lang="fi-FI" sz="2400" dirty="0">
                <a:latin typeface="Calibri" pitchFamily="34" charset="0"/>
                <a:cs typeface="Calibri" pitchFamily="34" charset="0"/>
              </a:rPr>
            </a:br>
            <a:r>
              <a:rPr lang="fi-FI" sz="24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4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♣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,</a:t>
            </a:r>
            <a:r>
              <a:rPr lang="fi-FI" sz="2400" b="1" dirty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4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♦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,</a:t>
            </a:r>
            <a:r>
              <a:rPr lang="fi-FI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1♥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,</a:t>
            </a:r>
            <a:r>
              <a:rPr lang="fi-FI" sz="24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1♠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,</a:t>
            </a:r>
            <a:r>
              <a:rPr lang="fi-FI" sz="2400" b="1" dirty="0">
                <a:latin typeface="Calibri" pitchFamily="34" charset="0"/>
                <a:cs typeface="Calibri" pitchFamily="34" charset="0"/>
              </a:rPr>
              <a:t>1NT  -  </a:t>
            </a:r>
            <a:r>
              <a:rPr lang="fi-FI" sz="24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2♣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,</a:t>
            </a:r>
            <a:r>
              <a:rPr lang="fi-FI" sz="2400" b="1" dirty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4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♦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,</a:t>
            </a:r>
            <a:r>
              <a:rPr lang="fi-FI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2♥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,</a:t>
            </a:r>
            <a:r>
              <a:rPr lang="fi-FI" sz="24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2♠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,</a:t>
            </a:r>
            <a:r>
              <a:rPr lang="fi-FI" sz="2400" b="1" dirty="0">
                <a:latin typeface="Calibri" pitchFamily="34" charset="0"/>
                <a:cs typeface="Calibri" pitchFamily="34" charset="0"/>
              </a:rPr>
              <a:t>2NT  ... </a:t>
            </a:r>
            <a:r>
              <a:rPr lang="fi-FI" sz="2400" b="1" dirty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7</a:t>
            </a:r>
            <a:r>
              <a:rPr lang="fi-FI" sz="24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♦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fi-FI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7</a:t>
            </a:r>
            <a:r>
              <a:rPr lang="fi-FI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♥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,</a:t>
            </a:r>
            <a:r>
              <a:rPr lang="fi-FI" sz="24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7♠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fi-FI" sz="2400" b="1" dirty="0" smtClean="0">
                <a:latin typeface="Calibri" pitchFamily="34" charset="0"/>
                <a:cs typeface="Calibri" pitchFamily="34" charset="0"/>
              </a:rPr>
              <a:t>7NT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Lisäksi käytössä on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pass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, kahdennus ja vastakahdennus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400" dirty="0">
                <a:latin typeface="Calibri" pitchFamily="34" charset="0"/>
                <a:cs typeface="Calibri" pitchFamily="34" charset="0"/>
              </a:rPr>
              <a:t>Tarjoaminen tehdään tarjouslapuilla, mutta jos tarjouslaatikoita ei ole käytettävissä esim. kotona, niin silloin puhumalla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fi-FI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90608" y="226109"/>
            <a:ext cx="82089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TARJOAMINEN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FB72-7A32-4E2A-AEBE-73ADF8C672AA}" type="slidenum">
              <a:rPr lang="fi-FI" smtClean="0"/>
              <a:pPr/>
              <a:t>4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82625" y="910108"/>
            <a:ext cx="813593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    Tarjoamisen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ajaksi maat on asetettu arvojärjestykseen</a:t>
            </a:r>
          </a:p>
          <a:p>
            <a:pPr marL="0" indent="0" algn="ctr">
              <a:buNone/>
            </a:pPr>
            <a:r>
              <a:rPr lang="fi-FI" sz="2400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♣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	</a:t>
            </a:r>
            <a:r>
              <a:rPr lang="fi-FI" sz="2400" dirty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♦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	</a:t>
            </a:r>
            <a:r>
              <a:rPr lang="fi-FI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♥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	</a:t>
            </a:r>
            <a:r>
              <a:rPr lang="fi-FI" sz="2400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♠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	</a:t>
            </a:r>
            <a:r>
              <a:rPr lang="fi-FI" sz="2400" b="1" dirty="0">
                <a:latin typeface="Calibri" pitchFamily="34" charset="0"/>
                <a:cs typeface="Calibri" pitchFamily="34" charset="0"/>
              </a:rPr>
              <a:t>NT </a:t>
            </a:r>
            <a:endParaRPr lang="fi-FI" sz="2400" b="1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Pelaajan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on luvattava joko </a:t>
            </a:r>
            <a:r>
              <a:rPr lang="fi-FI" sz="24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ottaa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enemmän tikkejä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tai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ottaa yhtä paljon tikkejä, mutta ylempi </a:t>
            </a:r>
            <a:r>
              <a:rPr lang="fi-FI" sz="24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väri valttina tai </a:t>
            </a:r>
            <a:r>
              <a:rPr lang="fi-FI" sz="2400" b="1" i="1" dirty="0" err="1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sangissa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 kuin edellinen maalannut pelaaja,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esim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800100" lvl="1" indent="-3429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Korkeamman tason tarjous: </a:t>
            </a:r>
            <a:r>
              <a:rPr lang="fi-FI" sz="24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1♠</a:t>
            </a:r>
            <a:r>
              <a:rPr lang="fi-FI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b="1" dirty="0">
                <a:latin typeface="Calibri" pitchFamily="34" charset="0"/>
                <a:cs typeface="Calibri" pitchFamily="34" charset="0"/>
              </a:rPr>
              <a:t>- </a:t>
            </a:r>
            <a:r>
              <a:rPr lang="fi-FI" sz="24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4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♣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,</a:t>
            </a:r>
            <a:r>
              <a:rPr lang="fi-FI" sz="24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1♠</a:t>
            </a:r>
            <a:r>
              <a:rPr lang="fi-FI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b="1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fi-FI" sz="24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2♠</a:t>
            </a:r>
            <a:r>
              <a:rPr lang="fi-FI" sz="2400" b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800100" lvl="1" indent="-3429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Tarjous ylempi väri valttina tai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sangi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fi-FI" sz="24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400" b="1" dirty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♦</a:t>
            </a:r>
            <a:r>
              <a:rPr lang="fi-FI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b="1" dirty="0">
                <a:latin typeface="Calibri" pitchFamily="34" charset="0"/>
                <a:cs typeface="Calibri" pitchFamily="34" charset="0"/>
              </a:rPr>
              <a:t>- 1NT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,</a:t>
            </a:r>
            <a:r>
              <a:rPr lang="fi-FI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b="1" dirty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1♦</a:t>
            </a:r>
            <a:r>
              <a:rPr lang="fi-FI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b="1" dirty="0">
                <a:latin typeface="Calibri" pitchFamily="34" charset="0"/>
                <a:cs typeface="Calibri" pitchFamily="34" charset="0"/>
              </a:rPr>
              <a:t>- </a:t>
            </a:r>
            <a:r>
              <a:rPr lang="fi-FI" sz="24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1♠</a:t>
            </a:r>
            <a:endParaRPr lang="fi-FI" sz="24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Kun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joku pelaaja tekee niin korkean tarjouksen, ettei kukaan halua ylittää sitä, ts. tarjousta seurasi kolme passia, niin tästä tarjouksesta tulee </a:t>
            </a:r>
            <a:r>
              <a:rPr lang="fi-FI" sz="24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loppusitoumus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90608" y="226109"/>
            <a:ext cx="82089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TARJOAMINEN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687514" y="4941168"/>
            <a:ext cx="7918450" cy="1200329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Pelinviejäksi tulee se pelaaja, joka korkeimman tarjouksen tehneeltä puolelta tarjosi </a:t>
            </a:r>
            <a:r>
              <a:rPr lang="fi-FI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ensin</a:t>
            </a:r>
            <a:r>
              <a:rPr lang="fi-FI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loppusitoumukseksi tullutta </a:t>
            </a:r>
            <a:r>
              <a:rPr lang="fi-FI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pelivaihtoehtoa</a:t>
            </a:r>
            <a:r>
              <a:rPr lang="fi-FI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(pelattavaa valttia tai </a:t>
            </a:r>
            <a:r>
              <a:rPr lang="fi-FI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sangia</a:t>
            </a:r>
            <a:r>
              <a:rPr lang="fi-FI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fi-FI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FB72-7A32-4E2A-AEBE-73ADF8C672AA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030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55650" y="333375"/>
            <a:ext cx="7848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PISTETIKIT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15958" y="1052736"/>
            <a:ext cx="813593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Seitsemännen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tikin tasoa sanotaan ensimmäiseksi </a:t>
            </a:r>
            <a:r>
              <a:rPr lang="fi-FI" sz="2400" b="1" i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pistetikiksi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 eli </a:t>
            </a:r>
            <a:r>
              <a:rPr lang="fi-FI" sz="2400" b="1" i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trikiksi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Pistetikeistä saa hyvityksen kun saa vähintään lupaamansa tikkimäärän eli pelaa pelin kotiin</a:t>
            </a:r>
          </a:p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Pistetikeistä saa pisteitä alla olevan taulukon mukaisesti</a:t>
            </a:r>
          </a:p>
        </p:txBody>
      </p:sp>
      <p:graphicFrame>
        <p:nvGraphicFramePr>
          <p:cNvPr id="7339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524681"/>
              </p:ext>
            </p:extLst>
          </p:nvPr>
        </p:nvGraphicFramePr>
        <p:xfrm>
          <a:off x="1763688" y="3140968"/>
          <a:ext cx="5040312" cy="2091056"/>
        </p:xfrm>
        <a:graphic>
          <a:graphicData uri="http://schemas.openxmlformats.org/drawingml/2006/table">
            <a:tbl>
              <a:tblPr/>
              <a:tblGrid>
                <a:gridCol w="1819275"/>
                <a:gridCol w="1060450"/>
                <a:gridCol w="1079500"/>
                <a:gridCol w="1081087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♦</a:t>
                      </a:r>
                      <a:b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alavärit</a:t>
                      </a: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♠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ylävärit</a:t>
                      </a: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NT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 pistetikki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2.-7. pistetikki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ylitikit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825374" y="5373216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dirty="0" smtClean="0">
                <a:latin typeface="Calibri" pitchFamily="34" charset="0"/>
              </a:rPr>
              <a:t>Lisäksi kotipeleistä lasketaan bonuspisteitä luvatun sitoumuksen tason ja vyöhykkeen mukaan</a:t>
            </a:r>
            <a:endParaRPr lang="fi-FI" sz="2400" dirty="0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6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619672" y="298700"/>
            <a:ext cx="56165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SITOUMUSTEN TASOJA</a:t>
            </a:r>
            <a:endParaRPr lang="fi-FI" sz="36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64977" y="1052736"/>
            <a:ext cx="80645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Osasitoumus</a:t>
            </a:r>
          </a:p>
          <a:p>
            <a:pPr marL="800100" lvl="1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fi-FI" kern="0" dirty="0" smtClean="0">
                <a:latin typeface="Calibri" pitchFamily="34" charset="0"/>
                <a:cs typeface="Calibri" pitchFamily="34" charset="0"/>
              </a:rPr>
              <a:t>Luvatun sitoumuksen pistetikit </a:t>
            </a:r>
            <a:r>
              <a:rPr lang="fi-FI" kern="0" dirty="0">
                <a:latin typeface="Calibri" pitchFamily="34" charset="0"/>
                <a:cs typeface="Calibri" pitchFamily="34" charset="0"/>
              </a:rPr>
              <a:t>tuottavat </a:t>
            </a:r>
            <a:r>
              <a:rPr lang="fi-FI" kern="0" dirty="0" smtClean="0">
                <a:latin typeface="Calibri" pitchFamily="34" charset="0"/>
                <a:cs typeface="Calibri" pitchFamily="34" charset="0"/>
              </a:rPr>
              <a:t>alle </a:t>
            </a:r>
            <a:r>
              <a:rPr lang="fi-FI" kern="0" dirty="0">
                <a:latin typeface="Calibri" pitchFamily="34" charset="0"/>
                <a:cs typeface="Calibri" pitchFamily="34" charset="0"/>
              </a:rPr>
              <a:t>100 </a:t>
            </a:r>
            <a:r>
              <a:rPr lang="fi-FI" kern="0" dirty="0" smtClean="0">
                <a:latin typeface="Calibri" pitchFamily="34" charset="0"/>
                <a:cs typeface="Calibri" pitchFamily="34" charset="0"/>
              </a:rPr>
              <a:t>pistettä</a:t>
            </a:r>
          </a:p>
          <a:p>
            <a:pPr marL="800100" lvl="1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fi-FI" kern="0" dirty="0" smtClean="0">
                <a:latin typeface="Calibri" pitchFamily="34" charset="0"/>
                <a:cs typeface="Calibri" pitchFamily="34" charset="0"/>
              </a:rPr>
              <a:t>Sitoumukset </a:t>
            </a:r>
            <a:r>
              <a:rPr lang="fi-FI" kern="0" dirty="0">
                <a:latin typeface="Calibri" pitchFamily="34" charset="0"/>
                <a:cs typeface="Calibri" pitchFamily="34" charset="0"/>
              </a:rPr>
              <a:t>välillä </a:t>
            </a:r>
            <a:r>
              <a:rPr lang="fi-FI" b="1" kern="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kern="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♣ </a:t>
            </a:r>
            <a:r>
              <a:rPr lang="fi-FI" kern="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fi-FI" b="1" kern="0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fi-FI" kern="0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♠</a:t>
            </a:r>
            <a:r>
              <a:rPr lang="fi-FI" kern="0" dirty="0" smtClean="0">
                <a:latin typeface="Calibri" pitchFamily="34" charset="0"/>
                <a:cs typeface="Calibri" pitchFamily="34" charset="0"/>
              </a:rPr>
              <a:t> sekä </a:t>
            </a:r>
            <a:r>
              <a:rPr lang="fi-FI" b="1" kern="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fi-FI" kern="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♣ </a:t>
            </a:r>
            <a:r>
              <a:rPr lang="fi-FI" kern="0" dirty="0" smtClean="0">
                <a:latin typeface="Calibri" pitchFamily="34" charset="0"/>
                <a:cs typeface="Calibri" pitchFamily="34" charset="0"/>
              </a:rPr>
              <a:t>ja </a:t>
            </a:r>
            <a:r>
              <a:rPr lang="fi-FI" b="1" kern="0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fi-FI" kern="0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♦</a:t>
            </a:r>
            <a:endParaRPr lang="fi-FI" kern="0" dirty="0">
              <a:solidFill>
                <a:srgbClr val="FF66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Täyspeli</a:t>
            </a:r>
            <a:r>
              <a:rPr lang="fi-FI" sz="2800" i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800100" lvl="1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fi-FI" dirty="0">
                <a:latin typeface="Calibri" pitchFamily="34" charset="0"/>
                <a:cs typeface="Calibri" pitchFamily="34" charset="0"/>
              </a:rPr>
              <a:t>Luvatun sitoumuksen pistetikit tuottavat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vähintään </a:t>
            </a:r>
            <a:r>
              <a:rPr lang="fi-FI" dirty="0">
                <a:latin typeface="Calibri" pitchFamily="34" charset="0"/>
                <a:cs typeface="Calibri" pitchFamily="34" charset="0"/>
              </a:rPr>
              <a:t>100 pistettä </a:t>
            </a:r>
            <a:endParaRPr lang="fi-FI" dirty="0" smtClean="0">
              <a:latin typeface="Calibri" pitchFamily="34" charset="0"/>
              <a:cs typeface="Calibri" pitchFamily="34" charset="0"/>
            </a:endParaRPr>
          </a:p>
          <a:p>
            <a:pPr marL="800100" lvl="1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fi-FI" sz="2000" b="1" dirty="0" smtClean="0">
                <a:latin typeface="Calibri" pitchFamily="34" charset="0"/>
                <a:cs typeface="Calibri" pitchFamily="34" charset="0"/>
              </a:rPr>
              <a:t>3NT</a:t>
            </a:r>
            <a:r>
              <a:rPr lang="fi-FI" sz="20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000" dirty="0" smtClean="0">
                <a:latin typeface="Calibri" pitchFamily="34" charset="0"/>
                <a:cs typeface="Calibri" pitchFamily="34" charset="0"/>
              </a:rPr>
              <a:t>(40+2*30)</a:t>
            </a:r>
            <a:r>
              <a:rPr lang="fi-FI" sz="20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,  </a:t>
            </a:r>
            <a:r>
              <a:rPr lang="fi-FI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fi-FI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♥</a:t>
            </a:r>
            <a:r>
              <a:rPr lang="fi-FI" sz="2000" dirty="0" smtClean="0">
                <a:latin typeface="Calibri" pitchFamily="34" charset="0"/>
                <a:cs typeface="Calibri" pitchFamily="34" charset="0"/>
              </a:rPr>
              <a:t>(4*30),  </a:t>
            </a:r>
            <a:r>
              <a:rPr lang="fi-FI" sz="20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4♠</a:t>
            </a:r>
            <a:r>
              <a:rPr lang="fi-FI" sz="2000" dirty="0">
                <a:latin typeface="Calibri" pitchFamily="34" charset="0"/>
                <a:cs typeface="Calibri" pitchFamily="34" charset="0"/>
              </a:rPr>
              <a:t>(</a:t>
            </a:r>
            <a:r>
              <a:rPr lang="fi-FI" sz="2000" dirty="0" smtClean="0">
                <a:latin typeface="Calibri" pitchFamily="34" charset="0"/>
                <a:cs typeface="Calibri" pitchFamily="34" charset="0"/>
              </a:rPr>
              <a:t>4*30),  </a:t>
            </a:r>
            <a:r>
              <a:rPr lang="fi-FI" sz="2000" b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fi-FI" sz="200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♣</a:t>
            </a:r>
            <a:r>
              <a:rPr lang="fi-FI" sz="2000" dirty="0" smtClean="0">
                <a:latin typeface="Calibri" pitchFamily="34" charset="0"/>
                <a:cs typeface="Calibri" pitchFamily="34" charset="0"/>
              </a:rPr>
              <a:t>(5*20),  </a:t>
            </a:r>
            <a:r>
              <a:rPr lang="fi-FI" sz="20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fi-FI" sz="2000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♦</a:t>
            </a:r>
            <a:r>
              <a:rPr lang="fi-FI" sz="2000" dirty="0" smtClean="0">
                <a:latin typeface="Calibri" pitchFamily="34" charset="0"/>
                <a:cs typeface="Calibri" pitchFamily="34" charset="0"/>
              </a:rPr>
              <a:t>(5*20</a:t>
            </a:r>
            <a:r>
              <a:rPr lang="fi-FI" sz="2000" dirty="0">
                <a:latin typeface="Calibri" pitchFamily="34" charset="0"/>
                <a:cs typeface="Calibri" pitchFamily="34" charset="0"/>
              </a:rPr>
              <a:t>)</a:t>
            </a:r>
            <a:r>
              <a:rPr lang="fi-FI" sz="2000" b="1" dirty="0" smtClean="0">
                <a:latin typeface="Calibri" pitchFamily="34" charset="0"/>
                <a:cs typeface="Calibri" pitchFamily="34" charset="0"/>
              </a:rPr>
              <a:t> </a:t>
            </a:r>
            <a:endParaRPr lang="fi-FI" sz="20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Pikkuslammi</a:t>
            </a:r>
          </a:p>
          <a:p>
            <a:pPr marL="800100" lvl="1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fi-FI" dirty="0" smtClean="0">
                <a:latin typeface="Calibri" pitchFamily="34" charset="0"/>
                <a:cs typeface="Calibri" pitchFamily="34" charset="0"/>
              </a:rPr>
              <a:t>luvattu ottaa 12 tikkiä eli 6 tason peli </a:t>
            </a:r>
          </a:p>
          <a:p>
            <a:pPr marL="800100" lvl="1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fi-FI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6</a:t>
            </a:r>
            <a:r>
              <a:rPr lang="fi-FI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♣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fi-FI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6♦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fi-FI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6</a:t>
            </a:r>
            <a:r>
              <a:rPr lang="fi-FI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♥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fi-FI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6♠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6NT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Isoslammi </a:t>
            </a:r>
          </a:p>
          <a:p>
            <a:pPr marL="800100" lvl="1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fi-FI" dirty="0" smtClean="0">
                <a:latin typeface="Calibri" pitchFamily="34" charset="0"/>
                <a:cs typeface="Calibri" pitchFamily="34" charset="0"/>
              </a:rPr>
              <a:t>luvattu ottaa kaikki 13 tikkiä eli 7 tason peli</a:t>
            </a:r>
          </a:p>
          <a:p>
            <a:pPr marL="800100" lvl="1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fi-FI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fi-FI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7</a:t>
            </a:r>
            <a:r>
              <a:rPr lang="fi-FI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♣</a:t>
            </a:r>
            <a:r>
              <a:rPr lang="fi-FI" dirty="0">
                <a:latin typeface="Calibri" pitchFamily="34" charset="0"/>
                <a:cs typeface="Calibri" pitchFamily="34" charset="0"/>
              </a:rPr>
              <a:t>, </a:t>
            </a:r>
            <a:r>
              <a:rPr lang="fi-FI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7♦</a:t>
            </a:r>
            <a:r>
              <a:rPr lang="fi-FI" dirty="0">
                <a:latin typeface="Calibri" pitchFamily="34" charset="0"/>
                <a:cs typeface="Calibri" pitchFamily="34" charset="0"/>
              </a:rPr>
              <a:t>, </a:t>
            </a:r>
            <a:r>
              <a:rPr lang="fi-FI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7</a:t>
            </a:r>
            <a:r>
              <a:rPr lang="fi-FI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♥</a:t>
            </a:r>
            <a:r>
              <a:rPr lang="fi-FI" dirty="0">
                <a:latin typeface="Calibri" pitchFamily="34" charset="0"/>
                <a:cs typeface="Calibri" pitchFamily="34" charset="0"/>
              </a:rPr>
              <a:t>, </a:t>
            </a:r>
            <a:r>
              <a:rPr lang="fi-FI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7♠</a:t>
            </a:r>
            <a:r>
              <a:rPr lang="fi-FI" dirty="0">
                <a:latin typeface="Calibri" pitchFamily="34" charset="0"/>
                <a:cs typeface="Calibri" pitchFamily="34" charset="0"/>
              </a:rPr>
              <a:t>, </a:t>
            </a:r>
            <a:r>
              <a:rPr lang="fi-FI" b="1" dirty="0" smtClean="0">
                <a:latin typeface="Calibri" pitchFamily="34" charset="0"/>
                <a:cs typeface="Calibri" pitchFamily="34" charset="0"/>
              </a:rPr>
              <a:t>7NT</a:t>
            </a:r>
            <a:endParaRPr lang="fi-FI" b="1" dirty="0">
              <a:latin typeface="Times New Roman" pitchFamily="18" charset="0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6523910" y="6309320"/>
            <a:ext cx="2133600" cy="476250"/>
          </a:xfrm>
        </p:spPr>
        <p:txBody>
          <a:bodyPr/>
          <a:lstStyle/>
          <a:p>
            <a:fld id="{C2E72F73-BC8D-43F9-BF98-904FC5608A78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998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92463" y="1196752"/>
            <a:ext cx="8135937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Jakoihin on ennalta määrätty parille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vyöhykkeet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:</a:t>
            </a:r>
            <a:r>
              <a:rPr lang="fi-FI" sz="2400" b="1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vaaraton</a:t>
            </a:r>
            <a:r>
              <a:rPr lang="fi-FI" sz="2400" b="1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ja</a:t>
            </a:r>
            <a:r>
              <a:rPr lang="fi-FI" sz="2400" b="1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vaara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Vyöhykkeet vaikuttavat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täyspeleistä</a:t>
            </a:r>
            <a:r>
              <a:rPr lang="fi-FI" sz="2400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ja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slammeista</a:t>
            </a:r>
            <a:r>
              <a:rPr lang="fi-FI" sz="2400" b="1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saatavien hyvitysten määrään sekä pietipelin jokaisesta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pietitikistä</a:t>
            </a:r>
            <a:r>
              <a:rPr lang="fi-FI" sz="2400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saatavaan pistemäärään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Brikoissa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vaaraton vyöhyke merkitään yleensä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vihreällä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tai mustalla ja vaaravyöhyke punaisella värillä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Esimerkkejä sovituista vyöhykkeistä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fi-FI" sz="2000" dirty="0" smtClean="0">
                <a:latin typeface="Calibri" pitchFamily="34" charset="0"/>
                <a:cs typeface="Calibri" pitchFamily="34" charset="0"/>
              </a:rPr>
              <a:t>Jako 1: kaikki vaarattomassa 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fi-FI" sz="2000" dirty="0" smtClean="0">
                <a:latin typeface="Calibri" pitchFamily="34" charset="0"/>
                <a:cs typeface="Calibri" pitchFamily="34" charset="0"/>
              </a:rPr>
              <a:t>Jako 2: N-S (pohjois-etelä) pari vaarassa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fi-FI" sz="2000" dirty="0" smtClean="0">
                <a:latin typeface="Calibri" pitchFamily="34" charset="0"/>
                <a:cs typeface="Calibri" pitchFamily="34" charset="0"/>
              </a:rPr>
              <a:t>Jako 3:  E-W (itä-länsi) pari vaarassa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fi-FI" sz="2000" dirty="0" smtClean="0">
                <a:latin typeface="Calibri" pitchFamily="34" charset="0"/>
                <a:cs typeface="Calibri" pitchFamily="34" charset="0"/>
              </a:rPr>
              <a:t>Jako 4: kaikki vaarassa</a:t>
            </a:r>
          </a:p>
          <a:p>
            <a:pPr marL="342900" indent="-342900">
              <a:buFont typeface="Arial" pitchFamily="34" charset="0"/>
              <a:buChar char="•"/>
            </a:pPr>
            <a:endParaRPr lang="fi-FI" sz="2400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90608" y="226109"/>
            <a:ext cx="82089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VYÖHYKKEET</a:t>
            </a:r>
            <a:endParaRPr lang="fi-FI" sz="36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FB72-7A32-4E2A-AEBE-73ADF8C672AA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25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908175" y="260350"/>
            <a:ext cx="56165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HYVITYKSET eli BONUKSET</a:t>
            </a:r>
          </a:p>
        </p:txBody>
      </p:sp>
      <p:graphicFrame>
        <p:nvGraphicFramePr>
          <p:cNvPr id="9356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588036"/>
              </p:ext>
            </p:extLst>
          </p:nvPr>
        </p:nvGraphicFramePr>
        <p:xfrm>
          <a:off x="1655676" y="2348880"/>
          <a:ext cx="5472608" cy="2304544"/>
        </p:xfrm>
        <a:graphic>
          <a:graphicData uri="http://schemas.openxmlformats.org/drawingml/2006/table">
            <a:tbl>
              <a:tblPr/>
              <a:tblGrid>
                <a:gridCol w="1944217"/>
                <a:gridCol w="1800200"/>
                <a:gridCol w="1728191"/>
              </a:tblGrid>
              <a:tr h="719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Pelin taso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Bonus vaarattomassa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Bonus vaarassa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Osasitoumus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Täyspeli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Pikkuslammi*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Isoslammi*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755576" y="1268760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Jotta täyspeli/slammihyvityksen voi saada, </a:t>
            </a:r>
            <a:br>
              <a:rPr lang="fi-FI" dirty="0" smtClean="0"/>
            </a:br>
            <a:r>
              <a:rPr lang="fi-FI" dirty="0" smtClean="0"/>
              <a:t>on sitoumus tarjottava kyseisellä tasolla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1116062" y="530120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*Lisäksi lasketaan täyspelihyvitys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F73-BC8D-43F9-BF98-904FC5608A78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217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4418</TotalTime>
  <Words>1760</Words>
  <Application>Microsoft Office PowerPoint</Application>
  <PresentationFormat>Näytössä katseltava diaesitys (4:3)</PresentationFormat>
  <Paragraphs>514</Paragraphs>
  <Slides>29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29</vt:i4>
      </vt:variant>
    </vt:vector>
  </HeadingPairs>
  <TitlesOfParts>
    <vt:vector size="30" baseType="lpstr">
      <vt:lpstr>Oletusrakenne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RIITTA-LIISA</dc:creator>
  <cp:lastModifiedBy>Raija</cp:lastModifiedBy>
  <cp:revision>229</cp:revision>
  <cp:lastPrinted>2012-09-25T05:13:43Z</cp:lastPrinted>
  <dcterms:created xsi:type="dcterms:W3CDTF">2011-06-15T13:32:59Z</dcterms:created>
  <dcterms:modified xsi:type="dcterms:W3CDTF">2013-10-02T18:52:17Z</dcterms:modified>
</cp:coreProperties>
</file>