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72E4-5AD5-4BB4-B460-4FFD5D9960CB}" type="datetimeFigureOut">
              <a:rPr lang="sv-FI" smtClean="0"/>
              <a:t>23.11.2012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A8ED-A1BC-4C6E-9EF9-E4F9C9C092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0526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72E4-5AD5-4BB4-B460-4FFD5D9960CB}" type="datetimeFigureOut">
              <a:rPr lang="sv-FI" smtClean="0"/>
              <a:t>23.11.2012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A8ED-A1BC-4C6E-9EF9-E4F9C9C092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4985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72E4-5AD5-4BB4-B460-4FFD5D9960CB}" type="datetimeFigureOut">
              <a:rPr lang="sv-FI" smtClean="0"/>
              <a:t>23.11.2012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A8ED-A1BC-4C6E-9EF9-E4F9C9C092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1818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72E4-5AD5-4BB4-B460-4FFD5D9960CB}" type="datetimeFigureOut">
              <a:rPr lang="sv-FI" smtClean="0"/>
              <a:t>23.11.2012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A8ED-A1BC-4C6E-9EF9-E4F9C9C092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7599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72E4-5AD5-4BB4-B460-4FFD5D9960CB}" type="datetimeFigureOut">
              <a:rPr lang="sv-FI" smtClean="0"/>
              <a:t>23.11.2012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A8ED-A1BC-4C6E-9EF9-E4F9C9C092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9260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72E4-5AD5-4BB4-B460-4FFD5D9960CB}" type="datetimeFigureOut">
              <a:rPr lang="sv-FI" smtClean="0"/>
              <a:t>23.11.2012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A8ED-A1BC-4C6E-9EF9-E4F9C9C092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8671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72E4-5AD5-4BB4-B460-4FFD5D9960CB}" type="datetimeFigureOut">
              <a:rPr lang="sv-FI" smtClean="0"/>
              <a:t>23.11.2012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A8ED-A1BC-4C6E-9EF9-E4F9C9C092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4553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72E4-5AD5-4BB4-B460-4FFD5D9960CB}" type="datetimeFigureOut">
              <a:rPr lang="sv-FI" smtClean="0"/>
              <a:t>23.11.2012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A8ED-A1BC-4C6E-9EF9-E4F9C9C092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9549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72E4-5AD5-4BB4-B460-4FFD5D9960CB}" type="datetimeFigureOut">
              <a:rPr lang="sv-FI" smtClean="0"/>
              <a:t>23.11.2012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A8ED-A1BC-4C6E-9EF9-E4F9C9C092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494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72E4-5AD5-4BB4-B460-4FFD5D9960CB}" type="datetimeFigureOut">
              <a:rPr lang="sv-FI" smtClean="0"/>
              <a:t>23.11.2012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A8ED-A1BC-4C6E-9EF9-E4F9C9C092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7366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72E4-5AD5-4BB4-B460-4FFD5D9960CB}" type="datetimeFigureOut">
              <a:rPr lang="sv-FI" smtClean="0"/>
              <a:t>23.11.2012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8A8ED-A1BC-4C6E-9EF9-E4F9C9C092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148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F72E4-5AD5-4BB4-B460-4FFD5D9960CB}" type="datetimeFigureOut">
              <a:rPr lang="sv-FI" smtClean="0"/>
              <a:t>23.11.2012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8A8ED-A1BC-4C6E-9EF9-E4F9C9C092B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55981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2060"/>
                </a:solidFill>
              </a:rPr>
              <a:t>Grundkurs lektion 11</a:t>
            </a:r>
            <a:endParaRPr lang="sv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b="1" dirty="0" smtClean="0">
              <a:solidFill>
                <a:srgbClr val="006600"/>
              </a:solidFill>
            </a:endParaRPr>
          </a:p>
          <a:p>
            <a:r>
              <a:rPr lang="sv-FI" b="1" dirty="0" smtClean="0">
                <a:solidFill>
                  <a:srgbClr val="006600"/>
                </a:solidFill>
              </a:rPr>
              <a:t>ÖH fyra handtyper</a:t>
            </a:r>
          </a:p>
          <a:p>
            <a:r>
              <a:rPr lang="sv-FI" b="1" dirty="0" smtClean="0">
                <a:solidFill>
                  <a:schemeClr val="accent2">
                    <a:lumMod val="75000"/>
                  </a:schemeClr>
                </a:solidFill>
              </a:rPr>
              <a:t>ÖH har </a:t>
            </a:r>
            <a:r>
              <a:rPr lang="sv-FI" b="1" dirty="0" smtClean="0">
                <a:solidFill>
                  <a:schemeClr val="accent2">
                    <a:lumMod val="75000"/>
                  </a:schemeClr>
                </a:solidFill>
              </a:rPr>
              <a:t>en</a:t>
            </a:r>
            <a:r>
              <a:rPr lang="sv-FI" b="1" dirty="0" smtClean="0">
                <a:solidFill>
                  <a:schemeClr val="accent2">
                    <a:lumMod val="75000"/>
                  </a:schemeClr>
                </a:solidFill>
              </a:rPr>
              <a:t>färgshand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2055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6600"/>
                </a:solidFill>
              </a:rPr>
              <a:t>Utgång </a:t>
            </a:r>
            <a:r>
              <a:rPr lang="sv-FI" b="1" dirty="0">
                <a:solidFill>
                  <a:srgbClr val="006600"/>
                </a:solidFill>
              </a:rPr>
              <a:t>finns</a:t>
            </a:r>
            <a:r>
              <a:rPr lang="sv-FI" dirty="0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 2</a:t>
            </a:r>
            <a:r>
              <a:rPr lang="sv-FI" b="1" dirty="0" smtClean="0">
                <a:solidFill>
                  <a:srgbClr val="008000"/>
                </a:solidFill>
              </a:rPr>
              <a:t>♣ </a:t>
            </a:r>
            <a:endParaRPr lang="sv-FI" dirty="0" smtClean="0"/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>
                <a:solidFill>
                  <a:srgbClr val="FF6600"/>
                </a:solidFill>
              </a:rPr>
              <a:t> </a:t>
            </a:r>
            <a:r>
              <a:rPr lang="sv-FI" b="1" dirty="0" smtClean="0"/>
              <a:t>	-          4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</a:p>
          <a:p>
            <a:pPr>
              <a:buNone/>
            </a:pPr>
            <a:endParaRPr lang="sv-FI" b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sv-FI" b="1" dirty="0" smtClean="0">
              <a:solidFill>
                <a:srgbClr val="006600"/>
              </a:solidFill>
            </a:endParaRPr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 2</a:t>
            </a:r>
            <a:r>
              <a:rPr lang="sv-FI" b="1" dirty="0" smtClean="0">
                <a:solidFill>
                  <a:srgbClr val="008000"/>
                </a:solidFill>
              </a:rPr>
              <a:t>♣ </a:t>
            </a:r>
            <a:endParaRPr lang="sv-FI" dirty="0" smtClean="0"/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>
                <a:solidFill>
                  <a:srgbClr val="FF6600"/>
                </a:solidFill>
              </a:rPr>
              <a:t> </a:t>
            </a:r>
            <a:r>
              <a:rPr lang="sv-FI" b="1" dirty="0" smtClean="0"/>
              <a:t>	-          3NT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37369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4000" b="1" dirty="0" smtClean="0">
                <a:solidFill>
                  <a:srgbClr val="006600"/>
                </a:solidFill>
              </a:rPr>
              <a:t>Maska </a:t>
            </a:r>
            <a:r>
              <a:rPr lang="sv-FI" sz="4000" b="1" dirty="0">
                <a:solidFill>
                  <a:srgbClr val="006600"/>
                </a:solidFill>
              </a:rPr>
              <a:t>eller toppa?</a:t>
            </a:r>
            <a:r>
              <a:rPr lang="sv-FI" sz="4000" dirty="0"/>
              <a:t/>
            </a:r>
            <a:br>
              <a:rPr lang="sv-FI" sz="4000" dirty="0"/>
            </a:br>
            <a:endParaRPr lang="sv-FI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r>
              <a:rPr lang="sv-FI" sz="2800" b="1" dirty="0"/>
              <a:t>När du har </a:t>
            </a:r>
            <a:r>
              <a:rPr lang="sv-FI" sz="2800" b="1" dirty="0">
                <a:solidFill>
                  <a:srgbClr val="FF0000"/>
                </a:solidFill>
              </a:rPr>
              <a:t>åtta </a:t>
            </a:r>
            <a:r>
              <a:rPr lang="sv-FI" sz="2800" b="1" dirty="0"/>
              <a:t>kort i en färg och saknar damen är bästa chansen att </a:t>
            </a:r>
            <a:r>
              <a:rPr lang="sv-FI" sz="2800" b="1" dirty="0">
                <a:solidFill>
                  <a:srgbClr val="FF0000"/>
                </a:solidFill>
              </a:rPr>
              <a:t>maska</a:t>
            </a:r>
            <a:r>
              <a:rPr lang="sv-FI" sz="2800" b="1" dirty="0"/>
              <a:t>. </a:t>
            </a:r>
            <a:endParaRPr lang="sv-FI" sz="2800" b="1" dirty="0" smtClean="0"/>
          </a:p>
          <a:p>
            <a:endParaRPr lang="sv-FI" sz="2800" b="1" dirty="0"/>
          </a:p>
          <a:p>
            <a:r>
              <a:rPr lang="sv-FI" sz="2800" b="1" dirty="0"/>
              <a:t>När du har </a:t>
            </a:r>
            <a:r>
              <a:rPr lang="sv-FI" sz="2800" b="1" dirty="0">
                <a:solidFill>
                  <a:srgbClr val="000099"/>
                </a:solidFill>
              </a:rPr>
              <a:t>nio </a:t>
            </a:r>
            <a:r>
              <a:rPr lang="sv-FI" sz="2800" b="1" dirty="0"/>
              <a:t>kort i en färg och saknar damen är bästa chansen att </a:t>
            </a:r>
            <a:r>
              <a:rPr lang="sv-FI" sz="2800" b="1" dirty="0">
                <a:solidFill>
                  <a:srgbClr val="000099"/>
                </a:solidFill>
              </a:rPr>
              <a:t>toppa </a:t>
            </a:r>
            <a:r>
              <a:rPr lang="sv-FI" sz="2800" b="1" dirty="0"/>
              <a:t>(spela äss och kung). </a:t>
            </a:r>
            <a:endParaRPr lang="sv-FI" sz="2800" b="1" dirty="0" smtClean="0"/>
          </a:p>
          <a:p>
            <a:endParaRPr lang="sv-FI" sz="2800" b="1" dirty="0"/>
          </a:p>
          <a:p>
            <a:r>
              <a:rPr lang="sv-FI" sz="2800" b="1" dirty="0"/>
              <a:t>En minnesregel när du saknar damen: </a:t>
            </a:r>
            <a:endParaRPr lang="sv-FI" sz="2800" b="1" dirty="0" smtClean="0"/>
          </a:p>
          <a:p>
            <a:pPr marL="0" indent="0">
              <a:buNone/>
            </a:pPr>
            <a:r>
              <a:rPr lang="sv-FI" sz="2800" b="1" dirty="0"/>
              <a:t> </a:t>
            </a:r>
            <a:r>
              <a:rPr lang="sv-FI" sz="2800" b="1" dirty="0" smtClean="0"/>
              <a:t>   </a:t>
            </a:r>
            <a:r>
              <a:rPr lang="sv-FI" sz="2800" b="1" dirty="0" err="1" smtClean="0"/>
              <a:t>eight</a:t>
            </a:r>
            <a:r>
              <a:rPr lang="sv-FI" sz="2800" b="1" dirty="0" smtClean="0"/>
              <a:t> </a:t>
            </a:r>
            <a:r>
              <a:rPr lang="sv-FI" sz="2800" b="1" dirty="0" err="1"/>
              <a:t>ever</a:t>
            </a:r>
            <a:r>
              <a:rPr lang="sv-FI" sz="2800" b="1" dirty="0"/>
              <a:t>, </a:t>
            </a:r>
            <a:r>
              <a:rPr lang="sv-FI" sz="2800" b="1" dirty="0" err="1"/>
              <a:t>nine</a:t>
            </a:r>
            <a:r>
              <a:rPr lang="sv-FI" sz="2800" b="1" dirty="0"/>
              <a:t> never.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55417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6600"/>
                </a:solidFill>
              </a:rPr>
              <a:t>Enfärgshand</a:t>
            </a:r>
            <a:endParaRPr lang="sv-FI" b="1" dirty="0">
              <a:solidFill>
                <a:srgbClr val="0066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/>
              <a:t>Exempel på en enfärgshand</a:t>
            </a:r>
            <a:r>
              <a:rPr lang="sv-FI" b="1" dirty="0" smtClean="0"/>
              <a:t>: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>
                <a:solidFill>
                  <a:srgbClr val="000099"/>
                </a:solidFill>
              </a:rPr>
              <a:t>♠</a:t>
            </a:r>
            <a:r>
              <a:rPr lang="sv-FI" b="1" dirty="0"/>
              <a:t> 8</a:t>
            </a:r>
          </a:p>
          <a:p>
            <a:pPr marL="0" indent="0">
              <a:buNone/>
            </a:pPr>
            <a:r>
              <a:rPr lang="sv-FI" b="1" dirty="0">
                <a:solidFill>
                  <a:srgbClr val="FF0000"/>
                </a:solidFill>
              </a:rPr>
              <a:t>♥</a:t>
            </a:r>
            <a:r>
              <a:rPr lang="sv-FI" b="1" dirty="0"/>
              <a:t> A J 9 7 3 2		</a:t>
            </a:r>
          </a:p>
          <a:p>
            <a:pPr marL="0" indent="0">
              <a:buNone/>
            </a:pPr>
            <a:r>
              <a:rPr lang="sv-FI" b="1" dirty="0">
                <a:solidFill>
                  <a:srgbClr val="FF6600"/>
                </a:solidFill>
              </a:rPr>
              <a:t>♦</a:t>
            </a:r>
            <a:r>
              <a:rPr lang="sv-FI" b="1" dirty="0"/>
              <a:t>  A 8 3</a:t>
            </a:r>
          </a:p>
          <a:p>
            <a:pPr marL="0" indent="0">
              <a:buNone/>
            </a:pPr>
            <a:r>
              <a:rPr lang="sv-FI" b="1" dirty="0">
                <a:solidFill>
                  <a:srgbClr val="006600"/>
                </a:solidFill>
              </a:rPr>
              <a:t>♣</a:t>
            </a:r>
            <a:r>
              <a:rPr lang="sv-FI" b="1" dirty="0"/>
              <a:t> K Q 6 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00380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>
                <a:solidFill>
                  <a:srgbClr val="006600"/>
                </a:solidFill>
              </a:rPr>
              <a:t>E</a:t>
            </a:r>
            <a:r>
              <a:rPr lang="sv-FI" b="1" dirty="0" smtClean="0">
                <a:solidFill>
                  <a:srgbClr val="006600"/>
                </a:solidFill>
              </a:rPr>
              <a:t>nfärgshand</a:t>
            </a:r>
            <a:endParaRPr lang="sv-FI" b="1" dirty="0">
              <a:solidFill>
                <a:srgbClr val="0066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r>
              <a:rPr lang="sv-FI" b="1" dirty="0"/>
              <a:t>Med begreppet enfärgshand avses en hand som har en </a:t>
            </a:r>
            <a:r>
              <a:rPr lang="sv-FI" b="1" dirty="0">
                <a:solidFill>
                  <a:srgbClr val="FF0000"/>
                </a:solidFill>
              </a:rPr>
              <a:t>sexkortsfärg</a:t>
            </a:r>
            <a:r>
              <a:rPr lang="sv-FI" b="1" dirty="0"/>
              <a:t>. </a:t>
            </a:r>
            <a:endParaRPr lang="sv-FI" b="1" dirty="0" smtClean="0"/>
          </a:p>
          <a:p>
            <a:r>
              <a:rPr lang="sv-FI" b="1" dirty="0" smtClean="0"/>
              <a:t>Handen </a:t>
            </a:r>
            <a:r>
              <a:rPr lang="sv-FI" b="1" dirty="0"/>
              <a:t>får inte innehålla någon annan färg på minst fyra kort. </a:t>
            </a:r>
            <a:endParaRPr lang="sv-FI" b="1" dirty="0" smtClean="0"/>
          </a:p>
          <a:p>
            <a:r>
              <a:rPr lang="sv-FI" b="1" dirty="0" smtClean="0"/>
              <a:t>Med </a:t>
            </a:r>
            <a:r>
              <a:rPr lang="sv-FI" b="1" dirty="0"/>
              <a:t>en enfärgshand </a:t>
            </a:r>
            <a:r>
              <a:rPr lang="sv-FI" b="1" dirty="0">
                <a:solidFill>
                  <a:srgbClr val="000099"/>
                </a:solidFill>
              </a:rPr>
              <a:t>bjuder du om din färg</a:t>
            </a:r>
            <a:r>
              <a:rPr lang="sv-FI" b="1" dirty="0"/>
              <a:t>.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03368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u="sng" dirty="0" smtClean="0"/>
              <a:t>SH har bjudit 1-över-1 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1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dirty="0" smtClean="0"/>
              <a:t> </a:t>
            </a:r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>
                <a:solidFill>
                  <a:srgbClr val="008000"/>
                </a:solidFill>
              </a:rPr>
              <a:t> </a:t>
            </a:r>
            <a:r>
              <a:rPr lang="sv-FI" b="1" dirty="0" smtClean="0"/>
              <a:t>		13 – 15 </a:t>
            </a:r>
            <a:r>
              <a:rPr lang="sv-FI" b="1" dirty="0" err="1" smtClean="0"/>
              <a:t>hfp</a:t>
            </a:r>
            <a:endParaRPr lang="sv-FI" b="1" dirty="0" smtClean="0"/>
          </a:p>
          <a:p>
            <a:pPr>
              <a:buNone/>
            </a:pPr>
            <a:r>
              <a:rPr lang="sv-FI" b="1" dirty="0" smtClean="0"/>
              <a:t>3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	16 - 18 </a:t>
            </a:r>
            <a:r>
              <a:rPr lang="sv-FI" b="1" dirty="0" err="1" smtClean="0"/>
              <a:t>hfp</a:t>
            </a:r>
            <a:endParaRPr lang="sv-SE" b="1" dirty="0" smtClean="0"/>
          </a:p>
          <a:p>
            <a:pPr marL="0" indent="0">
              <a:buNone/>
            </a:pPr>
            <a:r>
              <a:rPr lang="sv-FI" b="1" dirty="0" smtClean="0"/>
              <a:t>4</a:t>
            </a:r>
            <a:r>
              <a:rPr lang="sv-FI" b="1" dirty="0" smtClean="0">
                <a:solidFill>
                  <a:srgbClr val="FF0000"/>
                </a:solidFill>
              </a:rPr>
              <a:t>♥		</a:t>
            </a:r>
            <a:r>
              <a:rPr lang="sv-FI" b="1" dirty="0" smtClean="0"/>
              <a:t>19 - 21 </a:t>
            </a:r>
            <a:r>
              <a:rPr lang="sv-FI" b="1" dirty="0" err="1" smtClean="0"/>
              <a:t>hfp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88544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u="sng" dirty="0" smtClean="0"/>
              <a:t>SH har bjudit 1NT-över-1 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1</a:t>
            </a:r>
            <a:r>
              <a:rPr lang="sv-FI" b="1" dirty="0" smtClean="0"/>
              <a:t>NT</a:t>
            </a:r>
            <a:endParaRPr lang="sv-FI" dirty="0" smtClean="0"/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>
                <a:solidFill>
                  <a:srgbClr val="008000"/>
                </a:solidFill>
              </a:rPr>
              <a:t> </a:t>
            </a:r>
            <a:r>
              <a:rPr lang="sv-FI" b="1" dirty="0" smtClean="0"/>
              <a:t>		13 – 15 </a:t>
            </a:r>
            <a:r>
              <a:rPr lang="sv-FI" b="1" dirty="0" err="1" smtClean="0"/>
              <a:t>hfp</a:t>
            </a:r>
            <a:endParaRPr lang="sv-FI" b="1" dirty="0" smtClean="0"/>
          </a:p>
          <a:p>
            <a:pPr>
              <a:buNone/>
            </a:pPr>
            <a:r>
              <a:rPr lang="sv-FI" b="1" dirty="0" smtClean="0"/>
              <a:t>3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	16 - 18 </a:t>
            </a:r>
            <a:r>
              <a:rPr lang="sv-FI" b="1" dirty="0" err="1" smtClean="0"/>
              <a:t>hfp</a:t>
            </a:r>
            <a:endParaRPr lang="sv-SE" b="1" dirty="0" smtClean="0"/>
          </a:p>
          <a:p>
            <a:pPr marL="0" indent="0">
              <a:buNone/>
            </a:pPr>
            <a:r>
              <a:rPr lang="sv-FI" b="1" dirty="0" smtClean="0"/>
              <a:t>4</a:t>
            </a:r>
            <a:r>
              <a:rPr lang="sv-FI" b="1" dirty="0" smtClean="0">
                <a:solidFill>
                  <a:srgbClr val="FF0000"/>
                </a:solidFill>
              </a:rPr>
              <a:t>♥		</a:t>
            </a:r>
            <a:r>
              <a:rPr lang="sv-FI" b="1" dirty="0" smtClean="0"/>
              <a:t>19 - 21 </a:t>
            </a:r>
            <a:r>
              <a:rPr lang="sv-FI" b="1" dirty="0" err="1" smtClean="0"/>
              <a:t>hfp</a:t>
            </a:r>
            <a:endParaRPr lang="sv-FI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94312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u="sng" dirty="0" smtClean="0"/>
              <a:t>SH har bjudit 2-över-1 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 2</a:t>
            </a:r>
            <a:r>
              <a:rPr lang="sv-FI" b="1" dirty="0" smtClean="0">
                <a:solidFill>
                  <a:srgbClr val="008000"/>
                </a:solidFill>
              </a:rPr>
              <a:t>♣ </a:t>
            </a:r>
            <a:endParaRPr lang="sv-FI" dirty="0" smtClean="0"/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>
                <a:solidFill>
                  <a:srgbClr val="FF6600"/>
                </a:solidFill>
              </a:rPr>
              <a:t> </a:t>
            </a:r>
            <a:r>
              <a:rPr lang="sv-FI" b="1" dirty="0" smtClean="0"/>
              <a:t>	          13 –  15 </a:t>
            </a:r>
            <a:r>
              <a:rPr lang="sv-FI" b="1" dirty="0" err="1" smtClean="0"/>
              <a:t>hfp</a:t>
            </a:r>
            <a:endParaRPr lang="sv-FI" b="1" dirty="0" smtClean="0"/>
          </a:p>
          <a:p>
            <a:pPr>
              <a:buNone/>
            </a:pPr>
            <a:r>
              <a:rPr lang="sv-FI" b="1" dirty="0" smtClean="0"/>
              <a:t>3</a:t>
            </a:r>
            <a:r>
              <a:rPr lang="sv-FI" b="1" dirty="0" smtClean="0">
                <a:solidFill>
                  <a:srgbClr val="FF0000"/>
                </a:solidFill>
              </a:rPr>
              <a:t>♥		</a:t>
            </a:r>
            <a:r>
              <a:rPr lang="sv-FI" b="1" dirty="0" smtClean="0"/>
              <a:t>16 – 21 </a:t>
            </a:r>
            <a:r>
              <a:rPr lang="sv-FI" b="1" dirty="0" err="1" smtClean="0"/>
              <a:t>hfp</a:t>
            </a:r>
            <a:r>
              <a:rPr lang="sv-FI" b="1" dirty="0" smtClean="0"/>
              <a:t>, utgångskrav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62808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600" b="1" dirty="0">
                <a:solidFill>
                  <a:srgbClr val="006600"/>
                </a:solidFill>
              </a:rPr>
              <a:t>SH kan bäst överblicka den gemensamma styrka.</a:t>
            </a:r>
            <a:endParaRPr lang="sv-FI" sz="3600" dirty="0">
              <a:solidFill>
                <a:srgbClr val="0066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2800" b="1" dirty="0"/>
              <a:t>Om ÖH har visat en svag öppningshand, 13-15 </a:t>
            </a:r>
            <a:r>
              <a:rPr lang="sv-FI" sz="2800" b="1" dirty="0" err="1"/>
              <a:t>hfp</a:t>
            </a:r>
            <a:r>
              <a:rPr lang="sv-FI" sz="2800" b="1" dirty="0"/>
              <a:t> har SH </a:t>
            </a:r>
            <a:r>
              <a:rPr lang="sv-FI" sz="2800" b="1" dirty="0">
                <a:solidFill>
                  <a:srgbClr val="FF0000"/>
                </a:solidFill>
              </a:rPr>
              <a:t>rätt att passa</a:t>
            </a:r>
            <a:r>
              <a:rPr lang="sv-FI" sz="2800" b="1" dirty="0"/>
              <a:t>. </a:t>
            </a:r>
            <a:endParaRPr lang="sv-FI" sz="2800" b="1" dirty="0" smtClean="0"/>
          </a:p>
          <a:p>
            <a:pPr marL="0" indent="0">
              <a:buNone/>
            </a:pPr>
            <a:endParaRPr lang="sv-FI" sz="2800" b="1" dirty="0"/>
          </a:p>
          <a:p>
            <a:pPr marL="0" indent="0">
              <a:buNone/>
            </a:pPr>
            <a:r>
              <a:rPr lang="sv-FI" sz="2800" b="1" dirty="0" smtClean="0"/>
              <a:t>Om </a:t>
            </a:r>
            <a:r>
              <a:rPr lang="sv-FI" sz="2800" b="1" dirty="0"/>
              <a:t>SH också är svag skall han passa </a:t>
            </a:r>
            <a:endParaRPr lang="sv-FI" sz="2800" b="1" dirty="0" smtClean="0"/>
          </a:p>
          <a:p>
            <a:pPr marL="0" indent="0">
              <a:buNone/>
            </a:pPr>
            <a:r>
              <a:rPr lang="sv-FI" sz="2800" b="1" dirty="0" smtClean="0">
                <a:solidFill>
                  <a:srgbClr val="000099"/>
                </a:solidFill>
              </a:rPr>
              <a:t>eller </a:t>
            </a:r>
            <a:r>
              <a:rPr lang="sv-FI" sz="2800" b="1" dirty="0">
                <a:solidFill>
                  <a:srgbClr val="000099"/>
                </a:solidFill>
              </a:rPr>
              <a:t>bjuda egen lång färg</a:t>
            </a:r>
            <a:r>
              <a:rPr lang="sv-FI" sz="2800" b="1" dirty="0"/>
              <a:t>, minst sexkorts färg. </a:t>
            </a:r>
            <a:endParaRPr lang="sv-FI" sz="2800" b="1" dirty="0" smtClean="0"/>
          </a:p>
          <a:p>
            <a:pPr marL="0" indent="0">
              <a:buNone/>
            </a:pPr>
            <a:endParaRPr lang="sv-FI" sz="2800" b="1" dirty="0"/>
          </a:p>
          <a:p>
            <a:pPr marL="0" indent="0">
              <a:buNone/>
            </a:pPr>
            <a:r>
              <a:rPr lang="sv-FI" sz="2800" b="1" dirty="0" smtClean="0"/>
              <a:t>Utan </a:t>
            </a:r>
            <a:r>
              <a:rPr lang="sv-FI" sz="2800" b="1" dirty="0"/>
              <a:t>styrka till utgång skall man försöka stanna i det </a:t>
            </a:r>
            <a:r>
              <a:rPr lang="sv-FI" sz="2800" b="1" dirty="0">
                <a:solidFill>
                  <a:srgbClr val="006600"/>
                </a:solidFill>
              </a:rPr>
              <a:t>bästa delkontraktet </a:t>
            </a:r>
            <a:r>
              <a:rPr lang="sv-FI" sz="2800" b="1" dirty="0"/>
              <a:t>på så låg nivå som möjligt.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03761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dirty="0" smtClean="0"/>
              <a:t/>
            </a:r>
            <a:br>
              <a:rPr lang="sv-FI" sz="2800" dirty="0" smtClean="0"/>
            </a:br>
            <a:r>
              <a:rPr lang="sv-FI" sz="2800" b="1" dirty="0" smtClean="0"/>
              <a:t>SH </a:t>
            </a:r>
            <a:r>
              <a:rPr lang="sv-FI" sz="2800" b="1" dirty="0"/>
              <a:t>kan </a:t>
            </a:r>
            <a:r>
              <a:rPr lang="sv-FI" sz="2800" b="1" dirty="0">
                <a:solidFill>
                  <a:srgbClr val="FF0000"/>
                </a:solidFill>
              </a:rPr>
              <a:t>invitera</a:t>
            </a:r>
            <a:r>
              <a:rPr lang="sv-FI" sz="2800" b="1" dirty="0"/>
              <a:t> till utgång om han tror </a:t>
            </a:r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att </a:t>
            </a:r>
            <a:r>
              <a:rPr lang="sv-FI" sz="2800" b="1" dirty="0"/>
              <a:t>styrka till utgång </a:t>
            </a:r>
            <a:r>
              <a:rPr lang="sv-FI" sz="2800" b="1" dirty="0" smtClean="0">
                <a:solidFill>
                  <a:srgbClr val="FF0000"/>
                </a:solidFill>
              </a:rPr>
              <a:t>kanske</a:t>
            </a:r>
            <a:r>
              <a:rPr lang="sv-FI" sz="2800" b="1" dirty="0" smtClean="0"/>
              <a:t> finns</a:t>
            </a:r>
            <a:r>
              <a:rPr lang="sv-FI" sz="2800" b="1" dirty="0"/>
              <a:t>. </a:t>
            </a:r>
            <a:br>
              <a:rPr lang="sv-FI" sz="2800" b="1" dirty="0"/>
            </a:br>
            <a:endParaRPr lang="sv-FI" sz="2800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 2</a:t>
            </a:r>
            <a:r>
              <a:rPr lang="sv-FI" b="1" dirty="0" smtClean="0">
                <a:solidFill>
                  <a:srgbClr val="008000"/>
                </a:solidFill>
              </a:rPr>
              <a:t>♣ </a:t>
            </a:r>
            <a:endParaRPr lang="sv-FI" dirty="0" smtClean="0"/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>
                <a:solidFill>
                  <a:srgbClr val="FF6600"/>
                </a:solidFill>
              </a:rPr>
              <a:t> </a:t>
            </a:r>
            <a:r>
              <a:rPr lang="sv-FI" b="1" dirty="0" smtClean="0"/>
              <a:t>	-          3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>
                <a:solidFill>
                  <a:srgbClr val="FF6600"/>
                </a:solidFill>
              </a:rPr>
              <a:t> </a:t>
            </a:r>
            <a:r>
              <a:rPr lang="sv-FI" b="1" dirty="0" smtClean="0">
                <a:solidFill>
                  <a:srgbClr val="006600"/>
                </a:solidFill>
              </a:rPr>
              <a:t>= invit till utgång, 11-12 </a:t>
            </a:r>
            <a:r>
              <a:rPr lang="sv-FI" b="1" dirty="0" err="1" smtClean="0">
                <a:solidFill>
                  <a:srgbClr val="006600"/>
                </a:solidFill>
              </a:rPr>
              <a:t>hfp</a:t>
            </a:r>
            <a:endParaRPr lang="sv-FI" b="1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sv-FI" b="1" dirty="0">
              <a:solidFill>
                <a:srgbClr val="006600"/>
              </a:solidFill>
            </a:endParaRPr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- 	 2</a:t>
            </a:r>
            <a:r>
              <a:rPr lang="sv-FI" b="1" dirty="0" smtClean="0">
                <a:solidFill>
                  <a:srgbClr val="008000"/>
                </a:solidFill>
              </a:rPr>
              <a:t>♣ </a:t>
            </a:r>
            <a:endParaRPr lang="sv-FI" dirty="0" smtClean="0"/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>
                <a:solidFill>
                  <a:srgbClr val="FF6600"/>
                </a:solidFill>
              </a:rPr>
              <a:t> </a:t>
            </a:r>
            <a:r>
              <a:rPr lang="sv-FI" b="1" dirty="0" smtClean="0"/>
              <a:t>	-          2NT</a:t>
            </a:r>
            <a:r>
              <a:rPr lang="sv-FI" b="1" dirty="0" smtClean="0">
                <a:solidFill>
                  <a:srgbClr val="FF6600"/>
                </a:solidFill>
              </a:rPr>
              <a:t> </a:t>
            </a:r>
            <a:r>
              <a:rPr lang="sv-FI" b="1" dirty="0" smtClean="0">
                <a:solidFill>
                  <a:srgbClr val="006600"/>
                </a:solidFill>
              </a:rPr>
              <a:t>= invit till utgång, 11-12 </a:t>
            </a:r>
            <a:r>
              <a:rPr lang="sv-FI" b="1" dirty="0" err="1" smtClean="0">
                <a:solidFill>
                  <a:srgbClr val="006600"/>
                </a:solidFill>
              </a:rPr>
              <a:t>hfp</a:t>
            </a:r>
            <a:endParaRPr lang="sv-FI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sv-FI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69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600" b="1" dirty="0" smtClean="0"/>
              <a:t>Om SH </a:t>
            </a:r>
            <a:r>
              <a:rPr lang="sv-FI" sz="3600" b="1" dirty="0" smtClean="0">
                <a:solidFill>
                  <a:srgbClr val="FF0000"/>
                </a:solidFill>
              </a:rPr>
              <a:t>vet att styrka till utgång finns </a:t>
            </a:r>
            <a:r>
              <a:rPr lang="sv-FI" sz="3600" b="1" dirty="0" smtClean="0"/>
              <a:t>är det </a:t>
            </a:r>
            <a:r>
              <a:rPr lang="sv-FI" sz="3600" b="1" dirty="0" smtClean="0">
                <a:solidFill>
                  <a:srgbClr val="006600"/>
                </a:solidFill>
              </a:rPr>
              <a:t>hans skyldighet att bjuda utgång.</a:t>
            </a:r>
            <a:endParaRPr lang="sv-FI" sz="36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4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206</Words>
  <Application>Microsoft Office PowerPoint</Application>
  <PresentationFormat>Bildspel på skärmen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Office-tema</vt:lpstr>
      <vt:lpstr>Grundkurs lektion 11</vt:lpstr>
      <vt:lpstr>Enfärgshand</vt:lpstr>
      <vt:lpstr>Enfärgshand</vt:lpstr>
      <vt:lpstr>SH har bjudit 1-över-1 </vt:lpstr>
      <vt:lpstr>SH har bjudit 1NT-över-1 </vt:lpstr>
      <vt:lpstr>SH har bjudit 2-över-1 </vt:lpstr>
      <vt:lpstr>SH kan bäst överblicka den gemensamma styrka.</vt:lpstr>
      <vt:lpstr> SH kan invitera till utgång om han tror  att styrka till utgång kanske finns.  </vt:lpstr>
      <vt:lpstr>PowerPoint-presentation</vt:lpstr>
      <vt:lpstr>Utgång finns </vt:lpstr>
      <vt:lpstr>  Maska eller toppa?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Grundkurs lektion 11</dc:title>
  <dc:creator>Teta</dc:creator>
  <cp:lastModifiedBy>Teta</cp:lastModifiedBy>
  <cp:revision>16</cp:revision>
  <dcterms:created xsi:type="dcterms:W3CDTF">2012-11-23T07:19:11Z</dcterms:created>
  <dcterms:modified xsi:type="dcterms:W3CDTF">2012-11-23T07:51:10Z</dcterms:modified>
</cp:coreProperties>
</file>