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38"/>
  </p:notesMasterIdLst>
  <p:sldIdLst>
    <p:sldId id="266" r:id="rId3"/>
    <p:sldId id="261" r:id="rId4"/>
    <p:sldId id="260" r:id="rId5"/>
    <p:sldId id="258" r:id="rId6"/>
    <p:sldId id="257" r:id="rId7"/>
    <p:sldId id="259" r:id="rId8"/>
    <p:sldId id="262" r:id="rId9"/>
    <p:sldId id="263" r:id="rId10"/>
    <p:sldId id="313" r:id="rId11"/>
    <p:sldId id="306" r:id="rId12"/>
    <p:sldId id="264" r:id="rId13"/>
    <p:sldId id="272" r:id="rId14"/>
    <p:sldId id="309" r:id="rId15"/>
    <p:sldId id="310" r:id="rId16"/>
    <p:sldId id="311" r:id="rId17"/>
    <p:sldId id="294" r:id="rId18"/>
    <p:sldId id="265" r:id="rId19"/>
    <p:sldId id="268" r:id="rId20"/>
    <p:sldId id="269" r:id="rId21"/>
    <p:sldId id="270" r:id="rId22"/>
    <p:sldId id="304" r:id="rId23"/>
    <p:sldId id="305" r:id="rId24"/>
    <p:sldId id="312" r:id="rId25"/>
    <p:sldId id="271" r:id="rId26"/>
    <p:sldId id="297" r:id="rId27"/>
    <p:sldId id="295" r:id="rId28"/>
    <p:sldId id="275" r:id="rId29"/>
    <p:sldId id="287" r:id="rId30"/>
    <p:sldId id="307" r:id="rId31"/>
    <p:sldId id="296" r:id="rId32"/>
    <p:sldId id="298" r:id="rId33"/>
    <p:sldId id="299" r:id="rId34"/>
    <p:sldId id="308" r:id="rId35"/>
    <p:sldId id="301" r:id="rId36"/>
    <p:sldId id="302" r:id="rId3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2" autoAdjust="0"/>
    <p:restoredTop sz="94660"/>
  </p:normalViewPr>
  <p:slideViewPr>
    <p:cSldViewPr>
      <p:cViewPr>
        <p:scale>
          <a:sx n="91" d="100"/>
          <a:sy n="91" d="100"/>
        </p:scale>
        <p:origin x="-1229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CBA17-6A37-4C74-B413-56244255BFF1}" type="datetimeFigureOut">
              <a:rPr lang="fi-FI" smtClean="0"/>
              <a:t>16.9.2014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48BA2-8A1B-47B0-A399-3E65A33BE6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20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48BA2-8A1B-47B0-A399-3E65A33BE625}" type="slidenum">
              <a:rPr lang="fi-FI" smtClean="0"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2782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E2024-AB78-420F-9EB5-A870EE80969D}" type="datetime1">
              <a:rPr lang="fi-FI" smtClean="0"/>
              <a:t>16.9.2014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32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572A-B81D-43AD-8D52-29357E81F209}" type="datetime1">
              <a:rPr lang="fi-FI" smtClean="0"/>
              <a:t>16.9.2014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43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3FE-6161-4DA9-A088-1061CD0137EE}" type="datetime1">
              <a:rPr lang="fi-FI" smtClean="0"/>
              <a:t>16.9.2014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688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077034-3A5F-421B-81C0-3AED7FDBC179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DFCF4-72EF-49C7-A1B1-821D4166BBD9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21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52DF82-90C0-4C3A-B8A6-5CDCCC7B0682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F2E96-9164-4118-94D9-1ABA21DA84D2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E5DEF4-C05E-4269-8A96-AB5EA701E054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2F8D-AAB8-4E99-9FC4-461DB1A321CF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101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1D3266-E132-4CF5-BEEC-2CDF10CD84BA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6B700-7A8F-45E9-8DBE-606F19C241FC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2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17FB51-D67F-4DB8-90A1-1EE12F72D42B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AC502-A6ED-48FD-B07B-1273D1BD7FEA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299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F94BD-1071-4338-A3E5-A6820A041526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98F2-45AD-4E77-BD81-D0747371F76E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600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A580A9-8920-4A2E-91F4-E8FE1D1C9EDA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5F203-5D72-4A44-88A8-3F93CC2E28E7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733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93A830-E5EF-43AC-A3F3-C0F0493A17DF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C28EB-4EF2-4728-A9B1-99DF61A2A635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9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E745-4E5A-4687-A46D-D822B9577D28}" type="datetime1">
              <a:rPr lang="fi-FI" smtClean="0"/>
              <a:t>16.9.2014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419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50E84B-FC68-41B5-BFFE-A200A20C9780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DB4B7-8B97-40B8-982D-B7468152D226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58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1A0108-6100-4F30-A422-AC487969311B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93797-CF15-4E15-937C-0D5B3D51917D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68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24694B-1C84-4998-89E7-17EBC754C128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7C79-8384-41B6-B2B6-B3DB60272A78}" type="slidenum">
              <a:rPr lang="fi-FI">
                <a:solidFill>
                  <a:srgbClr val="000000"/>
                </a:solidFill>
              </a:rPr>
              <a:pPr/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22C4-1C8B-4E84-B6CA-EADBE6C3433F}" type="datetime1">
              <a:rPr lang="fi-FI" smtClean="0"/>
              <a:t>16.9.2014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270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6CE6-F560-465C-A52E-FE2417410022}" type="datetime1">
              <a:rPr lang="fi-FI" smtClean="0"/>
              <a:t>16.9.2014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50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AACD-1596-45F0-833A-0D724301EDE7}" type="datetime1">
              <a:rPr lang="fi-FI" smtClean="0"/>
              <a:t>16.9.2014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6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9CB2-17DC-4180-A213-046C8863085E}" type="datetime1">
              <a:rPr lang="fi-FI" smtClean="0"/>
              <a:t>16.9.2014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100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6C95-788C-4601-B969-E722259B7BFF}" type="datetime1">
              <a:rPr lang="fi-FI" smtClean="0"/>
              <a:t>16.9.2014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145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4651-0C11-4D2C-ACB5-03269CF8A234}" type="datetime1">
              <a:rPr lang="fi-FI" smtClean="0"/>
              <a:t>16.9.2014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659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183C-2395-4753-8391-9838C7DE4795}" type="datetime1">
              <a:rPr lang="fi-FI" smtClean="0"/>
              <a:t>16.9.2014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89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8F31-038D-41BC-A024-3120EF1A6AE4}" type="datetime1">
              <a:rPr lang="fi-FI" smtClean="0"/>
              <a:t>16.9.2014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ETO/Bridgen peruskurssi, oppitunti 1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EE8C9-C794-455F-BE9B-7261F5A6C2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995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E1FB8B-77A5-4D69-8A3C-C43B68B412FC}" type="datetime1">
              <a:rPr lang="fi-FI" smtClean="0">
                <a:solidFill>
                  <a:srgbClr val="000000"/>
                </a:solidFill>
              </a:rPr>
              <a:t>16.9.2014</a:t>
            </a:fld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mtClean="0">
                <a:solidFill>
                  <a:srgbClr val="000000"/>
                </a:solidFill>
              </a:rPr>
              <a:t>ETO/Bridgen peruskurssi, oppitunti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41BCEF-1E92-4A5E-A86D-E060979D3060}" type="slidenum">
              <a:rPr lang="fi-FI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03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4896544"/>
          </a:xfrm>
        </p:spPr>
        <p:txBody>
          <a:bodyPr>
            <a:normAutofit/>
          </a:bodyPr>
          <a:lstStyle/>
          <a:p>
            <a:pPr marL="0" indent="0">
              <a:spcBef>
                <a:spcPct val="50000"/>
              </a:spcBef>
            </a:pPr>
            <a:r>
              <a:rPr lang="fi-FI" dirty="0">
                <a:solidFill>
                  <a:srgbClr val="009900"/>
                </a:solidFill>
                <a:latin typeface="Arial" charset="0"/>
              </a:rPr>
              <a:t>♣</a:t>
            </a:r>
            <a:r>
              <a:rPr lang="fi-FI" dirty="0">
                <a:latin typeface="Arial" charset="0"/>
              </a:rPr>
              <a:t>	</a:t>
            </a:r>
            <a:r>
              <a:rPr lang="fi-FI" dirty="0">
                <a:solidFill>
                  <a:srgbClr val="FF3300"/>
                </a:solidFill>
                <a:latin typeface="Arial" charset="0"/>
              </a:rPr>
              <a:t>♦</a:t>
            </a:r>
            <a:r>
              <a:rPr lang="fi-FI" dirty="0">
                <a:latin typeface="Arial" charset="0"/>
              </a:rPr>
              <a:t>	</a:t>
            </a:r>
            <a:r>
              <a:rPr lang="fi-FI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fi-FI" dirty="0">
                <a:latin typeface="Arial" charset="0"/>
              </a:rPr>
              <a:t>	</a:t>
            </a:r>
            <a:r>
              <a:rPr lang="fi-FI" dirty="0">
                <a:solidFill>
                  <a:srgbClr val="000099"/>
                </a:solidFill>
                <a:latin typeface="Arial" charset="0"/>
              </a:rPr>
              <a:t>♠</a:t>
            </a:r>
            <a:r>
              <a:rPr lang="fi-FI" dirty="0">
                <a:latin typeface="Arial" charset="0"/>
              </a:rPr>
              <a:t>	</a:t>
            </a:r>
            <a:r>
              <a:rPr lang="fi-FI" b="1" dirty="0" smtClean="0"/>
              <a:t>NT</a:t>
            </a:r>
            <a:br>
              <a:rPr lang="fi-FI" b="1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sz="2000" dirty="0">
                <a:solidFill>
                  <a:srgbClr val="00B050"/>
                </a:solidFill>
              </a:rPr>
              <a:t/>
            </a:r>
            <a:br>
              <a:rPr lang="fi-FI" sz="2000" dirty="0">
                <a:solidFill>
                  <a:srgbClr val="00B050"/>
                </a:solidFill>
              </a:rPr>
            </a:br>
            <a:r>
              <a:rPr lang="fi-FI" b="1" dirty="0" smtClean="0">
                <a:solidFill>
                  <a:srgbClr val="00B050"/>
                </a:solidFill>
              </a:rPr>
              <a:t>JOHDANTO</a:t>
            </a:r>
            <a:br>
              <a:rPr lang="fi-FI" b="1" dirty="0" smtClean="0">
                <a:solidFill>
                  <a:srgbClr val="00B050"/>
                </a:solidFill>
              </a:rPr>
            </a:br>
            <a:r>
              <a:rPr lang="fi-FI" sz="1800" dirty="0" smtClean="0"/>
              <a:t>Kirjan ”Opi Bridgeä 2000-luvulla” sivut 1-4</a:t>
            </a:r>
            <a:r>
              <a:rPr lang="fi-FI" b="1" dirty="0" smtClean="0">
                <a:solidFill>
                  <a:srgbClr val="00B050"/>
                </a:solidFill>
              </a:rPr>
              <a:t> </a:t>
            </a:r>
            <a:br>
              <a:rPr lang="fi-FI" b="1" dirty="0" smtClean="0">
                <a:solidFill>
                  <a:srgbClr val="00B050"/>
                </a:solidFill>
              </a:rPr>
            </a:br>
            <a:r>
              <a:rPr lang="fi-FI" b="1" dirty="0">
                <a:solidFill>
                  <a:srgbClr val="00B050"/>
                </a:solidFill>
              </a:rPr>
              <a:t/>
            </a:r>
            <a:br>
              <a:rPr lang="fi-FI" b="1" dirty="0">
                <a:solidFill>
                  <a:srgbClr val="00B050"/>
                </a:solidFill>
              </a:rPr>
            </a:br>
            <a:r>
              <a:rPr lang="fi-FI" sz="2000" dirty="0">
                <a:solidFill>
                  <a:srgbClr val="00B050"/>
                </a:solidFill>
              </a:rPr>
              <a:t/>
            </a:r>
            <a:br>
              <a:rPr lang="fi-FI" sz="2000" dirty="0">
                <a:solidFill>
                  <a:srgbClr val="00B050"/>
                </a:solidFill>
              </a:rPr>
            </a:br>
            <a:r>
              <a:rPr lang="fi-FI" dirty="0">
                <a:solidFill>
                  <a:srgbClr val="009900"/>
                </a:solidFill>
              </a:rPr>
              <a:t>♣</a:t>
            </a:r>
            <a:r>
              <a:rPr lang="fi-FI" dirty="0"/>
              <a:t>	</a:t>
            </a:r>
            <a:r>
              <a:rPr lang="fi-FI" dirty="0">
                <a:solidFill>
                  <a:srgbClr val="FF3300"/>
                </a:solidFill>
              </a:rPr>
              <a:t>♦</a:t>
            </a:r>
            <a:r>
              <a:rPr lang="fi-FI" dirty="0"/>
              <a:t>	</a:t>
            </a:r>
            <a:r>
              <a:rPr lang="fi-FI" dirty="0">
                <a:solidFill>
                  <a:srgbClr val="FF0000"/>
                </a:solidFill>
              </a:rPr>
              <a:t>♥</a:t>
            </a:r>
            <a:r>
              <a:rPr lang="fi-FI" dirty="0"/>
              <a:t>	</a:t>
            </a:r>
            <a:r>
              <a:rPr lang="fi-FI" dirty="0">
                <a:solidFill>
                  <a:srgbClr val="000099"/>
                </a:solidFill>
              </a:rPr>
              <a:t>♠</a:t>
            </a:r>
            <a:r>
              <a:rPr lang="fi-FI" dirty="0"/>
              <a:t>	</a:t>
            </a:r>
            <a:r>
              <a:rPr lang="fi-FI" b="1" dirty="0"/>
              <a:t>NT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</a:t>
            </a:fld>
            <a:endParaRPr lang="fi-FI"/>
          </a:p>
        </p:txBody>
      </p:sp>
      <p:sp>
        <p:nvSpPr>
          <p:cNvPr id="6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fi-FI" smtClean="0"/>
              <a:t>ETO/Bridgen peruskurssi, oppitunti 1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05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BRIDGEN TIKKIPELIVAIHE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263280"/>
          </a:xfrm>
        </p:spPr>
        <p:txBody>
          <a:bodyPr>
            <a:normAutofit/>
          </a:bodyPr>
          <a:lstStyle/>
          <a:p>
            <a:r>
              <a:rPr lang="fi-FI" dirty="0" smtClean="0"/>
              <a:t>Kumpikin puoli yrittää saada mahdollisimman monta tikkiä:</a:t>
            </a:r>
          </a:p>
          <a:p>
            <a:pPr lvl="1">
              <a:buFont typeface="Courier New" pitchFamily="49" charset="0"/>
              <a:buChar char="o"/>
            </a:pPr>
            <a:r>
              <a:rPr lang="fi-FI" sz="3200" dirty="0" smtClean="0"/>
              <a:t>Pelinviejän ensisijainen tavoite on saada vähintään lupaamansa määrä tikkejä eli saada </a:t>
            </a:r>
            <a:r>
              <a:rPr lang="fi-FI" sz="3200" b="1" i="1" dirty="0" smtClean="0">
                <a:solidFill>
                  <a:srgbClr val="006600"/>
                </a:solidFill>
              </a:rPr>
              <a:t>kotipelin</a:t>
            </a:r>
            <a:r>
              <a:rPr lang="fi-FI" sz="3200" dirty="0" smtClean="0"/>
              <a:t>, enemmänkin saa ottaa</a:t>
            </a:r>
          </a:p>
          <a:p>
            <a:pPr lvl="1">
              <a:buFont typeface="Courier New" pitchFamily="49" charset="0"/>
              <a:buChar char="o"/>
            </a:pPr>
            <a:r>
              <a:rPr lang="fi-FI" sz="3200" dirty="0" smtClean="0"/>
              <a:t>Puolustuksen ensisijainen tavoite on estää pelinviejää saamasta lupaamaansa tikkimäärää eli saada peliin </a:t>
            </a:r>
            <a:r>
              <a:rPr lang="fi-FI" sz="3200" b="1" i="1" dirty="0" smtClean="0">
                <a:solidFill>
                  <a:srgbClr val="006600"/>
                </a:solidFill>
              </a:rPr>
              <a:t>pietejä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335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8696" y="8978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BRIDGEN TIKKIPELIVAIHE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88696" y="1052736"/>
            <a:ext cx="8229600" cy="4263280"/>
          </a:xfrm>
        </p:spPr>
        <p:txBody>
          <a:bodyPr>
            <a:normAutofit/>
          </a:bodyPr>
          <a:lstStyle/>
          <a:p>
            <a:r>
              <a:rPr lang="fi-FI" dirty="0" smtClean="0"/>
              <a:t>Kaikki tikit ovat saman arvoisia riippumatta siitä, missä vaiheessa ne on otettu tai minkä kokoisella kortilla tikki on saatu</a:t>
            </a:r>
          </a:p>
          <a:p>
            <a:r>
              <a:rPr lang="fi-FI" dirty="0" smtClean="0"/>
              <a:t>Tikki kannattaa siis voittaa aina pienimmällä mahdollisella kortilla, jolla tikin saa</a:t>
            </a:r>
          </a:p>
          <a:p>
            <a:r>
              <a:rPr lang="fi-FI" dirty="0" smtClean="0"/>
              <a:t>Kun kyseessä on paripeli, ovat myös tikit parin yhteisiä. Ei siis kannata ottaa tikkiä, jonka partneri saisi.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1219120" y="5445224"/>
            <a:ext cx="6768752" cy="954107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2800" b="1" dirty="0" smtClean="0">
                <a:solidFill>
                  <a:schemeClr val="bg1"/>
                </a:solidFill>
              </a:rPr>
              <a:t>Vain parin yhteensä saamien tikkien LUKUMÄÄRÄ merkitsee</a:t>
            </a:r>
            <a:endParaRPr lang="fi-FI" sz="2800" b="1" dirty="0">
              <a:solidFill>
                <a:schemeClr val="bg1"/>
              </a:solidFill>
            </a:endParaRP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22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589947"/>
              </p:ext>
            </p:extLst>
          </p:nvPr>
        </p:nvGraphicFramePr>
        <p:xfrm>
          <a:off x="1907704" y="2039151"/>
          <a:ext cx="4805363" cy="1981200"/>
        </p:xfrm>
        <a:graphic>
          <a:graphicData uri="http://schemas.openxmlformats.org/drawingml/2006/table">
            <a:tbl>
              <a:tblPr/>
              <a:tblGrid>
                <a:gridCol w="1349375"/>
                <a:gridCol w="2046288"/>
                <a:gridCol w="14097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Q1086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K108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716" y="2492896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1124744"/>
            <a:ext cx="741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400" dirty="0" smtClean="0"/>
              <a:t>Pelaat peliä ilman valttia lännen korteilla, </a:t>
            </a:r>
          </a:p>
          <a:p>
            <a:pPr algn="ctr"/>
            <a:r>
              <a:rPr lang="fi-FI" sz="2400" dirty="0" smtClean="0"/>
              <a:t>pohjoinen lähtee </a:t>
            </a:r>
            <a:r>
              <a:rPr lang="fi-FI" sz="2400" dirty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2, johon pöydästä pelataan </a:t>
            </a:r>
            <a:r>
              <a:rPr lang="fi-FI" sz="2400" dirty="0" smtClean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3</a:t>
            </a:r>
            <a:endParaRPr lang="fi-FI" sz="2400" i="0" dirty="0"/>
          </a:p>
        </p:txBody>
      </p:sp>
      <p:sp>
        <p:nvSpPr>
          <p:cNvPr id="9" name="Tekstiruutu 8"/>
          <p:cNvSpPr txBox="1"/>
          <p:nvPr/>
        </p:nvSpPr>
        <p:spPr>
          <a:xfrm>
            <a:off x="1691680" y="4513352"/>
            <a:ext cx="53929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sz="2400" dirty="0" smtClean="0"/>
              <a:t>Minkä kortin pelaat voittaaksesi tikin, </a:t>
            </a:r>
            <a:br>
              <a:rPr lang="fi-FI" sz="2400" dirty="0" smtClean="0"/>
            </a:br>
            <a:r>
              <a:rPr lang="fi-FI" sz="2400" dirty="0" smtClean="0"/>
              <a:t>kun etelä pelaa </a:t>
            </a:r>
            <a:r>
              <a:rPr lang="fi-FI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♠</a:t>
            </a:r>
            <a:r>
              <a:rPr lang="fi-FI" sz="2400" dirty="0">
                <a:latin typeface="Arial" pitchFamily="34" charset="0"/>
                <a:cs typeface="Arial" pitchFamily="34" charset="0"/>
              </a:rPr>
              <a:t>10?</a:t>
            </a:r>
            <a:r>
              <a:rPr lang="fi-FI" sz="3200" dirty="0">
                <a:latin typeface="Arial" pitchFamily="34" charset="0"/>
                <a:cs typeface="Arial" pitchFamily="34" charset="0"/>
              </a:rPr>
              <a:t> </a:t>
            </a:r>
            <a:endParaRPr lang="fi-FI" sz="2400" dirty="0"/>
          </a:p>
        </p:txBody>
      </p:sp>
      <p:sp>
        <p:nvSpPr>
          <p:cNvPr id="8" name="Ellipsi 7"/>
          <p:cNvSpPr/>
          <p:nvPr/>
        </p:nvSpPr>
        <p:spPr>
          <a:xfrm>
            <a:off x="5837783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Tekstiruutu 14"/>
          <p:cNvSpPr txBox="1"/>
          <p:nvPr/>
        </p:nvSpPr>
        <p:spPr>
          <a:xfrm>
            <a:off x="3975223" y="5760000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♠Q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12</a:t>
            </a:fld>
            <a:endParaRPr lang="fi-FI"/>
          </a:p>
        </p:txBody>
      </p:sp>
      <p:sp>
        <p:nvSpPr>
          <p:cNvPr id="3" name="Suorakulmio 2"/>
          <p:cNvSpPr/>
          <p:nvPr/>
        </p:nvSpPr>
        <p:spPr>
          <a:xfrm>
            <a:off x="1547664" y="2348880"/>
            <a:ext cx="180020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/>
          <p:cNvSpPr txBox="1"/>
          <p:nvPr/>
        </p:nvSpPr>
        <p:spPr>
          <a:xfrm>
            <a:off x="4047231" y="396441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♠</a:t>
            </a:r>
            <a:r>
              <a:rPr lang="fi-FI" dirty="0">
                <a:latin typeface="Arial" pitchFamily="34" charset="0"/>
                <a:cs typeface="Arial" pitchFamily="34" charset="0"/>
              </a:rPr>
              <a:t>10</a:t>
            </a:r>
            <a:endParaRPr lang="fi-FI" dirty="0"/>
          </a:p>
        </p:txBody>
      </p:sp>
      <p:sp>
        <p:nvSpPr>
          <p:cNvPr id="10" name="Ellipsi 9"/>
          <p:cNvSpPr/>
          <p:nvPr/>
        </p:nvSpPr>
        <p:spPr>
          <a:xfrm>
            <a:off x="2339752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52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08818"/>
              </p:ext>
            </p:extLst>
          </p:nvPr>
        </p:nvGraphicFramePr>
        <p:xfrm>
          <a:off x="1907704" y="2039151"/>
          <a:ext cx="4805363" cy="1981200"/>
        </p:xfrm>
        <a:graphic>
          <a:graphicData uri="http://schemas.openxmlformats.org/drawingml/2006/table">
            <a:tbl>
              <a:tblPr/>
              <a:tblGrid>
                <a:gridCol w="1349375"/>
                <a:gridCol w="2046288"/>
                <a:gridCol w="14097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Q1086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K108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716" y="2492896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1124744"/>
            <a:ext cx="741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400" dirty="0" smtClean="0"/>
              <a:t>Pelaat peliä ilman valttia lännen korteilla, </a:t>
            </a:r>
          </a:p>
          <a:p>
            <a:pPr algn="ctr"/>
            <a:r>
              <a:rPr lang="fi-FI" sz="2400" dirty="0" smtClean="0"/>
              <a:t>pohjoinen lähtee </a:t>
            </a:r>
            <a:r>
              <a:rPr lang="fi-FI" sz="2400" dirty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2, johon pöydästä pelataan </a:t>
            </a:r>
            <a:r>
              <a:rPr lang="fi-FI" sz="2400" dirty="0" smtClean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3</a:t>
            </a:r>
            <a:endParaRPr lang="fi-FI" sz="2400" i="0" dirty="0"/>
          </a:p>
        </p:txBody>
      </p:sp>
      <p:sp>
        <p:nvSpPr>
          <p:cNvPr id="9" name="Tekstiruutu 8"/>
          <p:cNvSpPr txBox="1"/>
          <p:nvPr/>
        </p:nvSpPr>
        <p:spPr>
          <a:xfrm>
            <a:off x="1093921" y="4365104"/>
            <a:ext cx="7409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2400" dirty="0" smtClean="0"/>
              <a:t>Minkä kortin pelaat voittaaksesi tikin, kun etelä pelaa </a:t>
            </a:r>
            <a:r>
              <a:rPr lang="fi-FI" sz="24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♠</a:t>
            </a:r>
            <a:r>
              <a:rPr lang="fi-FI" sz="2400" dirty="0">
                <a:cs typeface="Arial" pitchFamily="34" charset="0"/>
              </a:rPr>
              <a:t>K</a:t>
            </a:r>
            <a:r>
              <a:rPr lang="fi-FI" sz="2400" dirty="0" smtClean="0">
                <a:cs typeface="Arial" pitchFamily="34" charset="0"/>
              </a:rPr>
              <a:t>?</a:t>
            </a:r>
            <a:r>
              <a:rPr lang="fi-FI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fi-FI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lipsi 7"/>
          <p:cNvSpPr/>
          <p:nvPr/>
        </p:nvSpPr>
        <p:spPr>
          <a:xfrm>
            <a:off x="5837783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Tekstiruutu 14"/>
          <p:cNvSpPr txBox="1"/>
          <p:nvPr/>
        </p:nvSpPr>
        <p:spPr>
          <a:xfrm>
            <a:off x="3710728" y="5944666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♠Q</a:t>
            </a:r>
            <a:endParaRPr lang="fi-FI" dirty="0">
              <a:solidFill>
                <a:srgbClr val="000099"/>
              </a:solidFill>
            </a:endParaRPr>
          </a:p>
        </p:txBody>
      </p:sp>
      <p:graphicFrame>
        <p:nvGraphicFramePr>
          <p:cNvPr id="1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57152"/>
              </p:ext>
            </p:extLst>
          </p:nvPr>
        </p:nvGraphicFramePr>
        <p:xfrm>
          <a:off x="3347864" y="5149529"/>
          <a:ext cx="2827539" cy="576064"/>
        </p:xfrm>
        <a:graphic>
          <a:graphicData uri="http://schemas.openxmlformats.org/drawingml/2006/table">
            <a:tbl>
              <a:tblPr/>
              <a:tblGrid>
                <a:gridCol w="1492312"/>
                <a:gridCol w="1335227"/>
              </a:tblGrid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10?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K?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kstiruutu 16"/>
          <p:cNvSpPr txBox="1"/>
          <p:nvPr/>
        </p:nvSpPr>
        <p:spPr>
          <a:xfrm>
            <a:off x="5117703" y="5949818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♠A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13</a:t>
            </a:fld>
            <a:endParaRPr lang="fi-FI"/>
          </a:p>
        </p:txBody>
      </p:sp>
      <p:sp>
        <p:nvSpPr>
          <p:cNvPr id="3" name="Suorakulmio 2"/>
          <p:cNvSpPr/>
          <p:nvPr/>
        </p:nvSpPr>
        <p:spPr>
          <a:xfrm>
            <a:off x="1547664" y="2348880"/>
            <a:ext cx="180020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/>
          <p:cNvSpPr txBox="1"/>
          <p:nvPr/>
        </p:nvSpPr>
        <p:spPr>
          <a:xfrm>
            <a:off x="4047231" y="384421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♠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K</a:t>
            </a:r>
            <a:endParaRPr lang="fi-FI" dirty="0"/>
          </a:p>
        </p:txBody>
      </p:sp>
      <p:sp>
        <p:nvSpPr>
          <p:cNvPr id="10" name="Ellipsi 9"/>
          <p:cNvSpPr/>
          <p:nvPr/>
        </p:nvSpPr>
        <p:spPr>
          <a:xfrm>
            <a:off x="2147610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224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236323"/>
              </p:ext>
            </p:extLst>
          </p:nvPr>
        </p:nvGraphicFramePr>
        <p:xfrm>
          <a:off x="1907704" y="2039151"/>
          <a:ext cx="4805363" cy="1981200"/>
        </p:xfrm>
        <a:graphic>
          <a:graphicData uri="http://schemas.openxmlformats.org/drawingml/2006/table">
            <a:tbl>
              <a:tblPr/>
              <a:tblGrid>
                <a:gridCol w="1349375"/>
                <a:gridCol w="2046288"/>
                <a:gridCol w="14097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Q1086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K108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716" y="2492896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1124744"/>
            <a:ext cx="741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400" dirty="0" smtClean="0"/>
              <a:t>Pelaat peliä ilman valttia lännen korteilla, </a:t>
            </a:r>
          </a:p>
          <a:p>
            <a:pPr algn="ctr"/>
            <a:r>
              <a:rPr lang="fi-FI" sz="2400" dirty="0" smtClean="0"/>
              <a:t>pohjoinen lähtee </a:t>
            </a:r>
            <a:r>
              <a:rPr lang="fi-FI" sz="2400" dirty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2, johon pöydästä pelataan </a:t>
            </a:r>
            <a:r>
              <a:rPr lang="fi-FI" sz="2400" dirty="0" smtClean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3</a:t>
            </a:r>
            <a:endParaRPr lang="fi-FI" sz="2400" i="0" dirty="0"/>
          </a:p>
        </p:txBody>
      </p:sp>
      <p:sp>
        <p:nvSpPr>
          <p:cNvPr id="9" name="Tekstiruutu 8"/>
          <p:cNvSpPr txBox="1"/>
          <p:nvPr/>
        </p:nvSpPr>
        <p:spPr>
          <a:xfrm>
            <a:off x="1123267" y="4213551"/>
            <a:ext cx="7409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Minkä kortin pelaat voittaaksesi tikin, kun etelä pelaa </a:t>
            </a:r>
            <a:r>
              <a:rPr lang="fi-FI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♠</a:t>
            </a:r>
            <a:r>
              <a:rPr lang="fi-FI" sz="2400" dirty="0" smtClean="0">
                <a:cs typeface="Arial" pitchFamily="34" charset="0"/>
              </a:rPr>
              <a:t>8?</a:t>
            </a:r>
            <a:endParaRPr lang="fi-FI" sz="2400" dirty="0"/>
          </a:p>
        </p:txBody>
      </p:sp>
      <p:sp>
        <p:nvSpPr>
          <p:cNvPr id="8" name="Ellipsi 7"/>
          <p:cNvSpPr/>
          <p:nvPr/>
        </p:nvSpPr>
        <p:spPr>
          <a:xfrm>
            <a:off x="5837783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Tekstiruutu 14"/>
          <p:cNvSpPr txBox="1"/>
          <p:nvPr/>
        </p:nvSpPr>
        <p:spPr>
          <a:xfrm>
            <a:off x="2967111" y="5723207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♠Q</a:t>
            </a:r>
            <a:endParaRPr lang="fi-FI" dirty="0">
              <a:solidFill>
                <a:srgbClr val="000099"/>
              </a:solidFill>
            </a:endParaRPr>
          </a:p>
        </p:txBody>
      </p:sp>
      <p:graphicFrame>
        <p:nvGraphicFramePr>
          <p:cNvPr id="1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434101"/>
              </p:ext>
            </p:extLst>
          </p:nvPr>
        </p:nvGraphicFramePr>
        <p:xfrm>
          <a:off x="2516795" y="4869160"/>
          <a:ext cx="4319851" cy="576064"/>
        </p:xfrm>
        <a:graphic>
          <a:graphicData uri="http://schemas.openxmlformats.org/drawingml/2006/table">
            <a:tbl>
              <a:tblPr/>
              <a:tblGrid>
                <a:gridCol w="1492312"/>
                <a:gridCol w="1335227"/>
                <a:gridCol w="1492312"/>
              </a:tblGrid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10?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K?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8?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kstiruutu 16"/>
          <p:cNvSpPr txBox="1"/>
          <p:nvPr/>
        </p:nvSpPr>
        <p:spPr>
          <a:xfrm>
            <a:off x="4335263" y="5723207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♠A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5775423" y="5723207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♠9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14</a:t>
            </a:fld>
            <a:endParaRPr lang="fi-FI"/>
          </a:p>
        </p:txBody>
      </p:sp>
      <p:sp>
        <p:nvSpPr>
          <p:cNvPr id="3" name="Suorakulmio 2"/>
          <p:cNvSpPr/>
          <p:nvPr/>
        </p:nvSpPr>
        <p:spPr>
          <a:xfrm>
            <a:off x="1547664" y="2348880"/>
            <a:ext cx="180020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/>
          <p:cNvSpPr txBox="1"/>
          <p:nvPr/>
        </p:nvSpPr>
        <p:spPr>
          <a:xfrm>
            <a:off x="4047231" y="384421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♠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8</a:t>
            </a:r>
            <a:endParaRPr lang="fi-FI" dirty="0"/>
          </a:p>
        </p:txBody>
      </p:sp>
      <p:sp>
        <p:nvSpPr>
          <p:cNvPr id="10" name="Ellipsi 9"/>
          <p:cNvSpPr/>
          <p:nvPr/>
        </p:nvSpPr>
        <p:spPr>
          <a:xfrm>
            <a:off x="2483768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895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653904"/>
              </p:ext>
            </p:extLst>
          </p:nvPr>
        </p:nvGraphicFramePr>
        <p:xfrm>
          <a:off x="1907704" y="2039151"/>
          <a:ext cx="4805363" cy="1981200"/>
        </p:xfrm>
        <a:graphic>
          <a:graphicData uri="http://schemas.openxmlformats.org/drawingml/2006/table">
            <a:tbl>
              <a:tblPr/>
              <a:tblGrid>
                <a:gridCol w="1349375"/>
                <a:gridCol w="2046288"/>
                <a:gridCol w="14097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2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Q1086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K108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716" y="2492896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914895" y="1124744"/>
            <a:ext cx="741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i-FI" sz="2400" dirty="0" smtClean="0"/>
              <a:t>Pelaat peliä ilman valttia lännen korteilla, </a:t>
            </a:r>
          </a:p>
          <a:p>
            <a:pPr algn="ctr"/>
            <a:r>
              <a:rPr lang="fi-FI" sz="2400" dirty="0" smtClean="0"/>
              <a:t>pohjoinen lähtee </a:t>
            </a:r>
            <a:r>
              <a:rPr lang="fi-FI" sz="2400" dirty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2, johon pöydästä pelataan </a:t>
            </a:r>
            <a:r>
              <a:rPr lang="fi-FI" sz="2400" dirty="0" smtClean="0">
                <a:solidFill>
                  <a:srgbClr val="000099"/>
                </a:solidFill>
              </a:rPr>
              <a:t>♠</a:t>
            </a:r>
            <a:r>
              <a:rPr lang="fi-FI" sz="2400" dirty="0" smtClean="0"/>
              <a:t>3</a:t>
            </a:r>
            <a:endParaRPr lang="fi-FI" sz="2400" i="0" dirty="0"/>
          </a:p>
        </p:txBody>
      </p:sp>
      <p:sp>
        <p:nvSpPr>
          <p:cNvPr id="9" name="Tekstiruutu 8"/>
          <p:cNvSpPr txBox="1"/>
          <p:nvPr/>
        </p:nvSpPr>
        <p:spPr>
          <a:xfrm>
            <a:off x="994530" y="4213551"/>
            <a:ext cx="7337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Minkä kortin pelaat voittaaksesi tikin, kun etelä pelaa 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en-US" sz="2400" dirty="0"/>
              <a:t>5?</a:t>
            </a:r>
            <a:endParaRPr lang="fi-FI" sz="2400" dirty="0"/>
          </a:p>
        </p:txBody>
      </p:sp>
      <p:sp>
        <p:nvSpPr>
          <p:cNvPr id="8" name="Ellipsi 7"/>
          <p:cNvSpPr/>
          <p:nvPr/>
        </p:nvSpPr>
        <p:spPr>
          <a:xfrm>
            <a:off x="5837783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Tekstiruutu 14"/>
          <p:cNvSpPr txBox="1"/>
          <p:nvPr/>
        </p:nvSpPr>
        <p:spPr>
          <a:xfrm>
            <a:off x="1979712" y="5760000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♠Q</a:t>
            </a:r>
            <a:endParaRPr lang="fi-FI" dirty="0">
              <a:solidFill>
                <a:srgbClr val="000099"/>
              </a:solidFill>
            </a:endParaRPr>
          </a:p>
        </p:txBody>
      </p:sp>
      <p:graphicFrame>
        <p:nvGraphicFramePr>
          <p:cNvPr id="1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525316"/>
              </p:ext>
            </p:extLst>
          </p:nvPr>
        </p:nvGraphicFramePr>
        <p:xfrm>
          <a:off x="1501727" y="4869160"/>
          <a:ext cx="5812163" cy="576064"/>
        </p:xfrm>
        <a:graphic>
          <a:graphicData uri="http://schemas.openxmlformats.org/drawingml/2006/table">
            <a:tbl>
              <a:tblPr/>
              <a:tblGrid>
                <a:gridCol w="1492312"/>
                <a:gridCol w="1335227"/>
                <a:gridCol w="1492312"/>
                <a:gridCol w="1492312"/>
              </a:tblGrid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10?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K?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♠</a:t>
                      </a:r>
                      <a:r>
                        <a:rPr lang="fi-FI" sz="2000" dirty="0" smtClean="0">
                          <a:latin typeface="Arial" pitchFamily="34" charset="0"/>
                          <a:cs typeface="Arial" pitchFamily="34" charset="0"/>
                        </a:rPr>
                        <a:t>8?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5?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kstiruutu 16"/>
          <p:cNvSpPr txBox="1"/>
          <p:nvPr/>
        </p:nvSpPr>
        <p:spPr>
          <a:xfrm>
            <a:off x="3347864" y="5760000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♠A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4788024" y="5760000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♠9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9" name="Tekstiruutu 18"/>
          <p:cNvSpPr txBox="1"/>
          <p:nvPr/>
        </p:nvSpPr>
        <p:spPr>
          <a:xfrm>
            <a:off x="6331850" y="5760000"/>
            <a:ext cx="720080" cy="369332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♠6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15</a:t>
            </a:fld>
            <a:endParaRPr lang="fi-FI"/>
          </a:p>
        </p:txBody>
      </p:sp>
      <p:sp>
        <p:nvSpPr>
          <p:cNvPr id="3" name="Suorakulmio 2"/>
          <p:cNvSpPr/>
          <p:nvPr/>
        </p:nvSpPr>
        <p:spPr>
          <a:xfrm>
            <a:off x="1547664" y="2348880"/>
            <a:ext cx="1800200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/>
          <p:cNvSpPr txBox="1"/>
          <p:nvPr/>
        </p:nvSpPr>
        <p:spPr>
          <a:xfrm>
            <a:off x="4047231" y="384421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en-US" dirty="0">
                <a:latin typeface="Arial" charset="0"/>
              </a:rPr>
              <a:t>5</a:t>
            </a:r>
            <a:endParaRPr lang="fi-FI" dirty="0"/>
          </a:p>
        </p:txBody>
      </p:sp>
      <p:sp>
        <p:nvSpPr>
          <p:cNvPr id="10" name="Ellipsi 9"/>
          <p:cNvSpPr/>
          <p:nvPr/>
        </p:nvSpPr>
        <p:spPr>
          <a:xfrm>
            <a:off x="2647995" y="2492896"/>
            <a:ext cx="216024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67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052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50000"/>
              </a:spcBef>
              <a:buNone/>
            </a:pPr>
            <a:r>
              <a:rPr lang="fi-FI" sz="4400" dirty="0">
                <a:solidFill>
                  <a:srgbClr val="009900"/>
                </a:solidFill>
                <a:latin typeface="Arial" charset="0"/>
              </a:rPr>
              <a:t>♣</a:t>
            </a:r>
            <a:r>
              <a:rPr lang="fi-FI" sz="4400" dirty="0">
                <a:latin typeface="Arial" charset="0"/>
              </a:rPr>
              <a:t>	</a:t>
            </a:r>
            <a:r>
              <a:rPr lang="fi-FI" sz="4400" dirty="0">
                <a:solidFill>
                  <a:srgbClr val="FF3300"/>
                </a:solidFill>
                <a:latin typeface="Arial" charset="0"/>
              </a:rPr>
              <a:t>♦</a:t>
            </a:r>
            <a:r>
              <a:rPr lang="fi-FI" sz="4400" dirty="0">
                <a:latin typeface="Arial" charset="0"/>
              </a:rPr>
              <a:t>	</a:t>
            </a:r>
            <a:r>
              <a:rPr lang="fi-FI" sz="4400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fi-FI" sz="4400" dirty="0">
                <a:latin typeface="Arial" charset="0"/>
              </a:rPr>
              <a:t>	</a:t>
            </a:r>
            <a:r>
              <a:rPr lang="fi-FI" sz="4400" dirty="0">
                <a:solidFill>
                  <a:srgbClr val="000099"/>
                </a:solidFill>
                <a:latin typeface="Arial" charset="0"/>
              </a:rPr>
              <a:t>♠</a:t>
            </a:r>
            <a:r>
              <a:rPr lang="fi-FI" sz="4400" dirty="0">
                <a:latin typeface="Arial" charset="0"/>
              </a:rPr>
              <a:t>	</a:t>
            </a:r>
            <a:r>
              <a:rPr lang="fi-FI" sz="4400" b="1" dirty="0"/>
              <a:t>NT</a:t>
            </a:r>
            <a:endParaRPr lang="fi-FI" sz="4400" dirty="0"/>
          </a:p>
          <a:p>
            <a:pPr marL="0" indent="0" algn="ctr">
              <a:spcBef>
                <a:spcPct val="50000"/>
              </a:spcBef>
              <a:buNone/>
            </a:pPr>
            <a:endParaRPr lang="fi-FI" sz="2000" dirty="0" smtClean="0">
              <a:solidFill>
                <a:srgbClr val="00B050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fi-FI" sz="4400" b="1" dirty="0" smtClean="0">
                <a:solidFill>
                  <a:srgbClr val="00B050"/>
                </a:solidFill>
              </a:rPr>
              <a:t>TIKKIPELI </a:t>
            </a:r>
            <a:br>
              <a:rPr lang="fi-FI" sz="4400" b="1" dirty="0" smtClean="0">
                <a:solidFill>
                  <a:srgbClr val="00B050"/>
                </a:solidFill>
              </a:rPr>
            </a:br>
            <a:r>
              <a:rPr lang="fi-FI" sz="4400" b="1" dirty="0" smtClean="0">
                <a:solidFill>
                  <a:srgbClr val="00B050"/>
                </a:solidFill>
              </a:rPr>
              <a:t>ILMAN VALTTIA</a:t>
            </a:r>
            <a:endParaRPr lang="fi-FI" sz="4400" b="1" dirty="0">
              <a:solidFill>
                <a:srgbClr val="00B050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fi-FI" sz="2000" dirty="0"/>
              <a:t>Kirjan </a:t>
            </a:r>
            <a:r>
              <a:rPr lang="fi-FI" sz="2000" dirty="0" smtClean="0"/>
              <a:t>sivut 5-9 ja 12-15</a:t>
            </a:r>
            <a:endParaRPr lang="fi-FI" sz="2000" dirty="0" smtClean="0">
              <a:solidFill>
                <a:srgbClr val="009900"/>
              </a:solidFill>
            </a:endParaRPr>
          </a:p>
          <a:p>
            <a:pPr marL="0" indent="0" algn="ctr">
              <a:spcBef>
                <a:spcPct val="50000"/>
              </a:spcBef>
              <a:buNone/>
            </a:pPr>
            <a:r>
              <a:rPr lang="fi-FI" sz="4400" dirty="0" smtClean="0">
                <a:solidFill>
                  <a:srgbClr val="009900"/>
                </a:solidFill>
              </a:rPr>
              <a:t>♣</a:t>
            </a:r>
            <a:r>
              <a:rPr lang="fi-FI" sz="4400" dirty="0"/>
              <a:t>	</a:t>
            </a:r>
            <a:r>
              <a:rPr lang="fi-FI" sz="4400" dirty="0">
                <a:solidFill>
                  <a:srgbClr val="FF3300"/>
                </a:solidFill>
              </a:rPr>
              <a:t>♦</a:t>
            </a:r>
            <a:r>
              <a:rPr lang="fi-FI" sz="4400" dirty="0"/>
              <a:t>	</a:t>
            </a:r>
            <a:r>
              <a:rPr lang="fi-FI" sz="4400" dirty="0">
                <a:solidFill>
                  <a:srgbClr val="FF0000"/>
                </a:solidFill>
              </a:rPr>
              <a:t>♥</a:t>
            </a:r>
            <a:r>
              <a:rPr lang="fi-FI" sz="4400" dirty="0"/>
              <a:t>	</a:t>
            </a:r>
            <a:r>
              <a:rPr lang="fi-FI" sz="4400" dirty="0">
                <a:solidFill>
                  <a:srgbClr val="000099"/>
                </a:solidFill>
              </a:rPr>
              <a:t>♠</a:t>
            </a:r>
            <a:r>
              <a:rPr lang="fi-FI" sz="4400" dirty="0"/>
              <a:t>	</a:t>
            </a:r>
            <a:r>
              <a:rPr lang="fi-FI" sz="4400" b="1" dirty="0"/>
              <a:t>NT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6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PIKATIKIT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340768"/>
            <a:ext cx="7992888" cy="504056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Pelinviejän </a:t>
            </a:r>
            <a:r>
              <a:rPr lang="fi-FI" b="1" i="1" dirty="0">
                <a:solidFill>
                  <a:srgbClr val="006600"/>
                </a:solidFill>
              </a:rPr>
              <a:t>pikatikit</a:t>
            </a:r>
            <a:r>
              <a:rPr lang="fi-FI" b="1" dirty="0"/>
              <a:t> </a:t>
            </a:r>
            <a:r>
              <a:rPr lang="fi-FI" dirty="0"/>
              <a:t>ovat sellaisia tikkejä, joita hän voi ottaa </a:t>
            </a:r>
            <a:r>
              <a:rPr lang="fi-FI" dirty="0" smtClean="0"/>
              <a:t>päästämättä vastustajia </a:t>
            </a:r>
            <a:r>
              <a:rPr lang="fi-FI" b="1" i="1" dirty="0">
                <a:solidFill>
                  <a:srgbClr val="006600"/>
                </a:solidFill>
              </a:rPr>
              <a:t>kiinni</a:t>
            </a:r>
            <a:r>
              <a:rPr lang="fi-FI" b="1" dirty="0"/>
              <a:t> </a:t>
            </a:r>
            <a:r>
              <a:rPr lang="fi-FI" dirty="0" smtClean="0"/>
              <a:t>eli vastustaja ei voi voittaa kyseisiä tikkiä</a:t>
            </a:r>
            <a:endParaRPr lang="fi-FI" dirty="0"/>
          </a:p>
          <a:p>
            <a:r>
              <a:rPr lang="fi-FI" dirty="0" smtClean="0"/>
              <a:t>Pikatikki jostain maasta siis vaatii, että pelinviejällä tai lepääjällä on maasta korkein kortti eli ässä</a:t>
            </a:r>
          </a:p>
          <a:p>
            <a:r>
              <a:rPr lang="fi-FI" dirty="0" smtClean="0"/>
              <a:t>Pikatikkien määrä yhdessä maassa riippuu siitä kuinka monta korkeinta korttia meillä on kyseisessä maassa</a:t>
            </a:r>
          </a:p>
          <a:p>
            <a:r>
              <a:rPr lang="fi-FI" dirty="0" smtClean="0"/>
              <a:t>Maasta ei kuitenkaan voi saada enempää tikkejä, kuin sitä on siinä kädessä, missä kyseistä maata on enemmän 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922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9454" y="116632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ESIMERKKEJÄ PIKATIKEISTÄ</a:t>
            </a:r>
            <a:endParaRPr lang="fi-FI" sz="3600" b="1" dirty="0"/>
          </a:p>
        </p:txBody>
      </p:sp>
      <p:graphicFrame>
        <p:nvGraphicFramePr>
          <p:cNvPr id="4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762439"/>
              </p:ext>
            </p:extLst>
          </p:nvPr>
        </p:nvGraphicFramePr>
        <p:xfrm>
          <a:off x="683567" y="1988840"/>
          <a:ext cx="8280922" cy="2592388"/>
        </p:xfrm>
        <a:graphic>
          <a:graphicData uri="http://schemas.openxmlformats.org/drawingml/2006/table">
            <a:tbl>
              <a:tblPr/>
              <a:tblGrid>
                <a:gridCol w="1269169"/>
                <a:gridCol w="1111603"/>
                <a:gridCol w="1111603"/>
                <a:gridCol w="1111603"/>
                <a:gridCol w="1156665"/>
                <a:gridCol w="1184540"/>
                <a:gridCol w="1335739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A86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K4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KQJ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KQJ9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AQJ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KQ85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AQJ32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532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A52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A109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A10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J1097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K104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40" y="292494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7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8" name="Picture 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673" y="292494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9" name="Picture 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900779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819" y="2898398"/>
            <a:ext cx="9017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426" y="2924944"/>
            <a:ext cx="9017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24944"/>
            <a:ext cx="904875" cy="9334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1" name="Tekstiruutu 10"/>
          <p:cNvSpPr txBox="1"/>
          <p:nvPr/>
        </p:nvSpPr>
        <p:spPr>
          <a:xfrm>
            <a:off x="2339752" y="1196752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Kuinka monta pikatikkiä on hertassa ?</a:t>
            </a:r>
            <a:endParaRPr lang="fi-FI" sz="2400" dirty="0"/>
          </a:p>
        </p:txBody>
      </p:sp>
      <p:sp>
        <p:nvSpPr>
          <p:cNvPr id="20" name="Tekstiruutu 19"/>
          <p:cNvSpPr txBox="1"/>
          <p:nvPr/>
        </p:nvSpPr>
        <p:spPr>
          <a:xfrm>
            <a:off x="5241177" y="4896000"/>
            <a:ext cx="1080120" cy="92333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</a:t>
            </a:r>
          </a:p>
          <a:p>
            <a:pPr algn="ctr"/>
            <a:r>
              <a:rPr lang="fi-FI" sz="1600" dirty="0" smtClean="0"/>
              <a:t>pikatikki</a:t>
            </a:r>
            <a:r>
              <a:rPr lang="fi-FI" dirty="0" smtClean="0"/>
              <a:t>:</a:t>
            </a:r>
          </a:p>
          <a:p>
            <a:pPr algn="ctr"/>
            <a:r>
              <a:rPr lang="en-US" dirty="0" smtClean="0">
                <a:latin typeface="Arial" charset="0"/>
              </a:rPr>
              <a:t>A</a:t>
            </a:r>
            <a:endParaRPr lang="fi-FI" dirty="0"/>
          </a:p>
        </p:txBody>
      </p:sp>
      <p:sp>
        <p:nvSpPr>
          <p:cNvPr id="21" name="Tekstiruutu 20"/>
          <p:cNvSpPr txBox="1"/>
          <p:nvPr/>
        </p:nvSpPr>
        <p:spPr>
          <a:xfrm>
            <a:off x="6427006" y="4896000"/>
            <a:ext cx="1080120" cy="1200329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/>
              <a:t>0 </a:t>
            </a:r>
            <a:r>
              <a:rPr lang="fi-FI" sz="1600" dirty="0" smtClean="0"/>
              <a:t>pikatikkiä</a:t>
            </a:r>
            <a:r>
              <a:rPr lang="fi-FI" dirty="0" smtClean="0"/>
              <a:t>:</a:t>
            </a:r>
          </a:p>
          <a:p>
            <a:pPr algn="ctr"/>
            <a:r>
              <a:rPr lang="en-US" dirty="0" smtClean="0">
                <a:latin typeface="Arial" charset="0"/>
              </a:rPr>
              <a:t>A </a:t>
            </a:r>
            <a:r>
              <a:rPr lang="en-US" dirty="0" err="1" smtClean="0">
                <a:latin typeface="Arial" charset="0"/>
              </a:rPr>
              <a:t>puuttuu</a:t>
            </a:r>
            <a:endParaRPr lang="fi-FI" dirty="0"/>
          </a:p>
        </p:txBody>
      </p:sp>
      <p:sp>
        <p:nvSpPr>
          <p:cNvPr id="22" name="Tekstiruutu 21"/>
          <p:cNvSpPr txBox="1"/>
          <p:nvPr/>
        </p:nvSpPr>
        <p:spPr>
          <a:xfrm>
            <a:off x="7699003" y="4896000"/>
            <a:ext cx="1080120" cy="1200329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/>
              <a:t>5 </a:t>
            </a:r>
            <a:r>
              <a:rPr lang="fi-FI" sz="1600" dirty="0" smtClean="0"/>
              <a:t>pikatikkiä</a:t>
            </a:r>
            <a:r>
              <a:rPr lang="fi-FI" dirty="0" smtClean="0"/>
              <a:t>:</a:t>
            </a:r>
          </a:p>
          <a:p>
            <a:pPr algn="ctr"/>
            <a:r>
              <a:rPr lang="en-US" dirty="0" smtClean="0">
                <a:latin typeface="Arial" charset="0"/>
              </a:rPr>
              <a:t>K,10,A,Q,J</a:t>
            </a:r>
            <a:endParaRPr lang="fi-FI" dirty="0"/>
          </a:p>
        </p:txBody>
      </p:sp>
      <p:sp>
        <p:nvSpPr>
          <p:cNvPr id="23" name="Tekstiruutu 22"/>
          <p:cNvSpPr txBox="1"/>
          <p:nvPr/>
        </p:nvSpPr>
        <p:spPr>
          <a:xfrm>
            <a:off x="699659" y="4896000"/>
            <a:ext cx="1080120" cy="92333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 </a:t>
            </a:r>
            <a:r>
              <a:rPr lang="fi-FI" sz="1600" dirty="0" smtClean="0"/>
              <a:t>pikatikki</a:t>
            </a:r>
            <a:r>
              <a:rPr lang="fi-FI" dirty="0" smtClean="0"/>
              <a:t>:</a:t>
            </a:r>
          </a:p>
          <a:p>
            <a:pPr algn="ctr"/>
            <a:r>
              <a:rPr lang="en-US" dirty="0" smtClean="0">
                <a:latin typeface="Arial" charset="0"/>
              </a:rPr>
              <a:t>A</a:t>
            </a:r>
            <a:endParaRPr lang="fi-FI" dirty="0"/>
          </a:p>
        </p:txBody>
      </p:sp>
      <p:sp>
        <p:nvSpPr>
          <p:cNvPr id="24" name="Tekstiruutu 23"/>
          <p:cNvSpPr txBox="1"/>
          <p:nvPr/>
        </p:nvSpPr>
        <p:spPr>
          <a:xfrm>
            <a:off x="3008420" y="4896000"/>
            <a:ext cx="1080120" cy="92333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/>
              <a:t>3 </a:t>
            </a:r>
            <a:r>
              <a:rPr lang="fi-FI" sz="1600" dirty="0" smtClean="0"/>
              <a:t>pikatikkiä</a:t>
            </a:r>
            <a:r>
              <a:rPr lang="fi-FI" dirty="0" smtClean="0"/>
              <a:t>:</a:t>
            </a:r>
          </a:p>
          <a:p>
            <a:pPr algn="ctr"/>
            <a:r>
              <a:rPr lang="en-US" dirty="0" smtClean="0">
                <a:latin typeface="Arial" charset="0"/>
              </a:rPr>
              <a:t>A,K,Q</a:t>
            </a:r>
            <a:endParaRPr lang="fi-FI" dirty="0"/>
          </a:p>
        </p:txBody>
      </p:sp>
      <p:sp>
        <p:nvSpPr>
          <p:cNvPr id="25" name="Tekstiruutu 24"/>
          <p:cNvSpPr txBox="1"/>
          <p:nvPr/>
        </p:nvSpPr>
        <p:spPr>
          <a:xfrm>
            <a:off x="4140428" y="4896000"/>
            <a:ext cx="1080120" cy="92333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4</a:t>
            </a:r>
          </a:p>
          <a:p>
            <a:pPr algn="ctr"/>
            <a:r>
              <a:rPr lang="fi-FI" sz="1600" dirty="0" smtClean="0"/>
              <a:t>pikatikkiä</a:t>
            </a:r>
            <a:r>
              <a:rPr lang="fi-FI" dirty="0" smtClean="0"/>
              <a:t>:</a:t>
            </a:r>
          </a:p>
          <a:p>
            <a:pPr algn="ctr"/>
            <a:r>
              <a:rPr lang="en-US" dirty="0" smtClean="0">
                <a:latin typeface="Arial" charset="0"/>
              </a:rPr>
              <a:t>A,K,Q,J</a:t>
            </a:r>
            <a:endParaRPr lang="fi-FI" dirty="0"/>
          </a:p>
        </p:txBody>
      </p:sp>
      <p:sp>
        <p:nvSpPr>
          <p:cNvPr id="26" name="Tekstiruutu 25"/>
          <p:cNvSpPr txBox="1"/>
          <p:nvPr/>
        </p:nvSpPr>
        <p:spPr>
          <a:xfrm>
            <a:off x="1840769" y="4896000"/>
            <a:ext cx="1080120" cy="92333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 </a:t>
            </a:r>
            <a:r>
              <a:rPr lang="fi-FI" sz="1600" dirty="0" smtClean="0"/>
              <a:t>pikatikkiä</a:t>
            </a:r>
            <a:r>
              <a:rPr lang="fi-FI" dirty="0" smtClean="0"/>
              <a:t>:</a:t>
            </a:r>
          </a:p>
          <a:p>
            <a:pPr algn="ctr"/>
            <a:r>
              <a:rPr lang="en-US" dirty="0" smtClean="0">
                <a:latin typeface="Arial" charset="0"/>
              </a:rPr>
              <a:t>A,K</a:t>
            </a:r>
            <a:endParaRPr lang="fi-FI" dirty="0"/>
          </a:p>
        </p:txBody>
      </p:sp>
      <p:sp>
        <p:nvSpPr>
          <p:cNvPr id="14" name="Dian numeron paikkamerkki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804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i-FI" b="1" dirty="0" smtClean="0">
                <a:solidFill>
                  <a:srgbClr val="00B050"/>
                </a:solidFill>
              </a:rPr>
              <a:t>Tikkien kasvattaminen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fi-FI" dirty="0" smtClean="0"/>
              <a:t>Jos </a:t>
            </a:r>
            <a:r>
              <a:rPr lang="fi-FI" dirty="0"/>
              <a:t>vastustajilla on korkeimmat kortit oman puolemme parhaassa maassa</a:t>
            </a:r>
            <a:r>
              <a:rPr lang="fi-FI" dirty="0" smtClean="0"/>
              <a:t>, </a:t>
            </a:r>
            <a:r>
              <a:rPr lang="fi-FI" dirty="0"/>
              <a:t>voidaan tämä maa kasvattaa vahvaksi pelaamalla tätä maata ja </a:t>
            </a:r>
            <a:r>
              <a:rPr lang="fi-FI" dirty="0" smtClean="0"/>
              <a:t>antamalla </a:t>
            </a:r>
            <a:r>
              <a:rPr lang="fi-FI" dirty="0"/>
              <a:t>vastustajien korkeiden korttien voittaa tikit. </a:t>
            </a:r>
            <a:endParaRPr lang="fi-FI" dirty="0" smtClean="0"/>
          </a:p>
          <a:p>
            <a:pPr>
              <a:spcBef>
                <a:spcPct val="50000"/>
              </a:spcBef>
            </a:pPr>
            <a:r>
              <a:rPr lang="fi-FI" b="1" i="1" dirty="0">
                <a:solidFill>
                  <a:srgbClr val="006600"/>
                </a:solidFill>
              </a:rPr>
              <a:t>Kasvatettavassa maassa </a:t>
            </a:r>
            <a:r>
              <a:rPr lang="fi-FI" dirty="0"/>
              <a:t>tulee olla</a:t>
            </a:r>
          </a:p>
          <a:p>
            <a:pPr lvl="1"/>
            <a:r>
              <a:rPr lang="fi-FI" dirty="0"/>
              <a:t>joko paljon </a:t>
            </a:r>
            <a:r>
              <a:rPr lang="fi-FI" dirty="0" smtClean="0"/>
              <a:t>kortteja, </a:t>
            </a:r>
            <a:r>
              <a:rPr lang="fi-FI" dirty="0"/>
              <a:t>jolloin pienet </a:t>
            </a:r>
            <a:r>
              <a:rPr lang="fi-FI" dirty="0" smtClean="0"/>
              <a:t>kortit, ns. </a:t>
            </a:r>
            <a:r>
              <a:rPr lang="fi-FI" b="1" i="1" dirty="0" smtClean="0">
                <a:solidFill>
                  <a:srgbClr val="006600"/>
                </a:solidFill>
              </a:rPr>
              <a:t>hakut</a:t>
            </a:r>
            <a:r>
              <a:rPr lang="fi-FI" dirty="0" smtClean="0"/>
              <a:t>  </a:t>
            </a:r>
            <a:r>
              <a:rPr lang="fi-FI" dirty="0"/>
              <a:t>voivat kasvaa </a:t>
            </a:r>
            <a:r>
              <a:rPr lang="fi-FI" b="1" i="1" dirty="0" smtClean="0">
                <a:solidFill>
                  <a:srgbClr val="006600"/>
                </a:solidFill>
              </a:rPr>
              <a:t>vahvoiksi</a:t>
            </a:r>
            <a:r>
              <a:rPr lang="fi-FI" dirty="0" smtClean="0"/>
              <a:t>. Meidän puolella pitää silloin olla enemmän kyseistä maata kuin vastustajilla. Kuinka paljon meillä on siis maata </a:t>
            </a:r>
            <a:r>
              <a:rPr lang="fi-FI" smtClean="0"/>
              <a:t>oltava vähintään?</a:t>
            </a:r>
            <a:endParaRPr lang="fi-FI" dirty="0"/>
          </a:p>
          <a:p>
            <a:pPr lvl="1"/>
            <a:r>
              <a:rPr lang="fi-FI" dirty="0"/>
              <a:t>tai korkeita kortteja, jotka kasvavat vastustajien otettua tikkinsä korkeimmilla korteillaan</a:t>
            </a:r>
            <a:r>
              <a:rPr lang="fi-FI" dirty="0" smtClean="0"/>
              <a:t>.                                                           </a:t>
            </a:r>
            <a:endParaRPr lang="fi-FI" dirty="0"/>
          </a:p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12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BRIDGEN HISTORIA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Tikkipelit syntyivät 1500-luvulla, esim. twist</a:t>
            </a:r>
          </a:p>
          <a:p>
            <a:r>
              <a:rPr lang="fi-FI" dirty="0" smtClean="0"/>
              <a:t>1800-luvulla kehittyi </a:t>
            </a:r>
            <a:r>
              <a:rPr lang="fi-FI" dirty="0" err="1"/>
              <a:t>biritch</a:t>
            </a:r>
            <a:r>
              <a:rPr lang="fi-FI" dirty="0"/>
              <a:t> </a:t>
            </a:r>
            <a:r>
              <a:rPr lang="fi-FI" dirty="0" smtClean="0"/>
              <a:t>eli venäläinen twist, suosittu Yhdysvalloissa ja Englannissa</a:t>
            </a:r>
          </a:p>
          <a:p>
            <a:r>
              <a:rPr lang="fi-FI" dirty="0" smtClean="0"/>
              <a:t>Nimi </a:t>
            </a:r>
            <a:r>
              <a:rPr lang="fi-FI" dirty="0" err="1"/>
              <a:t>biritch</a:t>
            </a:r>
            <a:r>
              <a:rPr lang="fi-FI" dirty="0"/>
              <a:t> </a:t>
            </a:r>
            <a:r>
              <a:rPr lang="fi-FI" dirty="0" smtClean="0"/>
              <a:t>vääntyi englantilaiseen muotoon bridge</a:t>
            </a:r>
          </a:p>
          <a:p>
            <a:r>
              <a:rPr lang="fi-FI" dirty="0" smtClean="0"/>
              <a:t>1900-luvun alussa kehitettiin </a:t>
            </a:r>
            <a:r>
              <a:rPr lang="fi-FI" dirty="0" err="1" smtClean="0"/>
              <a:t>auction</a:t>
            </a:r>
            <a:r>
              <a:rPr lang="fi-FI" dirty="0" smtClean="0"/>
              <a:t> bridge</a:t>
            </a:r>
          </a:p>
          <a:p>
            <a:r>
              <a:rPr lang="fi-FI" dirty="0" smtClean="0"/>
              <a:t>1925 luotiin </a:t>
            </a:r>
            <a:r>
              <a:rPr lang="fi-FI" dirty="0" err="1" smtClean="0"/>
              <a:t>contract</a:t>
            </a:r>
            <a:r>
              <a:rPr lang="fi-FI" dirty="0" smtClean="0"/>
              <a:t> bridgen säännöt ja tämä peli syrjäytti muut bridgen muodot</a:t>
            </a:r>
          </a:p>
          <a:p>
            <a:r>
              <a:rPr lang="fi-FI" dirty="0" smtClean="0"/>
              <a:t>Ensimmäiset EM-kilpailut pelattiin 1932</a:t>
            </a:r>
          </a:p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256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05581" y="116632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ESIMERKKEJÄ TIKKIEN KASVATTAMISESTA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573710"/>
              </p:ext>
            </p:extLst>
          </p:nvPr>
        </p:nvGraphicFramePr>
        <p:xfrm>
          <a:off x="515810" y="1340768"/>
          <a:ext cx="7776866" cy="2852217"/>
        </p:xfrm>
        <a:graphic>
          <a:graphicData uri="http://schemas.openxmlformats.org/drawingml/2006/table">
            <a:tbl>
              <a:tblPr/>
              <a:tblGrid>
                <a:gridCol w="1606092"/>
                <a:gridCol w="1562262"/>
                <a:gridCol w="1584176"/>
                <a:gridCol w="1502775"/>
                <a:gridCol w="1521561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KQJ109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Q1096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A87632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K10932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KQJ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87653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J874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954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QJ4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02" y="2576374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243" y="2576374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576374"/>
            <a:ext cx="904875" cy="933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001" y="2576374"/>
            <a:ext cx="9017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316" y="2576374"/>
            <a:ext cx="9017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iruutu 9"/>
          <p:cNvSpPr txBox="1"/>
          <p:nvPr/>
        </p:nvSpPr>
        <p:spPr>
          <a:xfrm>
            <a:off x="2198601" y="4725144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Kun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en-US" dirty="0" smtClean="0">
                <a:latin typeface="Arial" charset="0"/>
              </a:rPr>
              <a:t>A&amp;K</a:t>
            </a:r>
            <a:r>
              <a:rPr lang="fi-FI" dirty="0" smtClean="0"/>
              <a:t> ottaa tikit, kasvaa sinulle </a:t>
            </a:r>
            <a:br>
              <a:rPr lang="fi-FI" dirty="0" smtClean="0"/>
            </a:br>
            <a:r>
              <a:rPr lang="fi-FI" dirty="0" smtClean="0"/>
              <a:t>2 tikkiä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611559" y="4725144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Kun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en-US" dirty="0" smtClean="0">
                <a:latin typeface="Arial" charset="0"/>
              </a:rPr>
              <a:t>A</a:t>
            </a:r>
            <a:r>
              <a:rPr lang="fi-FI" dirty="0" smtClean="0"/>
              <a:t> ottaa tikin, kasvaa sinulle </a:t>
            </a:r>
            <a:br>
              <a:rPr lang="fi-FI" dirty="0" smtClean="0"/>
            </a:br>
            <a:r>
              <a:rPr lang="fi-FI" dirty="0" smtClean="0"/>
              <a:t>4 tikkiä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5340116" y="4725144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Kun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en-US" dirty="0" smtClean="0">
                <a:latin typeface="Arial" charset="0"/>
              </a:rPr>
              <a:t>A</a:t>
            </a:r>
            <a:r>
              <a:rPr lang="fi-FI" dirty="0" smtClean="0"/>
              <a:t> ottaa tikin, kasvaa sinulle </a:t>
            </a:r>
            <a:br>
              <a:rPr lang="fi-FI" dirty="0" smtClean="0"/>
            </a:br>
            <a:r>
              <a:rPr lang="fi-FI" dirty="0" smtClean="0"/>
              <a:t>4 tikkiä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6879086" y="4725143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Kun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en-US" dirty="0" smtClean="0">
                <a:latin typeface="Arial" charset="0"/>
              </a:rPr>
              <a:t>A</a:t>
            </a:r>
            <a:r>
              <a:rPr lang="fi-FI" dirty="0" smtClean="0"/>
              <a:t> ottaa tikin, kasvaa sinulle </a:t>
            </a:r>
            <a:br>
              <a:rPr lang="fi-FI" dirty="0" smtClean="0"/>
            </a:br>
            <a:r>
              <a:rPr lang="fi-FI" dirty="0" smtClean="0"/>
              <a:t>2 tikkiä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3800301" y="4725142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Sinulla on  pikatikki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♥</a:t>
            </a:r>
            <a:r>
              <a:rPr lang="en-US" dirty="0">
                <a:latin typeface="Arial" charset="0"/>
              </a:rPr>
              <a:t>A</a:t>
            </a:r>
            <a:r>
              <a:rPr lang="fi-FI" dirty="0" smtClean="0"/>
              <a:t>,  ja voit kasvattaa 3-4 hakkua tikiksi</a:t>
            </a:r>
            <a:endParaRPr lang="fi-FI" dirty="0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68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fi-FI" sz="3600" b="1" dirty="0" smtClean="0">
                <a:solidFill>
                  <a:srgbClr val="00B050"/>
                </a:solidFill>
              </a:rPr>
              <a:t>VÄRINKÄSITTELYN PERUSTEITA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539552" y="5445224"/>
            <a:ext cx="8208912" cy="52322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2800" b="1" dirty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Pelaa kuvakorttisi ensin </a:t>
            </a:r>
            <a:r>
              <a:rPr lang="fi-FI" sz="2800" b="1" dirty="0" smtClean="0">
                <a:solidFill>
                  <a:srgbClr val="FFFFFF"/>
                </a:solidFill>
                <a:ea typeface="Times New Roman" pitchFamily="18" charset="0"/>
                <a:cs typeface="Arial" charset="0"/>
              </a:rPr>
              <a:t>lyhyemmästä väristä.</a:t>
            </a:r>
            <a:endParaRPr lang="fi-FI" sz="2800" dirty="0">
              <a:ea typeface="Times New Roman" pitchFamily="18" charset="0"/>
              <a:cs typeface="Arial" charset="0"/>
            </a:endParaRPr>
          </a:p>
        </p:txBody>
      </p:sp>
      <p:sp>
        <p:nvSpPr>
          <p:cNvPr id="5" name="Suorakulmio 4"/>
          <p:cNvSpPr/>
          <p:nvPr/>
        </p:nvSpPr>
        <p:spPr>
          <a:xfrm>
            <a:off x="611606" y="1196752"/>
            <a:ext cx="78127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 smtClean="0"/>
              <a:t>Jos pelattava väri </a:t>
            </a:r>
            <a:r>
              <a:rPr lang="fi-FI" sz="2400" dirty="0"/>
              <a:t>on niin vahva, ettei vastustajilla ole yhtään ratkaisevan korkeata kuvakorttia </a:t>
            </a:r>
            <a:r>
              <a:rPr lang="fi-FI" sz="2400" dirty="0" smtClean="0"/>
              <a:t>tai </a:t>
            </a:r>
            <a:r>
              <a:rPr lang="fi-FI" sz="2400" dirty="0"/>
              <a:t>heillä on vain </a:t>
            </a:r>
            <a:r>
              <a:rPr lang="fi-FI" sz="2400" dirty="0" smtClean="0"/>
              <a:t>ässä, niin pelaa </a:t>
            </a:r>
            <a:r>
              <a:rPr lang="fi-FI" sz="2400" b="1" dirty="0" smtClean="0"/>
              <a:t>ensin</a:t>
            </a:r>
            <a:r>
              <a:rPr lang="fi-FI" sz="2400" dirty="0" smtClean="0"/>
              <a:t> kuvakortit </a:t>
            </a:r>
            <a:r>
              <a:rPr lang="fi-FI" sz="2400" b="1" dirty="0" smtClean="0"/>
              <a:t>siitä kädestä</a:t>
            </a:r>
            <a:r>
              <a:rPr lang="fi-FI" sz="2400" dirty="0" smtClean="0"/>
              <a:t>, missä sinulla on </a:t>
            </a:r>
            <a:r>
              <a:rPr lang="fi-FI" sz="2400" b="1" dirty="0" smtClean="0"/>
              <a:t>vähemmän kortteja </a:t>
            </a:r>
            <a:r>
              <a:rPr lang="fi-FI" sz="2400" dirty="0" smtClean="0"/>
              <a:t>kyseisessä </a:t>
            </a:r>
            <a:r>
              <a:rPr lang="fi-FI" sz="2400" b="1" dirty="0" smtClean="0"/>
              <a:t>värissä</a:t>
            </a:r>
            <a:r>
              <a:rPr lang="fi-FI" sz="2400" dirty="0" smtClean="0"/>
              <a:t>.</a:t>
            </a:r>
            <a:endParaRPr lang="fi-FI" dirty="0"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90789"/>
              </p:ext>
            </p:extLst>
          </p:nvPr>
        </p:nvGraphicFramePr>
        <p:xfrm>
          <a:off x="564718" y="3140968"/>
          <a:ext cx="8183745" cy="1953979"/>
        </p:xfrm>
        <a:graphic>
          <a:graphicData uri="http://schemas.openxmlformats.org/drawingml/2006/table">
            <a:tbl>
              <a:tblPr/>
              <a:tblGrid>
                <a:gridCol w="1690121"/>
                <a:gridCol w="1643998"/>
                <a:gridCol w="1667059"/>
                <a:gridCol w="1581399"/>
                <a:gridCol w="1601168"/>
              </a:tblGrid>
              <a:tr h="447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KQJ</a:t>
                      </a:r>
                      <a:r>
                        <a:rPr kumimoji="0" lang="en-US" sz="20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02</a:t>
                      </a:r>
                      <a:r>
                        <a:rPr kumimoji="0" lang="fi-FI" sz="28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J 6 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AQ7632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QJ</a:t>
                      </a:r>
                      <a:r>
                        <a:rPr kumimoji="0" lang="en-US" sz="20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032</a:t>
                      </a:r>
                      <a:r>
                        <a:rPr kumimoji="0" lang="fi-FI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fi-FI" sz="20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0532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5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 7 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 Q 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 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 5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♥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 J 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11" y="3769856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730" y="3769856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69856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05" y="3769856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212" y="3769856"/>
            <a:ext cx="825728" cy="8257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ian numeron paikkamerkki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21</a:t>
            </a:fld>
            <a:endParaRPr lang="fi-FI"/>
          </a:p>
        </p:txBody>
      </p:sp>
      <p:sp>
        <p:nvSpPr>
          <p:cNvPr id="3" name="Ellipsi 2"/>
          <p:cNvSpPr/>
          <p:nvPr/>
        </p:nvSpPr>
        <p:spPr>
          <a:xfrm>
            <a:off x="1197635" y="4762349"/>
            <a:ext cx="23850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Ellipsi 12"/>
          <p:cNvSpPr/>
          <p:nvPr/>
        </p:nvSpPr>
        <p:spPr>
          <a:xfrm>
            <a:off x="1844627" y="3293368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Ellipsi 14"/>
          <p:cNvSpPr/>
          <p:nvPr/>
        </p:nvSpPr>
        <p:spPr>
          <a:xfrm>
            <a:off x="1623721" y="4745467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Ellipsi 15"/>
          <p:cNvSpPr/>
          <p:nvPr/>
        </p:nvSpPr>
        <p:spPr>
          <a:xfrm>
            <a:off x="910887" y="327600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3405864" y="324000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3087359" y="4751362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2835316" y="4762349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3189840" y="324000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Ellipsi 20"/>
          <p:cNvSpPr/>
          <p:nvPr/>
        </p:nvSpPr>
        <p:spPr>
          <a:xfrm>
            <a:off x="3303383" y="4745467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Ellipsi 21"/>
          <p:cNvSpPr/>
          <p:nvPr/>
        </p:nvSpPr>
        <p:spPr>
          <a:xfrm>
            <a:off x="2993000" y="324000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Ellipsi 22"/>
          <p:cNvSpPr/>
          <p:nvPr/>
        </p:nvSpPr>
        <p:spPr>
          <a:xfrm>
            <a:off x="4624824" y="4745467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Ellipsi 23"/>
          <p:cNvSpPr/>
          <p:nvPr/>
        </p:nvSpPr>
        <p:spPr>
          <a:xfrm>
            <a:off x="5220000" y="324000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Ellipsi 24"/>
          <p:cNvSpPr/>
          <p:nvPr/>
        </p:nvSpPr>
        <p:spPr>
          <a:xfrm>
            <a:off x="4840848" y="4741967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Ellipsi 25"/>
          <p:cNvSpPr/>
          <p:nvPr/>
        </p:nvSpPr>
        <p:spPr>
          <a:xfrm>
            <a:off x="4211960" y="324000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Ellipsi 26"/>
          <p:cNvSpPr/>
          <p:nvPr/>
        </p:nvSpPr>
        <p:spPr>
          <a:xfrm>
            <a:off x="7496200" y="3247923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Ellipsi 27"/>
          <p:cNvSpPr/>
          <p:nvPr/>
        </p:nvSpPr>
        <p:spPr>
          <a:xfrm>
            <a:off x="6129165" y="4745467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Ellipsi 28"/>
          <p:cNvSpPr/>
          <p:nvPr/>
        </p:nvSpPr>
        <p:spPr>
          <a:xfrm>
            <a:off x="6589097" y="4751362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Ellipsi 29"/>
          <p:cNvSpPr/>
          <p:nvPr/>
        </p:nvSpPr>
        <p:spPr>
          <a:xfrm>
            <a:off x="6123888" y="3293368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Ellipsi 30"/>
          <p:cNvSpPr/>
          <p:nvPr/>
        </p:nvSpPr>
        <p:spPr>
          <a:xfrm>
            <a:off x="7740352" y="4762349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Ellipsi 31"/>
          <p:cNvSpPr/>
          <p:nvPr/>
        </p:nvSpPr>
        <p:spPr>
          <a:xfrm>
            <a:off x="8374748" y="3256312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Ellipsi 32"/>
          <p:cNvSpPr/>
          <p:nvPr/>
        </p:nvSpPr>
        <p:spPr>
          <a:xfrm>
            <a:off x="7959162" y="4762349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Ellipsi 33"/>
          <p:cNvSpPr/>
          <p:nvPr/>
        </p:nvSpPr>
        <p:spPr>
          <a:xfrm>
            <a:off x="8216702" y="326469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Ellipsi 34"/>
          <p:cNvSpPr/>
          <p:nvPr/>
        </p:nvSpPr>
        <p:spPr>
          <a:xfrm>
            <a:off x="8216702" y="4762349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Ellipsi 35"/>
          <p:cNvSpPr/>
          <p:nvPr/>
        </p:nvSpPr>
        <p:spPr>
          <a:xfrm>
            <a:off x="6772775" y="3280294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Ellipsi 36"/>
          <p:cNvSpPr/>
          <p:nvPr/>
        </p:nvSpPr>
        <p:spPr>
          <a:xfrm>
            <a:off x="1174209" y="327600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Ellipsi 37"/>
          <p:cNvSpPr/>
          <p:nvPr/>
        </p:nvSpPr>
        <p:spPr>
          <a:xfrm>
            <a:off x="2762704" y="326469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Ellipsi 38"/>
          <p:cNvSpPr/>
          <p:nvPr/>
        </p:nvSpPr>
        <p:spPr>
          <a:xfrm>
            <a:off x="4427984" y="325362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Ellipsi 39"/>
          <p:cNvSpPr/>
          <p:nvPr/>
        </p:nvSpPr>
        <p:spPr>
          <a:xfrm>
            <a:off x="5936351" y="3293368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Ellipsi 40"/>
          <p:cNvSpPr/>
          <p:nvPr/>
        </p:nvSpPr>
        <p:spPr>
          <a:xfrm>
            <a:off x="7765264" y="3264895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255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ESIMERKKIJAKO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219433"/>
              </p:ext>
            </p:extLst>
          </p:nvPr>
        </p:nvGraphicFramePr>
        <p:xfrm>
          <a:off x="2051720" y="1988840"/>
          <a:ext cx="5673340" cy="1981200"/>
        </p:xfrm>
        <a:graphic>
          <a:graphicData uri="http://schemas.openxmlformats.org/drawingml/2006/table">
            <a:tbl>
              <a:tblPr/>
              <a:tblGrid>
                <a:gridCol w="1593108"/>
                <a:gridCol w="1992001"/>
                <a:gridCol w="2088231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Q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AQJ</a:t>
                      </a:r>
                      <a:r>
                        <a:rPr kumimoji="0" lang="fi-FI" sz="20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266" y="2430267"/>
            <a:ext cx="1133475" cy="11715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1187624" y="980728"/>
            <a:ext cx="66814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i-FI" sz="2000" i="0" dirty="0" smtClean="0"/>
              <a:t>Tehtävänä on saada 9 tikkiä ilman </a:t>
            </a:r>
            <a:r>
              <a:rPr lang="fi-FI" sz="2000" dirty="0"/>
              <a:t>valttia </a:t>
            </a:r>
            <a:r>
              <a:rPr lang="fi-FI" sz="2000" dirty="0" smtClean="0"/>
              <a:t>(sitoumus 3NT), </a:t>
            </a:r>
            <a:r>
              <a:rPr lang="fi-FI" sz="2000" i="0" dirty="0"/>
              <a:t>pelinviejä länsi, lähtökortti  </a:t>
            </a:r>
            <a:r>
              <a:rPr lang="fi-FI" sz="2000" i="0" dirty="0">
                <a:solidFill>
                  <a:srgbClr val="000099"/>
                </a:solidFill>
              </a:rPr>
              <a:t>♠</a:t>
            </a:r>
            <a:r>
              <a:rPr lang="fi-FI" sz="2000" i="0" dirty="0"/>
              <a:t>Q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856185" y="5013176"/>
            <a:ext cx="3435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1) Jatkat seuraavaksi ristiä. Kuinka pelaat?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4283969" y="5025577"/>
            <a:ext cx="4247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Ensin kädestä </a:t>
            </a:r>
            <a:r>
              <a:rPr lang="fi-FI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>
                <a:ea typeface="Times New Roman" pitchFamily="18" charset="0"/>
                <a:cs typeface="Arial" charset="0"/>
              </a:rPr>
              <a:t>K ja pöydästä pieni kortti. Sen jälkeen jatkat kädestä </a:t>
            </a:r>
            <a:r>
              <a:rPr lang="fi-FI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dirty="0" smtClean="0">
                <a:ea typeface="Times New Roman" pitchFamily="18" charset="0"/>
                <a:cs typeface="Arial" charset="0"/>
              </a:rPr>
              <a:t>4 pöydän isoille risteille ja saat 6 ristitikkiä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620665" y="4365104"/>
            <a:ext cx="7815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 smtClean="0"/>
              <a:t>Voitat 1. tikin käteesi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en-US" sz="2000" dirty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ea typeface="Times New Roman" pitchFamily="18" charset="0"/>
                <a:cs typeface="Arial" charset="0"/>
              </a:rPr>
              <a:t>A</a:t>
            </a:r>
            <a:r>
              <a:rPr lang="en-US" sz="2000" dirty="0" smtClean="0">
                <a:ea typeface="Times New Roman" pitchFamily="18" charset="0"/>
                <a:cs typeface="Arial" charset="0"/>
              </a:rPr>
              <a:t>:llä </a:t>
            </a:r>
            <a:r>
              <a:rPr lang="en-US" sz="2000" dirty="0" err="1" smtClean="0">
                <a:ea typeface="Times New Roman" pitchFamily="18" charset="0"/>
                <a:cs typeface="Arial" charset="0"/>
              </a:rPr>
              <a:t>ja</a:t>
            </a:r>
            <a:r>
              <a:rPr lang="en-US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 smtClean="0">
                <a:ea typeface="Times New Roman" pitchFamily="18" charset="0"/>
                <a:cs typeface="Arial" charset="0"/>
              </a:rPr>
              <a:t>jatkat</a:t>
            </a:r>
            <a:r>
              <a:rPr lang="en-US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 smtClean="0">
                <a:ea typeface="Times New Roman" pitchFamily="18" charset="0"/>
                <a:cs typeface="Arial" charset="0"/>
              </a:rPr>
              <a:t>ristiä</a:t>
            </a:r>
            <a:r>
              <a:rPr lang="fi-FI" sz="2000" dirty="0" smtClean="0"/>
              <a:t> </a:t>
            </a:r>
            <a:endParaRPr lang="fi-FI" sz="2000" dirty="0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22</a:t>
            </a:fld>
            <a:endParaRPr lang="fi-FI"/>
          </a:p>
        </p:txBody>
      </p:sp>
      <p:sp>
        <p:nvSpPr>
          <p:cNvPr id="12" name="Ellipsi 11"/>
          <p:cNvSpPr/>
          <p:nvPr/>
        </p:nvSpPr>
        <p:spPr>
          <a:xfrm>
            <a:off x="6083827" y="2443521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Ellipsi 14"/>
          <p:cNvSpPr/>
          <p:nvPr/>
        </p:nvSpPr>
        <p:spPr>
          <a:xfrm>
            <a:off x="2384385" y="2433081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2341259" y="360465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6840426" y="360465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2558692" y="360465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5910230" y="360465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Ellipsi 20"/>
          <p:cNvSpPr/>
          <p:nvPr/>
        </p:nvSpPr>
        <p:spPr>
          <a:xfrm>
            <a:off x="6126254" y="361304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Tekstiruutu 2"/>
          <p:cNvSpPr txBox="1"/>
          <p:nvPr/>
        </p:nvSpPr>
        <p:spPr>
          <a:xfrm>
            <a:off x="4211604" y="3874786"/>
            <a:ext cx="76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fi-FI" dirty="0" smtClean="0">
                <a:solidFill>
                  <a:srgbClr val="000099"/>
                </a:solidFill>
              </a:rPr>
              <a:t>♠</a:t>
            </a:r>
            <a:r>
              <a:rPr lang="fi-FI" dirty="0" smtClean="0"/>
              <a:t>4</a:t>
            </a:r>
            <a:endParaRPr lang="fi-FI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92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ESIMERKKIJAKO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970905"/>
              </p:ext>
            </p:extLst>
          </p:nvPr>
        </p:nvGraphicFramePr>
        <p:xfrm>
          <a:off x="2067011" y="1688614"/>
          <a:ext cx="5673340" cy="1981200"/>
        </p:xfrm>
        <a:graphic>
          <a:graphicData uri="http://schemas.openxmlformats.org/drawingml/2006/table">
            <a:tbl>
              <a:tblPr/>
              <a:tblGrid>
                <a:gridCol w="1593108"/>
                <a:gridCol w="1992001"/>
                <a:gridCol w="2088231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Q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AQJ</a:t>
                      </a:r>
                      <a:r>
                        <a:rPr kumimoji="0" lang="fi-FI" sz="20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fi-FI" sz="2000" b="0" i="0" u="none" strike="noStrike" cap="none" spc="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037" y="2160752"/>
            <a:ext cx="1133475" cy="11715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1187624" y="980728"/>
            <a:ext cx="66814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i-FI" sz="2000" i="0" dirty="0" smtClean="0"/>
              <a:t>Tehtävänä on saada 9 tikkiä ilman </a:t>
            </a:r>
            <a:r>
              <a:rPr lang="fi-FI" sz="2000" dirty="0"/>
              <a:t>valttia </a:t>
            </a:r>
            <a:r>
              <a:rPr lang="fi-FI" sz="2000" dirty="0" smtClean="0"/>
              <a:t>(sitoumus 3NT), </a:t>
            </a:r>
            <a:r>
              <a:rPr lang="fi-FI" sz="2000" i="0" dirty="0"/>
              <a:t>pelinviejä länsi, lähtökortti  </a:t>
            </a:r>
            <a:r>
              <a:rPr lang="fi-FI" sz="2000" i="0" dirty="0">
                <a:solidFill>
                  <a:srgbClr val="000099"/>
                </a:solidFill>
              </a:rPr>
              <a:t>♠</a:t>
            </a:r>
            <a:r>
              <a:rPr lang="fi-FI" sz="2000" i="0" dirty="0"/>
              <a:t>Q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853608" y="4211261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2) Mitä tapahtuu, jos pelaat ensimmäiseen ristitikkiin kädestä </a:t>
            </a:r>
            <a:r>
              <a:rPr lang="fi-FI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dirty="0">
                <a:ea typeface="Times New Roman" pitchFamily="18" charset="0"/>
                <a:cs typeface="Arial" charset="0"/>
              </a:rPr>
              <a:t>4 </a:t>
            </a:r>
            <a:r>
              <a:rPr lang="fi-FI" dirty="0" smtClean="0">
                <a:ea typeface="Times New Roman" pitchFamily="18" charset="0"/>
                <a:cs typeface="Arial" charset="0"/>
              </a:rPr>
              <a:t> ja </a:t>
            </a:r>
            <a:r>
              <a:rPr lang="fi-FI" dirty="0" smtClean="0"/>
              <a:t>pöydästä </a:t>
            </a:r>
            <a:r>
              <a:rPr lang="fi-FI" dirty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r>
              <a:rPr lang="fi-FI" dirty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latin typeface="Arial" charset="0"/>
                <a:ea typeface="Times New Roman" pitchFamily="18" charset="0"/>
                <a:cs typeface="Arial" charset="0"/>
              </a:rPr>
              <a:t>A?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4302180" y="4184189"/>
            <a:ext cx="4320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Saat rististä vain 2 tikkiä: joudut voittamaan toisen ristikierroksen käteesi kuninkaalla etkä pääse enää pöytään pelaamaan vahvoja ristejäsi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715616" y="3784079"/>
            <a:ext cx="7815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 smtClean="0"/>
              <a:t>Voitat 1. tikin käteesi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en-US" sz="2000" dirty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US" sz="2000" dirty="0" smtClean="0">
                <a:latin typeface="Arial" charset="0"/>
                <a:ea typeface="Times New Roman" pitchFamily="18" charset="0"/>
                <a:cs typeface="Arial" charset="0"/>
              </a:rPr>
              <a:t>A</a:t>
            </a:r>
            <a:r>
              <a:rPr lang="en-US" sz="2000" dirty="0" smtClean="0">
                <a:ea typeface="Times New Roman" pitchFamily="18" charset="0"/>
                <a:cs typeface="Arial" charset="0"/>
              </a:rPr>
              <a:t>:llä </a:t>
            </a:r>
            <a:r>
              <a:rPr lang="en-US" sz="2000" dirty="0" err="1" smtClean="0">
                <a:ea typeface="Times New Roman" pitchFamily="18" charset="0"/>
                <a:cs typeface="Arial" charset="0"/>
              </a:rPr>
              <a:t>ja</a:t>
            </a:r>
            <a:r>
              <a:rPr lang="en-US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 smtClean="0">
                <a:ea typeface="Times New Roman" pitchFamily="18" charset="0"/>
                <a:cs typeface="Arial" charset="0"/>
              </a:rPr>
              <a:t>jatkat</a:t>
            </a:r>
            <a:r>
              <a:rPr lang="en-US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sz="2000" dirty="0" err="1" smtClean="0">
                <a:ea typeface="Times New Roman" pitchFamily="18" charset="0"/>
                <a:cs typeface="Arial" charset="0"/>
              </a:rPr>
              <a:t>ristiä</a:t>
            </a:r>
            <a:r>
              <a:rPr lang="fi-FI" sz="2000" dirty="0" smtClean="0"/>
              <a:t> </a:t>
            </a:r>
            <a:endParaRPr lang="fi-FI" sz="2000" dirty="0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23</a:t>
            </a:fld>
            <a:endParaRPr lang="fi-FI"/>
          </a:p>
        </p:txBody>
      </p:sp>
      <p:sp>
        <p:nvSpPr>
          <p:cNvPr id="12" name="Ellipsi 11"/>
          <p:cNvSpPr/>
          <p:nvPr/>
        </p:nvSpPr>
        <p:spPr>
          <a:xfrm>
            <a:off x="6099118" y="2143295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Ellipsi 14"/>
          <p:cNvSpPr/>
          <p:nvPr/>
        </p:nvSpPr>
        <p:spPr>
          <a:xfrm>
            <a:off x="2399676" y="2132855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2356550" y="330443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7039052" y="330443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2573983" y="330443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5925521" y="3304430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uorakulmio 2"/>
          <p:cNvSpPr/>
          <p:nvPr/>
        </p:nvSpPr>
        <p:spPr>
          <a:xfrm>
            <a:off x="1634963" y="5579735"/>
            <a:ext cx="5976664" cy="830997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/>
          <a:p>
            <a:r>
              <a:rPr lang="fi-FI" sz="2400" dirty="0">
                <a:solidFill>
                  <a:schemeClr val="bg1"/>
                </a:solidFill>
              </a:rPr>
              <a:t>Seuraavan tikkiin pelaa ensimmäisenä </a:t>
            </a:r>
            <a:r>
              <a:rPr lang="fi-FI" sz="2400" b="1" i="1" dirty="0">
                <a:solidFill>
                  <a:schemeClr val="bg1"/>
                </a:solidFill>
              </a:rPr>
              <a:t>se pelaaja</a:t>
            </a:r>
            <a:r>
              <a:rPr lang="fi-FI" sz="2400" dirty="0">
                <a:solidFill>
                  <a:schemeClr val="bg1"/>
                </a:solidFill>
              </a:rPr>
              <a:t>, joka on voittanut edellisen tikin</a:t>
            </a:r>
          </a:p>
        </p:txBody>
      </p:sp>
      <p:sp>
        <p:nvSpPr>
          <p:cNvPr id="4" name="Ellipsi 3"/>
          <p:cNvSpPr/>
          <p:nvPr/>
        </p:nvSpPr>
        <p:spPr>
          <a:xfrm>
            <a:off x="1634963" y="1688614"/>
            <a:ext cx="1856917" cy="20954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976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  <p:bldP spid="18" grpId="0" animBg="1"/>
      <p:bldP spid="19" grpId="0" animBg="1"/>
      <p:bldP spid="20" grpId="0" animBg="1"/>
      <p:bldP spid="3" grpId="0" animBg="1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PELINVIENTISUUNNITELMA SANGISSA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340768"/>
            <a:ext cx="8034064" cy="30963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i-FI" dirty="0" smtClean="0"/>
              <a:t>Pelinviejä laskee pikatikit</a:t>
            </a:r>
          </a:p>
          <a:p>
            <a:pPr>
              <a:spcBef>
                <a:spcPts val="0"/>
              </a:spcBef>
            </a:pPr>
            <a:r>
              <a:rPr lang="fi-FI" dirty="0"/>
              <a:t>Jos pikatikkejä ei ole </a:t>
            </a:r>
            <a:r>
              <a:rPr lang="fi-FI" dirty="0" smtClean="0"/>
              <a:t>niin paljon kun on </a:t>
            </a:r>
            <a:r>
              <a:rPr lang="fi-FI" smtClean="0"/>
              <a:t>luvattu ottaa tikkejä</a:t>
            </a:r>
            <a:r>
              <a:rPr lang="fi-FI" dirty="0" smtClean="0"/>
              <a:t>, niin pelinviejä päättää mistä kasvattaa puuttuvat tikit </a:t>
            </a:r>
          </a:p>
          <a:p>
            <a:pPr>
              <a:spcBef>
                <a:spcPts val="0"/>
              </a:spcBef>
            </a:pPr>
            <a:r>
              <a:rPr lang="fi-FI" dirty="0" smtClean="0"/>
              <a:t>Pikatikkien ottaminen pelinviejän lyhyestä maasta </a:t>
            </a:r>
            <a:r>
              <a:rPr lang="fi-FI" sz="3000" dirty="0" smtClean="0"/>
              <a:t>kasvattaa</a:t>
            </a:r>
            <a:r>
              <a:rPr lang="fi-FI" dirty="0" smtClean="0"/>
              <a:t> puolustukselle tikkejä</a:t>
            </a:r>
          </a:p>
          <a:p>
            <a:pPr marL="0" indent="0">
              <a:buNone/>
            </a:pPr>
            <a:endParaRPr lang="fi-FI" sz="2800" dirty="0"/>
          </a:p>
        </p:txBody>
      </p:sp>
      <p:sp>
        <p:nvSpPr>
          <p:cNvPr id="4" name="Tekstiruutu 3"/>
          <p:cNvSpPr txBox="1"/>
          <p:nvPr/>
        </p:nvSpPr>
        <p:spPr>
          <a:xfrm>
            <a:off x="899592" y="4653136"/>
            <a:ext cx="7344816" cy="156966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2400" b="1" dirty="0">
                <a:solidFill>
                  <a:srgbClr val="FFFFFF"/>
                </a:solidFill>
                <a:latin typeface="Arial" charset="0"/>
              </a:rPr>
              <a:t>Jos pelinviejällä </a:t>
            </a:r>
            <a:r>
              <a:rPr lang="fi-FI" sz="2400" b="1" dirty="0" err="1">
                <a:solidFill>
                  <a:srgbClr val="FFFFFF"/>
                </a:solidFill>
                <a:latin typeface="Arial" charset="0"/>
              </a:rPr>
              <a:t>sangipelissä</a:t>
            </a:r>
            <a:r>
              <a:rPr lang="fi-FI" sz="2400" b="1" dirty="0">
                <a:solidFill>
                  <a:srgbClr val="FFFFFF"/>
                </a:solidFill>
                <a:latin typeface="Arial" charset="0"/>
              </a:rPr>
              <a:t> ei ole pikatikkejä niin paljon kuin hän on luvannut ottaa, </a:t>
            </a:r>
            <a:r>
              <a:rPr lang="fi-FI" sz="2400" b="1" dirty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fi-FI" sz="24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fi-FI" sz="2400" b="1" dirty="0" smtClean="0">
                <a:solidFill>
                  <a:srgbClr val="FFFFFF"/>
                </a:solidFill>
                <a:latin typeface="Arial" charset="0"/>
              </a:rPr>
              <a:t>niin </a:t>
            </a:r>
            <a:r>
              <a:rPr lang="fi-FI" sz="2400" b="1" dirty="0">
                <a:solidFill>
                  <a:srgbClr val="FFFFFF"/>
                </a:solidFill>
                <a:latin typeface="Arial" charset="0"/>
              </a:rPr>
              <a:t>ennen </a:t>
            </a:r>
            <a:r>
              <a:rPr lang="fi-FI" sz="2400" b="1" dirty="0" smtClean="0">
                <a:solidFill>
                  <a:srgbClr val="FFFFFF"/>
                </a:solidFill>
                <a:latin typeface="Arial" charset="0"/>
              </a:rPr>
              <a:t>pikatikkien </a:t>
            </a:r>
            <a:r>
              <a:rPr lang="fi-FI" sz="2400" b="1" dirty="0">
                <a:solidFill>
                  <a:srgbClr val="FFFFFF"/>
                </a:solidFill>
                <a:latin typeface="Arial" charset="0"/>
              </a:rPr>
              <a:t>ottamista, </a:t>
            </a:r>
            <a:r>
              <a:rPr lang="fi-FI" sz="2400" b="1" dirty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fi-FI" sz="2400" b="1" dirty="0" smtClean="0">
                <a:solidFill>
                  <a:srgbClr val="FFFFFF"/>
                </a:solidFill>
                <a:latin typeface="Arial" charset="0"/>
              </a:rPr>
            </a:br>
            <a:r>
              <a:rPr lang="fi-FI" sz="2400" b="1" dirty="0" smtClean="0">
                <a:solidFill>
                  <a:srgbClr val="FFFFFF"/>
                </a:solidFill>
                <a:latin typeface="Arial" charset="0"/>
              </a:rPr>
              <a:t>hän </a:t>
            </a:r>
            <a:r>
              <a:rPr lang="fi-FI" sz="2400" b="1" dirty="0">
                <a:solidFill>
                  <a:srgbClr val="FFFFFF"/>
                </a:solidFill>
                <a:latin typeface="Arial" charset="0"/>
              </a:rPr>
              <a:t>kasvattaa puuttuvat tikit vahvoiksi.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47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1132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ESIMERKKIJAKO</a:t>
            </a:r>
            <a:endParaRPr lang="fi-FI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755918"/>
              </p:ext>
            </p:extLst>
          </p:nvPr>
        </p:nvGraphicFramePr>
        <p:xfrm>
          <a:off x="1907704" y="2039151"/>
          <a:ext cx="4805363" cy="1981200"/>
        </p:xfrm>
        <a:graphic>
          <a:graphicData uri="http://schemas.openxmlformats.org/drawingml/2006/table">
            <a:tbl>
              <a:tblPr/>
              <a:tblGrid>
                <a:gridCol w="1349375"/>
                <a:gridCol w="2046288"/>
                <a:gridCol w="1409700"/>
              </a:tblGrid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i-FI" sz="2000" i="0" dirty="0" smtClean="0">
                          <a:solidFill>
                            <a:srgbClr val="000099"/>
                          </a:solidFill>
                        </a:rPr>
                        <a:t>♠</a:t>
                      </a:r>
                      <a:r>
                        <a:rPr lang="fi-FI" sz="2000" i="0" dirty="0" smtClean="0"/>
                        <a:t>Q</a:t>
                      </a: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A63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Q1086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K108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716" y="2492896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1115616" y="1116972"/>
            <a:ext cx="73266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i-FI" sz="2400" i="0" dirty="0" smtClean="0"/>
              <a:t>Tehtävänä on saada 9 tikkiä ilman </a:t>
            </a:r>
            <a:r>
              <a:rPr lang="fi-FI" sz="2400" dirty="0"/>
              <a:t>valttia </a:t>
            </a:r>
            <a:r>
              <a:rPr lang="fi-FI" sz="2400" dirty="0" smtClean="0"/>
              <a:t>(sitoumus 3NT), </a:t>
            </a:r>
            <a:r>
              <a:rPr lang="fi-FI" sz="2400" i="0" dirty="0"/>
              <a:t>pelinviejä länsi, lähtökortti  </a:t>
            </a:r>
            <a:r>
              <a:rPr lang="fi-FI" sz="2400" i="0" dirty="0">
                <a:solidFill>
                  <a:srgbClr val="000099"/>
                </a:solidFill>
              </a:rPr>
              <a:t>♠</a:t>
            </a:r>
            <a:r>
              <a:rPr lang="fi-FI" sz="2400" i="0" dirty="0"/>
              <a:t>Q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867934" y="4426469"/>
            <a:ext cx="4341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1) Kuinka monta pikatikkiä on yhteensä?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5497625" y="4425118"/>
            <a:ext cx="323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</a:t>
            </a:r>
            <a:r>
              <a:rPr lang="en-US" dirty="0" smtClean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r>
              <a:rPr lang="en-US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ea typeface="Times New Roman" pitchFamily="18" charset="0"/>
                <a:cs typeface="Arial" charset="0"/>
              </a:rPr>
              <a:t>+ 2</a:t>
            </a:r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 + 0</a:t>
            </a:r>
            <a:r>
              <a:rPr lang="fi-FI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 + 3</a:t>
            </a:r>
            <a:r>
              <a:rPr lang="fi-FI" dirty="0" smtClean="0">
                <a:solidFill>
                  <a:srgbClr val="008000"/>
                </a:solidFill>
                <a:latin typeface="Arial" charset="0"/>
                <a:ea typeface="Times New Roman" pitchFamily="18" charset="0"/>
                <a:cs typeface="Arial" charset="0"/>
              </a:rPr>
              <a:t>♣ </a:t>
            </a:r>
            <a:r>
              <a:rPr lang="fi-FI" dirty="0" smtClean="0">
                <a:ea typeface="Times New Roman" pitchFamily="18" charset="0"/>
                <a:cs typeface="Arial" charset="0"/>
              </a:rPr>
              <a:t>= 7 pikatikkiä 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885518" y="4962385"/>
            <a:ext cx="4341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2) Tarvitset siis 2 tikkiä lisää, mistä maasta ne kasvatat?</a:t>
            </a:r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5580112" y="506158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</a:t>
            </a:r>
            <a:r>
              <a:rPr lang="fi-FI" dirty="0" smtClean="0"/>
              <a:t>uudusta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914895" y="5622995"/>
            <a:ext cx="4341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3) Voitat 1. tikin idän kuninkaalla. Mitä pelaat toiseen tikkiin?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5606146" y="5622995"/>
            <a:ext cx="3286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Ruutua, kasvatat siis ruutusi  ennen pikatikkiesi ottamista</a:t>
            </a:r>
            <a:endParaRPr lang="fi-FI" dirty="0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25</a:t>
            </a:fld>
            <a:endParaRPr lang="fi-FI"/>
          </a:p>
        </p:txBody>
      </p:sp>
      <p:sp>
        <p:nvSpPr>
          <p:cNvPr id="16" name="Ellipsi 15"/>
          <p:cNvSpPr/>
          <p:nvPr/>
        </p:nvSpPr>
        <p:spPr>
          <a:xfrm>
            <a:off x="5543182" y="249289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2483768" y="249289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6228184" y="3264706"/>
            <a:ext cx="216024" cy="288032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549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/>
          <p:cNvSpPr txBox="1"/>
          <p:nvPr/>
        </p:nvSpPr>
        <p:spPr>
          <a:xfrm>
            <a:off x="1331640" y="1628800"/>
            <a:ext cx="6768752" cy="378565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b="1" dirty="0">
                <a:solidFill>
                  <a:schemeClr val="bg1"/>
                </a:solidFill>
              </a:rPr>
              <a:t>Pelin päämäärä </a:t>
            </a:r>
            <a:r>
              <a:rPr lang="fi-FI" sz="4000" b="1" dirty="0" smtClean="0">
                <a:solidFill>
                  <a:schemeClr val="bg1"/>
                </a:solidFill>
              </a:rPr>
              <a:t/>
            </a:r>
            <a:br>
              <a:rPr lang="fi-FI" sz="4000" b="1" dirty="0" smtClean="0">
                <a:solidFill>
                  <a:schemeClr val="bg1"/>
                </a:solidFill>
              </a:rPr>
            </a:br>
            <a:r>
              <a:rPr lang="fi-FI" sz="4000" b="1" dirty="0" smtClean="0">
                <a:solidFill>
                  <a:schemeClr val="bg1"/>
                </a:solidFill>
              </a:rPr>
              <a:t>on </a:t>
            </a:r>
            <a:r>
              <a:rPr lang="fi-FI" sz="4000" b="1" dirty="0">
                <a:solidFill>
                  <a:schemeClr val="bg1"/>
                </a:solidFill>
              </a:rPr>
              <a:t>voittaa tikkejä mahdollisimman </a:t>
            </a:r>
            <a:r>
              <a:rPr lang="fi-FI" sz="4000" b="1" dirty="0" smtClean="0">
                <a:solidFill>
                  <a:schemeClr val="bg1"/>
                </a:solidFill>
              </a:rPr>
              <a:t/>
            </a:r>
            <a:br>
              <a:rPr lang="fi-FI" sz="4000" b="1" dirty="0" smtClean="0">
                <a:solidFill>
                  <a:schemeClr val="bg1"/>
                </a:solidFill>
              </a:rPr>
            </a:br>
            <a:r>
              <a:rPr lang="fi-FI" sz="4000" b="1" dirty="0" smtClean="0">
                <a:solidFill>
                  <a:schemeClr val="bg1"/>
                </a:solidFill>
              </a:rPr>
              <a:t>PALJON</a:t>
            </a:r>
            <a:r>
              <a:rPr lang="fi-FI" sz="4000" b="1" dirty="0">
                <a:solidFill>
                  <a:schemeClr val="bg1"/>
                </a:solidFill>
              </a:rPr>
              <a:t>, </a:t>
            </a:r>
            <a:r>
              <a:rPr lang="fi-FI" sz="4000" b="1" dirty="0" smtClean="0">
                <a:solidFill>
                  <a:schemeClr val="bg1"/>
                </a:solidFill>
              </a:rPr>
              <a:t/>
            </a:r>
            <a:br>
              <a:rPr lang="fi-FI" sz="4000" b="1" dirty="0" smtClean="0">
                <a:solidFill>
                  <a:schemeClr val="bg1"/>
                </a:solidFill>
              </a:rPr>
            </a:br>
            <a:r>
              <a:rPr lang="fi-FI" sz="4000" b="1" dirty="0" smtClean="0">
                <a:solidFill>
                  <a:schemeClr val="bg1"/>
                </a:solidFill>
              </a:rPr>
              <a:t>ei </a:t>
            </a:r>
            <a:r>
              <a:rPr lang="fi-FI" sz="4000" b="1" dirty="0">
                <a:solidFill>
                  <a:schemeClr val="bg1"/>
                </a:solidFill>
              </a:rPr>
              <a:t>mahdollisimman </a:t>
            </a:r>
            <a:r>
              <a:rPr lang="fi-FI" sz="4000" b="1" dirty="0" smtClean="0">
                <a:solidFill>
                  <a:schemeClr val="bg1"/>
                </a:solidFill>
              </a:rPr>
              <a:t/>
            </a:r>
            <a:br>
              <a:rPr lang="fi-FI" sz="4000" b="1" dirty="0" smtClean="0">
                <a:solidFill>
                  <a:schemeClr val="bg1"/>
                </a:solidFill>
              </a:rPr>
            </a:br>
            <a:r>
              <a:rPr lang="fi-FI" sz="4000" b="1" dirty="0" smtClean="0">
                <a:solidFill>
                  <a:schemeClr val="bg1"/>
                </a:solidFill>
              </a:rPr>
              <a:t>NOPEASTI</a:t>
            </a:r>
            <a:r>
              <a:rPr lang="fi-FI" sz="4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Otsikk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MUISTA!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3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1331640" y="1052736"/>
            <a:ext cx="6840760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4000" dirty="0">
                <a:solidFill>
                  <a:srgbClr val="009900"/>
                </a:solidFill>
                <a:latin typeface="Arial" charset="0"/>
              </a:rPr>
              <a:t>♣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Arial" charset="0"/>
              </a:rPr>
              <a:t>♦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Arial" charset="0"/>
              </a:rPr>
              <a:t>♥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Arial" charset="0"/>
              </a:rPr>
              <a:t>♠</a:t>
            </a:r>
            <a:r>
              <a:rPr lang="fi-FI" sz="40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endParaRPr lang="fi-FI" sz="4000" dirty="0">
              <a:solidFill>
                <a:srgbClr val="333399"/>
              </a:solidFill>
              <a:latin typeface="Times New Roman" pitchFamily="18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4000" dirty="0" smtClean="0">
                <a:solidFill>
                  <a:srgbClr val="00B050"/>
                </a:solidFill>
                <a:latin typeface="Times New Roman" pitchFamily="18" charset="0"/>
              </a:rPr>
              <a:t>PUOLUSTAMISTA</a:t>
            </a: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dirty="0">
                <a:latin typeface="Calibri" pitchFamily="34" charset="0"/>
              </a:rPr>
              <a:t>Kirjan </a:t>
            </a:r>
            <a:r>
              <a:rPr lang="fi-FI" smtClean="0">
                <a:latin typeface="Calibri" pitchFamily="34" charset="0"/>
              </a:rPr>
              <a:t>sivut 20-22</a:t>
            </a:r>
            <a:endParaRPr lang="fi-FI" dirty="0" smtClean="0">
              <a:solidFill>
                <a:srgbClr val="00B050"/>
              </a:solidFill>
              <a:latin typeface="Calibri" pitchFamily="34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endParaRPr lang="fi-FI" sz="4000" dirty="0">
              <a:solidFill>
                <a:srgbClr val="333399"/>
              </a:solidFill>
              <a:latin typeface="Times New Roman" pitchFamily="18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67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67544" y="404664"/>
            <a:ext cx="8207375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PUOLUSTAMISESTA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34827" y="1628800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Puolustus pelaa ”yhteen pussiin”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Kaikki tikit ovat yhteisiä, ei siis ole sinun ja minun tikkejä vaan meidän tikkejä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Puolustuksen pitää pystyä ”keskustelemaan” korteistaan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Puhuminen ja salaiset merkinannot tai sopimukset ovat </a:t>
            </a:r>
            <a:r>
              <a:rPr lang="fi-FI" sz="3200" b="1" dirty="0" smtClean="0">
                <a:latin typeface="Calibri" pitchFamily="34" charset="0"/>
                <a:cs typeface="Calibri" pitchFamily="34" charset="0"/>
              </a:rPr>
              <a:t>KIELLETTYJÄ</a:t>
            </a:r>
            <a:endParaRPr lang="fi-FI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28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4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67544" y="404664"/>
            <a:ext cx="8207375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PUOLUSTAMISESTA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750420" y="1412776"/>
            <a:ext cx="76416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Puolustuksen ”keskustelu” tapahtuu pelaamalla: korttien pelaamisjärjestyksellä kerrotaan maiden pituuksista ja voimasta eli onko meillä kuvia maassa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Tätä varten olemme sopineet sääntöjä 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lähtökortteihin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Puolustus myös näyttää 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pituus-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 ja 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voimamerkinantoja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 (käydään läpi 3. oppitunnilla)</a:t>
            </a:r>
            <a:endParaRPr lang="fi-FI" sz="32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29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JOHDANTO BRIDGEEN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>
                <a:solidFill>
                  <a:schemeClr val="tx1"/>
                </a:solidFill>
              </a:rPr>
              <a:t>Bridge on 4 hengen tikkipeli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Vastakkain olevat pelaajat pelaavat samalla puolella eli muodostavat  parin</a:t>
            </a:r>
          </a:p>
          <a:p>
            <a:r>
              <a:rPr lang="fi-FI" dirty="0" smtClean="0"/>
              <a:t>Pareja kutsutaan ilmansuuntien mukaan:</a:t>
            </a:r>
            <a:br>
              <a:rPr lang="fi-FI" dirty="0" smtClean="0"/>
            </a:br>
            <a:r>
              <a:rPr lang="fi-FI" b="1" i="1" dirty="0" smtClean="0">
                <a:solidFill>
                  <a:srgbClr val="006600"/>
                </a:solidFill>
              </a:rPr>
              <a:t>POHJOINEN-ETÄLÄ</a:t>
            </a:r>
            <a:r>
              <a:rPr lang="fi-FI" dirty="0" smtClean="0"/>
              <a:t> (N-S) </a:t>
            </a:r>
            <a:r>
              <a:rPr lang="fi-FI" dirty="0" err="1" smtClean="0"/>
              <a:t>vs</a:t>
            </a:r>
            <a:r>
              <a:rPr lang="fi-FI" dirty="0" smtClean="0"/>
              <a:t> </a:t>
            </a:r>
            <a:r>
              <a:rPr lang="fi-FI" b="1" i="1" dirty="0" smtClean="0">
                <a:solidFill>
                  <a:srgbClr val="006600"/>
                </a:solidFill>
              </a:rPr>
              <a:t>ITÄ-LÄNSI </a:t>
            </a:r>
            <a:r>
              <a:rPr lang="fi-FI" dirty="0" smtClean="0"/>
              <a:t>(E-W)</a:t>
            </a:r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/>
              <a:t>Pelataan normaalilla 52 kortin pakalla, ei jokereita</a:t>
            </a:r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Jaetaan kaikki kortit, joten jokainen pelaaja saa käteensä 13 korttia eli jaossa on siis 13 tikkiä</a:t>
            </a:r>
          </a:p>
          <a:p>
            <a:r>
              <a:rPr lang="fi-FI" dirty="0" smtClean="0"/>
              <a:t>Peli on kaksivaiheinen: tarjoaminen ja tikkipeli</a:t>
            </a:r>
            <a:endParaRPr lang="fi-FI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dirty="0" smtClean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 smtClean="0">
              <a:solidFill>
                <a:schemeClr val="tx1"/>
              </a:solidFill>
            </a:endParaRPr>
          </a:p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62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33414" y="341667"/>
            <a:ext cx="8207375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LÄHTÖKORTEISTA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899592" y="1185489"/>
            <a:ext cx="77915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latin typeface="Calibri" pitchFamily="34" charset="0"/>
              </a:rPr>
              <a:t>Lähtijän partnerille on tärkeää pystyä hahmottamaan, minkälaisesta maasta partneri on lähtenyt.  </a:t>
            </a:r>
            <a:br>
              <a:rPr lang="fi-FI" sz="3200" dirty="0" smtClean="0">
                <a:latin typeface="Calibri" pitchFamily="34" charset="0"/>
              </a:rPr>
            </a:br>
            <a:r>
              <a:rPr lang="fi-FI" sz="3200" dirty="0" smtClean="0">
                <a:latin typeface="Calibri" pitchFamily="34" charset="0"/>
              </a:rPr>
              <a:t>Tämän avulla hän tietää, kannattaako maata jatkaa, kun hän on seuraavan kerran kiinni.</a:t>
            </a:r>
          </a:p>
          <a:p>
            <a:endParaRPr lang="fi-FI" sz="3200" dirty="0" smtClean="0">
              <a:latin typeface="Calibri" pitchFamily="34" charset="0"/>
            </a:endParaRPr>
          </a:p>
          <a:p>
            <a:r>
              <a:rPr lang="fi-FI" sz="3200" dirty="0" smtClean="0">
                <a:latin typeface="Calibri" pitchFamily="34" charset="0"/>
              </a:rPr>
              <a:t>Lähtökortista partneri voi päätellä: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</a:rPr>
              <a:t>Kuinka pitkä maa lähtijällä on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</a:rPr>
              <a:t>Kuinka hyvä maa </a:t>
            </a:r>
            <a:r>
              <a:rPr lang="fi-FI" sz="3200" dirty="0">
                <a:latin typeface="Calibri" pitchFamily="34" charset="0"/>
              </a:rPr>
              <a:t>lähtijällä </a:t>
            </a:r>
            <a:r>
              <a:rPr lang="fi-FI" sz="3200" dirty="0" smtClean="0">
                <a:latin typeface="Calibri" pitchFamily="34" charset="0"/>
              </a:rPr>
              <a:t>on eli onko lähtijällä paljon kuvia lähtömaasta</a:t>
            </a:r>
            <a:endParaRPr lang="fi-FI" sz="3200" dirty="0">
              <a:latin typeface="Calibri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30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207375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LÄHTÖKORTTI</a:t>
            </a:r>
            <a:b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10-12 sääntö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323528" y="1628800"/>
            <a:ext cx="849694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latin typeface="Calibri" pitchFamily="34" charset="0"/>
                <a:cs typeface="Calibri" pitchFamily="34" charset="0"/>
              </a:rPr>
              <a:t>Lähtö pituuden mukaan silloin kun ei ole paljon kuvia lähtömaasta, sopimuksena ns. </a:t>
            </a:r>
            <a:br>
              <a:rPr lang="fi-FI" sz="3200" dirty="0" smtClean="0">
                <a:latin typeface="Calibri" pitchFamily="34" charset="0"/>
                <a:cs typeface="Calibri" pitchFamily="34" charset="0"/>
              </a:rPr>
            </a:b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10-12 –sääntö eli 1. 3. tai 5.</a:t>
            </a:r>
            <a:r>
              <a:rPr lang="fi-FI" sz="3600" dirty="0" smtClean="0">
                <a:latin typeface="Calibri" pitchFamily="34" charset="0"/>
                <a:cs typeface="Calibri" pitchFamily="34" charset="0"/>
              </a:rPr>
              <a:t>:</a:t>
            </a:r>
            <a:endParaRPr lang="fi-FI" sz="36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viiden 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kortin 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tai pitemmästä väristä 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viidenneksi suurin kortti: lähtömaassa K1085</a:t>
            </a:r>
            <a:r>
              <a:rPr lang="fi-FI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 tai K1085</a:t>
            </a:r>
            <a:r>
              <a:rPr lang="fi-FI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>
                <a:latin typeface="Calibri" pitchFamily="34" charset="0"/>
                <a:cs typeface="Calibri" pitchFamily="34" charset="0"/>
              </a:rPr>
              <a:t>kolmen tai neljän kortin väristä kolmanneksi suurin kortti esim. lähtömaassa K10</a:t>
            </a:r>
            <a:r>
              <a:rPr lang="fi-FI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 tai K10</a:t>
            </a:r>
            <a:r>
              <a:rPr lang="fi-FI" sz="3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yhden 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tai kahden kortin 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maasta 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suurin 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kortti, esim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. lähtömaassa </a:t>
            </a:r>
            <a:r>
              <a:rPr lang="fi-FI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 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tai</a:t>
            </a:r>
            <a:r>
              <a:rPr lang="fi-FI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9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2</a:t>
            </a:r>
            <a:endParaRPr lang="fi-FI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31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44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207375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LÄHTÖKORTTI</a:t>
            </a:r>
            <a:b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LÄHTÖ </a:t>
            </a: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SARJASTA SANGIPELISSÄ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899592" y="1628800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Lähdöt vahvasta väristä: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Sarjasta eli sekvenssistä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suurin kortti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Aito sarja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(Kolme peräkkäistä korttia, joita suurin on kuva tai 10)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KQ,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QJ,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Q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J10,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109,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10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98, 98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Epäaito sarja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(kaksi peräkkäistä korttia ja väli)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</a:t>
            </a:r>
            <a:b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KJ,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Q10,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Q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J9,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108,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10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97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Välisarjasta </a:t>
            </a:r>
            <a:r>
              <a:rPr lang="fi-FI" sz="2800" b="1" i="1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kolmanneksi suurin kortti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Välisarjassa on iso kortti, väli ja sarja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b="1" i="1" dirty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Välisarja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: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AQ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J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KJ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10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Q10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AJ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10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A10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K10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</a:t>
            </a:r>
            <a:endParaRPr lang="fi-FI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32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3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68313" y="333375"/>
            <a:ext cx="8207375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LÄHTÖKORTTI</a:t>
            </a:r>
            <a:b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LÄHTÖKORTTI</a:t>
            </a: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SANGIPELISSÄ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468313" y="1628800"/>
            <a:ext cx="828015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Mikä on säännön mukainen lähtökortti?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latin typeface="Arial" charset="0"/>
              </a:rPr>
              <a:t>♠ 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KQJ86</a:t>
            </a: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latin typeface="Arial" charset="0"/>
              </a:rPr>
              <a:t>♠ 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KQ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06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	</a:t>
            </a: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latin typeface="Arial" charset="0"/>
              </a:rPr>
              <a:t>♠ 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AQJ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05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	</a:t>
            </a: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latin typeface="Arial" charset="0"/>
              </a:rPr>
              <a:t>♠ </a:t>
            </a:r>
            <a:r>
              <a:rPr lang="fi-FI" sz="2800" spc="300" dirty="0" smtClean="0">
                <a:latin typeface="Calibri" pitchFamily="34" charset="0"/>
              </a:rPr>
              <a:t>K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Q974</a:t>
            </a:r>
            <a:endParaRPr lang="fi-FI" sz="2800" spc="300" dirty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074</a:t>
            </a: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KJ9643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AKJ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10 	</a:t>
            </a: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fi-FI" sz="2800" spc="300" dirty="0" smtClean="0">
                <a:latin typeface="Calibri" pitchFamily="34" charset="0"/>
                <a:cs typeface="Calibri" pitchFamily="34" charset="0"/>
              </a:rPr>
              <a:t>J72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		</a:t>
            </a:r>
          </a:p>
          <a:p>
            <a:pPr marL="971550" lvl="1" indent="-514350">
              <a:buClr>
                <a:schemeClr val="tx1"/>
              </a:buClr>
              <a:buFont typeface="+mj-lt"/>
              <a:buAutoNum type="arabicPeriod"/>
            </a:pPr>
            <a:r>
              <a:rPr lang="fi-FI" sz="2800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 </a:t>
            </a:r>
            <a:r>
              <a:rPr lang="fi-FI" sz="2800" spc="300" dirty="0" smtClean="0">
                <a:latin typeface="Calibri" pitchFamily="34" charset="0"/>
                <a:cs typeface="Arial" charset="0"/>
              </a:rPr>
              <a:t>92</a:t>
            </a:r>
            <a:endParaRPr lang="fi-FI" sz="2800" u="sng" spc="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F203-5D72-4A44-88A8-3F93CC2E28E7}" type="slidenum">
              <a:rPr lang="fi-FI" smtClean="0">
                <a:solidFill>
                  <a:srgbClr val="000000"/>
                </a:solidFill>
              </a:rPr>
              <a:pPr/>
              <a:t>33</a:t>
            </a:fld>
            <a:endParaRPr lang="fi-FI">
              <a:solidFill>
                <a:srgbClr val="000000"/>
              </a:solidFill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3338393" y="2222504"/>
            <a:ext cx="2539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Sarjan korkein eli K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3338393" y="2642757"/>
            <a:ext cx="377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Epäaidon sarjan korkein eli K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3338393" y="3104422"/>
            <a:ext cx="4143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Välisarjasta 3. korkein kortti eli J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3338393" y="3529536"/>
            <a:ext cx="5445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Ei sarjaa, pituuden mukaan 5. korkein eli 4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3338393" y="3963612"/>
            <a:ext cx="5445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Ei sarjaa, pituuden mukaan 3. korkein eli 7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3338393" y="4373799"/>
            <a:ext cx="5445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Ei sarjaa, pituuden mukaan 5. korkein eli 4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3338393" y="4785318"/>
            <a:ext cx="377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Epäaidon sarjan korkein eli A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3338393" y="5246982"/>
            <a:ext cx="5445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Ei sarjaa, pituuden mukaan 3. korkein eli 2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3338393" y="5730139"/>
            <a:ext cx="5139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Ei sarjaa, pituuden mukaan korkein eli 9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14" name="Ellipsi 13"/>
          <p:cNvSpPr/>
          <p:nvPr/>
        </p:nvSpPr>
        <p:spPr>
          <a:xfrm>
            <a:off x="1763688" y="2309319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Ellipsi 16"/>
          <p:cNvSpPr/>
          <p:nvPr/>
        </p:nvSpPr>
        <p:spPr>
          <a:xfrm>
            <a:off x="1748223" y="2706870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Ellipsi 17"/>
          <p:cNvSpPr/>
          <p:nvPr/>
        </p:nvSpPr>
        <p:spPr>
          <a:xfrm>
            <a:off x="2230260" y="3168535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Ellipsi 18"/>
          <p:cNvSpPr/>
          <p:nvPr/>
        </p:nvSpPr>
        <p:spPr>
          <a:xfrm>
            <a:off x="2704443" y="3580032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Ellipsi 19"/>
          <p:cNvSpPr/>
          <p:nvPr/>
        </p:nvSpPr>
        <p:spPr>
          <a:xfrm>
            <a:off x="2469212" y="4008824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Ellipsi 20"/>
          <p:cNvSpPr/>
          <p:nvPr/>
        </p:nvSpPr>
        <p:spPr>
          <a:xfrm>
            <a:off x="2613228" y="4451881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Ellipsi 21"/>
          <p:cNvSpPr/>
          <p:nvPr/>
        </p:nvSpPr>
        <p:spPr>
          <a:xfrm>
            <a:off x="1789296" y="4898052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Ellipsi 22"/>
          <p:cNvSpPr/>
          <p:nvPr/>
        </p:nvSpPr>
        <p:spPr>
          <a:xfrm>
            <a:off x="2181180" y="5311095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Ellipsi 23"/>
          <p:cNvSpPr/>
          <p:nvPr/>
        </p:nvSpPr>
        <p:spPr>
          <a:xfrm>
            <a:off x="1772072" y="5730139"/>
            <a:ext cx="288032" cy="33343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472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SANGIPUOLUSTAMISEN </a:t>
            </a:r>
            <a:b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PERIAATTEET</a:t>
            </a:r>
            <a:endParaRPr lang="fi-FI" sz="3600" b="1" dirty="0"/>
          </a:p>
        </p:txBody>
      </p:sp>
      <p:sp>
        <p:nvSpPr>
          <p:cNvPr id="4" name="Tekstiruutu 3"/>
          <p:cNvSpPr txBox="1"/>
          <p:nvPr/>
        </p:nvSpPr>
        <p:spPr>
          <a:xfrm>
            <a:off x="584990" y="1268760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latin typeface="Calibri" pitchFamily="34" charset="0"/>
                <a:cs typeface="Calibri" pitchFamily="34" charset="0"/>
              </a:rPr>
              <a:t>Tarkoituksena on kasvattaa tikkejä omasta vahvasta tai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pitkästä väristä.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r>
              <a:rPr lang="fi-FI" sz="2800" dirty="0">
                <a:latin typeface="Calibri" pitchFamily="34" charset="0"/>
                <a:cs typeface="Calibri" pitchFamily="34" charset="0"/>
              </a:rPr>
              <a:t>Tyypillisesti </a:t>
            </a:r>
            <a:r>
              <a:rPr lang="fi-FI" sz="2800" dirty="0" err="1">
                <a:latin typeface="Calibri" pitchFamily="34" charset="0"/>
                <a:cs typeface="Calibri" pitchFamily="34" charset="0"/>
              </a:rPr>
              <a:t>sangipuolustus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etenee seuraavasti: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Lähtijä aloittaa pisimmästä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väristään. Jos lähtijällä on kaksi yhtä pitkää ”pisintä” maata, kannattaa yleensä lähteä paremmalla: </a:t>
            </a:r>
          </a:p>
          <a:p>
            <a:pPr lvl="5"/>
            <a:endParaRPr lang="fi-FI" sz="2800" dirty="0" smtClean="0">
              <a:latin typeface="Calibri" pitchFamily="34" charset="0"/>
              <a:cs typeface="Calibri" pitchFamily="34" charset="0"/>
            </a:endParaRPr>
          </a:p>
          <a:p>
            <a:pPr lvl="5"/>
            <a:r>
              <a:rPr lang="fi-FI" sz="2800" i="1" dirty="0" smtClean="0">
                <a:latin typeface="Calibri" pitchFamily="34" charset="0"/>
                <a:cs typeface="Calibri" pitchFamily="34" charset="0"/>
              </a:rPr>
              <a:t>Kaksi 4 kortin väriä, joista pata parempi</a:t>
            </a:r>
          </a:p>
          <a:p>
            <a:pPr lvl="5"/>
            <a:r>
              <a:rPr lang="fi-FI" sz="2800" i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 Lähdetään padalla</a:t>
            </a:r>
            <a:endParaRPr lang="fi-FI" sz="2800" i="1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cs typeface="Calibri" pitchFamily="34" charset="0"/>
              </a:rPr>
              <a:t>Aina, kun puolustus voittaa tikin, jatketaan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aloitusvärin pelaamista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405896"/>
              </p:ext>
            </p:extLst>
          </p:nvPr>
        </p:nvGraphicFramePr>
        <p:xfrm>
          <a:off x="1403648" y="3875104"/>
          <a:ext cx="1349375" cy="1585731"/>
        </p:xfrm>
        <a:graphic>
          <a:graphicData uri="http://schemas.openxmlformats.org/drawingml/2006/table">
            <a:tbl>
              <a:tblPr/>
              <a:tblGrid>
                <a:gridCol w="1349375"/>
              </a:tblGrid>
              <a:tr h="3970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QJ105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J972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A63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96-9164-4118-94D9-1ABA21DA84D2}" type="slidenum">
              <a:rPr lang="fi-FI" smtClean="0">
                <a:solidFill>
                  <a:srgbClr val="000000"/>
                </a:solidFill>
              </a:rPr>
              <a:pPr/>
              <a:t>34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08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SANGIPUOLUSTAMISEN </a:t>
            </a:r>
            <a:b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PERIAATTEET</a:t>
            </a:r>
            <a:endParaRPr lang="fi-FI" sz="3600" b="1" dirty="0"/>
          </a:p>
        </p:txBody>
      </p:sp>
      <p:sp>
        <p:nvSpPr>
          <p:cNvPr id="4" name="Tekstiruutu 3"/>
          <p:cNvSpPr txBox="1"/>
          <p:nvPr/>
        </p:nvSpPr>
        <p:spPr>
          <a:xfrm>
            <a:off x="611560" y="1484784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Joskus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lähtijän partneri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näkee esim. lepääjän korteista,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että lähtöväriä ei pidä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pelata, tai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hänellä ei enää ole kyseistä väriä.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Tällöin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hänen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kannattaa pelata </a:t>
            </a:r>
            <a:r>
              <a:rPr lang="fi-FI" sz="2800" i="1" dirty="0">
                <a:latin typeface="Calibri" pitchFamily="34" charset="0"/>
                <a:cs typeface="Calibri" pitchFamily="34" charset="0"/>
              </a:rPr>
              <a:t>joko omaa vahvaa väriään tai väriä, joka on </a:t>
            </a:r>
            <a:r>
              <a:rPr lang="fi-FI" sz="2800" i="1" dirty="0" smtClean="0">
                <a:latin typeface="Calibri" pitchFamily="34" charset="0"/>
                <a:cs typeface="Calibri" pitchFamily="34" charset="0"/>
              </a:rPr>
              <a:t>pöydässä heikko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r>
              <a:rPr lang="fi-FI" sz="2800" dirty="0">
                <a:latin typeface="Calibri" pitchFamily="34" charset="0"/>
                <a:cs typeface="Calibri" pitchFamily="34" charset="0"/>
              </a:rPr>
              <a:t>Puolustajien ei pidä kovin usein vaihtaa pelattavaa väriä, vaan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on hyvä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jatkaa saman värin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kasvatusta. 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On arvioitu, että joka kerta kuin puolustus vaihtaa pelaamaansa maata, se ”lahjoittaa” pelinviejälle puolikkaan tikin. </a:t>
            </a:r>
            <a:endParaRPr lang="fi-FI" sz="28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96-9164-4118-94D9-1ABA21DA84D2}" type="slidenum">
              <a:rPr lang="fi-FI" smtClean="0">
                <a:solidFill>
                  <a:srgbClr val="000000"/>
                </a:solidFill>
              </a:rPr>
              <a:pPr/>
              <a:t>35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TIKKI (ILMAN VALTTIA)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Tikin muodostaa jokaisen pelaajan vuorotellen myötäpäivään pelaama yksi kortti</a:t>
            </a:r>
          </a:p>
          <a:p>
            <a:r>
              <a:rPr lang="fi-FI" dirty="0" smtClean="0"/>
              <a:t>Tikkiin ensimmäisenä pelattu kortti määrää, mitä maata tikkiin on pelattava ns. </a:t>
            </a:r>
            <a:r>
              <a:rPr lang="fi-FI" b="1" i="1" dirty="0" smtClean="0">
                <a:solidFill>
                  <a:srgbClr val="006600"/>
                </a:solidFill>
              </a:rPr>
              <a:t>maapakko</a:t>
            </a:r>
          </a:p>
          <a:p>
            <a:r>
              <a:rPr lang="fi-FI" dirty="0" smtClean="0"/>
              <a:t>Jokainen pelaajaa saa vuorollaan pelata tikkiin minkä kokoisen kortin tahansa pyydettyä maata  eli ei ole </a:t>
            </a:r>
            <a:r>
              <a:rPr lang="fi-FI" b="1" i="1" dirty="0" smtClean="0">
                <a:solidFill>
                  <a:srgbClr val="006600"/>
                </a:solidFill>
              </a:rPr>
              <a:t>ylimenopakkoa</a:t>
            </a:r>
          </a:p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87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TIKKI (ILMAN VALTTIA)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Mikäli pelaajalla ei ole pyydettyä maata eli hän ei voi </a:t>
            </a:r>
            <a:r>
              <a:rPr lang="fi-FI" b="1" i="1" dirty="0" smtClean="0">
                <a:solidFill>
                  <a:srgbClr val="006600"/>
                </a:solidFill>
              </a:rPr>
              <a:t>tunnustaa</a:t>
            </a:r>
            <a:r>
              <a:rPr lang="fi-FI" dirty="0" smtClean="0"/>
              <a:t> maata, hän saa pelata minkä tahansa kortin kädestään (</a:t>
            </a:r>
            <a:r>
              <a:rPr lang="fi-FI" b="1" i="1" dirty="0" err="1" smtClean="0">
                <a:solidFill>
                  <a:srgbClr val="006600"/>
                </a:solidFill>
              </a:rPr>
              <a:t>sakaus</a:t>
            </a:r>
            <a:r>
              <a:rPr lang="fi-FI" dirty="0" smtClean="0"/>
              <a:t>)</a:t>
            </a:r>
          </a:p>
          <a:p>
            <a:r>
              <a:rPr lang="fi-FI" dirty="0" smtClean="0"/>
              <a:t>Tikin voittaa pyydetyn maan korkein kortti</a:t>
            </a:r>
          </a:p>
          <a:p>
            <a:r>
              <a:rPr lang="fi-FI" dirty="0" smtClean="0"/>
              <a:t>Korttien arvojärjestys: A, K, Q, J, 10 … 2</a:t>
            </a:r>
          </a:p>
          <a:p>
            <a:r>
              <a:rPr lang="fi-FI" dirty="0" smtClean="0"/>
              <a:t>Seuraavaan tikkiin pelaa ensimmäisenä </a:t>
            </a:r>
            <a:r>
              <a:rPr lang="fi-FI" b="1" i="1" dirty="0" smtClean="0">
                <a:solidFill>
                  <a:srgbClr val="006600"/>
                </a:solidFill>
              </a:rPr>
              <a:t>se pelaaja</a:t>
            </a:r>
            <a:r>
              <a:rPr lang="fi-FI" dirty="0" smtClean="0"/>
              <a:t>, joka on voittanut edellisen tikin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94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VALTTI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i-FI" dirty="0" smtClean="0"/>
              <a:t>Peliin voidaan myös sopia jokin maa </a:t>
            </a:r>
            <a:r>
              <a:rPr lang="fi-FI" b="1" i="1" dirty="0" smtClean="0">
                <a:solidFill>
                  <a:srgbClr val="006600"/>
                </a:solidFill>
              </a:rPr>
              <a:t>valtiksi</a:t>
            </a:r>
          </a:p>
          <a:p>
            <a:pPr>
              <a:spcBef>
                <a:spcPts val="0"/>
              </a:spcBef>
            </a:pPr>
            <a:r>
              <a:rPr lang="fi-FI" dirty="0" smtClean="0"/>
              <a:t>Yhä edelleen on maapakko</a:t>
            </a:r>
          </a:p>
          <a:p>
            <a:pPr>
              <a:spcBef>
                <a:spcPts val="0"/>
              </a:spcBef>
            </a:pPr>
            <a:r>
              <a:rPr lang="fi-FI" dirty="0" smtClean="0"/>
              <a:t>Mikäli pelaajalla ei ole tunnustaa maata, hän </a:t>
            </a:r>
            <a:r>
              <a:rPr lang="fi-FI" b="1" i="1" dirty="0" smtClean="0">
                <a:solidFill>
                  <a:srgbClr val="006600"/>
                </a:solidFill>
              </a:rPr>
              <a:t>voi</a:t>
            </a:r>
            <a:r>
              <a:rPr lang="fi-FI" dirty="0" smtClean="0"/>
              <a:t> yrittää voittaa tikin pelaamalla valttimaata eli </a:t>
            </a:r>
            <a:r>
              <a:rPr lang="fi-FI" b="1" i="1" dirty="0" smtClean="0">
                <a:solidFill>
                  <a:srgbClr val="006600"/>
                </a:solidFill>
              </a:rPr>
              <a:t>varastaa</a:t>
            </a:r>
            <a:r>
              <a:rPr lang="fi-FI" dirty="0" smtClean="0"/>
              <a:t> tikin</a:t>
            </a:r>
          </a:p>
          <a:p>
            <a:pPr>
              <a:spcBef>
                <a:spcPts val="0"/>
              </a:spcBef>
            </a:pPr>
            <a:r>
              <a:rPr lang="fi-FI" dirty="0" smtClean="0"/>
              <a:t>Valttia ei ole pakko pelata, jos ei ole tunnustaa maata - </a:t>
            </a:r>
            <a:r>
              <a:rPr lang="fi-FI" b="1" i="1" dirty="0" smtClean="0">
                <a:solidFill>
                  <a:srgbClr val="006600"/>
                </a:solidFill>
              </a:rPr>
              <a:t>ei</a:t>
            </a:r>
            <a:r>
              <a:rPr lang="fi-FI" dirty="0" smtClean="0"/>
              <a:t> siis </a:t>
            </a:r>
            <a:r>
              <a:rPr lang="fi-FI" dirty="0"/>
              <a:t>ole </a:t>
            </a:r>
            <a:r>
              <a:rPr lang="fi-FI" b="1" i="1" dirty="0" smtClean="0">
                <a:solidFill>
                  <a:srgbClr val="006600"/>
                </a:solidFill>
              </a:rPr>
              <a:t>valttipakkoa</a:t>
            </a:r>
          </a:p>
          <a:p>
            <a:pPr>
              <a:spcBef>
                <a:spcPts val="0"/>
              </a:spcBef>
            </a:pPr>
            <a:r>
              <a:rPr lang="fi-FI" dirty="0" smtClean="0"/>
              <a:t>Tikin voittaa se pelaaja, joka on pelannut tikkiin suurimman valtin tai  - jos kukaan ei ole varastanut  - suurimman kortin tikkiväriä</a:t>
            </a:r>
          </a:p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06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BRIDGEN TARJOAMISVAIHE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52528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Tarjoamisvaihe on ”huutokauppa” siitä, kumpi pari lupaa ottaa enemmän tikkejä</a:t>
            </a:r>
            <a:endParaRPr lang="fi-FI" dirty="0"/>
          </a:p>
          <a:p>
            <a:r>
              <a:rPr lang="fi-FI" dirty="0" smtClean="0"/>
              <a:t>Huutokaupan voittaa se pari, kumpi lupa ottaa enemmän tikkejä. Parista tulee  </a:t>
            </a:r>
            <a:r>
              <a:rPr lang="fi-FI" b="1" i="1" dirty="0" smtClean="0">
                <a:solidFill>
                  <a:srgbClr val="006600"/>
                </a:solidFill>
              </a:rPr>
              <a:t>pelinvientipuoli</a:t>
            </a:r>
            <a:r>
              <a:rPr lang="fi-FI" dirty="0" smtClean="0"/>
              <a:t> </a:t>
            </a:r>
          </a:p>
          <a:p>
            <a:r>
              <a:rPr lang="fi-FI" dirty="0" smtClean="0"/>
              <a:t>Pelinvientipuolen </a:t>
            </a:r>
            <a:r>
              <a:rPr lang="fi-FI" dirty="0"/>
              <a:t>on </a:t>
            </a:r>
            <a:r>
              <a:rPr lang="fi-FI" dirty="0" smtClean="0"/>
              <a:t>saatava vähintään niin paljon tikkejä, kun on luvannut tarjoamisvaiheessa</a:t>
            </a:r>
          </a:p>
          <a:p>
            <a:r>
              <a:rPr lang="fi-FI" dirty="0" smtClean="0"/>
              <a:t>Tarjoamisen aikana sovitaan, pelataanko peli joku tietty maa valttina vai ilman valttia eli </a:t>
            </a:r>
            <a:r>
              <a:rPr lang="fi-FI" b="1" i="1" dirty="0" err="1" smtClean="0">
                <a:solidFill>
                  <a:srgbClr val="006600"/>
                </a:solidFill>
              </a:rPr>
              <a:t>sangi</a:t>
            </a:r>
            <a:r>
              <a:rPr lang="fi-FI" dirty="0" err="1" smtClean="0"/>
              <a:t>a</a:t>
            </a:r>
            <a:endParaRPr lang="fi-FI" dirty="0" smtClean="0"/>
          </a:p>
          <a:p>
            <a:r>
              <a:rPr lang="fi-FI" dirty="0" smtClean="0"/>
              <a:t>Valtti ei enää vaihdu pelaamisen aikana</a:t>
            </a:r>
          </a:p>
          <a:p>
            <a:r>
              <a:rPr lang="fi-FI" dirty="0" smtClean="0"/>
              <a:t>Tarjoamisen aikana ratkeaa kumpi pelinvientipuolen pelaajista on </a:t>
            </a:r>
            <a:r>
              <a:rPr lang="fi-FI" b="1" i="1" dirty="0" smtClean="0">
                <a:solidFill>
                  <a:srgbClr val="006600"/>
                </a:solidFill>
              </a:rPr>
              <a:t>pelinviejä</a:t>
            </a:r>
          </a:p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998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smtClean="0">
                <a:solidFill>
                  <a:srgbClr val="00B050"/>
                </a:solidFill>
              </a:rPr>
              <a:t>BRIDGEN TIKKIPELIVAIHE</a:t>
            </a:r>
            <a:endParaRPr lang="fi-FI" sz="3600" b="1" dirty="0">
              <a:solidFill>
                <a:srgbClr val="00B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Ensimmäisen tikin aloittaa pelinviejän vasemmalla puolella istuva puolustaja</a:t>
            </a:r>
          </a:p>
          <a:p>
            <a:r>
              <a:rPr lang="fi-FI" dirty="0" smtClean="0"/>
              <a:t>Pelinviejän partneri (</a:t>
            </a:r>
            <a:r>
              <a:rPr lang="fi-FI" b="1" i="1" dirty="0" smtClean="0">
                <a:solidFill>
                  <a:srgbClr val="006600"/>
                </a:solidFill>
              </a:rPr>
              <a:t>lepääjä</a:t>
            </a:r>
            <a:r>
              <a:rPr lang="fi-FI" b="1" dirty="0" smtClean="0"/>
              <a:t> </a:t>
            </a:r>
            <a:r>
              <a:rPr lang="fi-FI" dirty="0" smtClean="0"/>
              <a:t>tai </a:t>
            </a:r>
            <a:r>
              <a:rPr lang="fi-FI" b="1" i="1" dirty="0" smtClean="0">
                <a:solidFill>
                  <a:srgbClr val="006600"/>
                </a:solidFill>
              </a:rPr>
              <a:t>pöytä</a:t>
            </a:r>
            <a:r>
              <a:rPr lang="fi-FI" dirty="0" smtClean="0"/>
              <a:t>) levittää kaikki korttinsa eteensä pöydälle muiden näkyviin maittain ja suuruusjärjestyksessä  </a:t>
            </a:r>
          </a:p>
          <a:p>
            <a:r>
              <a:rPr lang="fi-FI" dirty="0" smtClean="0"/>
              <a:t>Pelinviejä kiittää partneriaan korteista</a:t>
            </a:r>
          </a:p>
          <a:p>
            <a:r>
              <a:rPr lang="fi-FI" dirty="0" smtClean="0"/>
              <a:t>Kun </a:t>
            </a:r>
            <a:r>
              <a:rPr lang="fi-FI" dirty="0"/>
              <a:t>pelinviejä näkee lepääjän kortit, hän tekee </a:t>
            </a:r>
            <a:r>
              <a:rPr lang="fi-FI" b="1" i="1" dirty="0">
                <a:solidFill>
                  <a:srgbClr val="006600"/>
                </a:solidFill>
              </a:rPr>
              <a:t>pelinvientisuunnitelman</a:t>
            </a:r>
            <a:r>
              <a:rPr lang="fi-FI" dirty="0"/>
              <a:t> ennen </a:t>
            </a:r>
            <a:r>
              <a:rPr lang="fi-FI" dirty="0" smtClean="0"/>
              <a:t>pelaamistaan</a:t>
            </a:r>
          </a:p>
          <a:p>
            <a:r>
              <a:rPr lang="fi-FI" dirty="0" smtClean="0"/>
              <a:t>Lepääjä </a:t>
            </a:r>
            <a:r>
              <a:rPr lang="fi-FI" dirty="0"/>
              <a:t>ei osallistu peliin muuten kuin pelaamalla sen kortin, minkä pelinviejä määrää hänet </a:t>
            </a:r>
            <a:r>
              <a:rPr lang="fi-FI" dirty="0" smtClean="0"/>
              <a:t>pelaamaan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43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EE8C9-C794-455F-BE9B-7261F5A6C28D}" type="slidenum">
              <a:rPr lang="fi-FI" smtClean="0"/>
              <a:t>9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81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1734</Words>
  <Application>Microsoft Office PowerPoint</Application>
  <PresentationFormat>Näytössä katseltava diaesitys (4:3)</PresentationFormat>
  <Paragraphs>376</Paragraphs>
  <Slides>35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35</vt:i4>
      </vt:variant>
    </vt:vector>
  </HeadingPairs>
  <TitlesOfParts>
    <vt:vector size="37" baseType="lpstr">
      <vt:lpstr>Office-teema</vt:lpstr>
      <vt:lpstr>1_Oletusrakenne</vt:lpstr>
      <vt:lpstr>♣ ♦ ♥ ♠ NT   JOHDANTO Kirjan ”Opi Bridgeä 2000-luvulla” sivut 1-4    ♣ ♦ ♥ ♠ NT</vt:lpstr>
      <vt:lpstr>BRIDGEN HISTORIA</vt:lpstr>
      <vt:lpstr>JOHDANTO BRIDGEEN</vt:lpstr>
      <vt:lpstr>TIKKI (ILMAN VALTTIA)</vt:lpstr>
      <vt:lpstr>TIKKI (ILMAN VALTTIA)</vt:lpstr>
      <vt:lpstr>VALTTI</vt:lpstr>
      <vt:lpstr>BRIDGEN TARJOAMISVAIHE</vt:lpstr>
      <vt:lpstr>BRIDGEN TIKKIPELIVAIHE</vt:lpstr>
      <vt:lpstr>PowerPoint-esitys</vt:lpstr>
      <vt:lpstr>BRIDGEN TIKKIPELIVAIHE</vt:lpstr>
      <vt:lpstr>BRIDGEN TIKKIPELIVAIHE</vt:lpstr>
      <vt:lpstr>ESIMERKKI</vt:lpstr>
      <vt:lpstr>ESIMERKKI</vt:lpstr>
      <vt:lpstr>ESIMERKKI</vt:lpstr>
      <vt:lpstr>ESIMERKKI</vt:lpstr>
      <vt:lpstr>PowerPoint-esitys</vt:lpstr>
      <vt:lpstr>PIKATIKIT</vt:lpstr>
      <vt:lpstr>ESIMERKKEJÄ PIKATIKEISTÄ</vt:lpstr>
      <vt:lpstr>Tikkien kasvattaminen</vt:lpstr>
      <vt:lpstr>ESIMERKKEJÄ TIKKIEN KASVATTAMISESTA</vt:lpstr>
      <vt:lpstr>VÄRINKÄSITTELYN PERUSTEITA</vt:lpstr>
      <vt:lpstr>ESIMERKKIJAKO</vt:lpstr>
      <vt:lpstr>ESIMERKKIJAKO</vt:lpstr>
      <vt:lpstr>PELINVIENTISUUNNITELMA SANGISSA</vt:lpstr>
      <vt:lpstr>ESIMERKKIJAKO</vt:lpstr>
      <vt:lpstr>MUISTA!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SANGIPUOLUSTAMISEN  PERIAATTEET</vt:lpstr>
      <vt:lpstr>SANGIPUOLUSTAMISEN  PERIAATTEET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Raija</dc:creator>
  <cp:lastModifiedBy>Raija</cp:lastModifiedBy>
  <cp:revision>211</cp:revision>
  <dcterms:created xsi:type="dcterms:W3CDTF">2012-09-09T09:13:49Z</dcterms:created>
  <dcterms:modified xsi:type="dcterms:W3CDTF">2014-09-16T17:05:14Z</dcterms:modified>
</cp:coreProperties>
</file>