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80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9DEAE2-D14B-4FF5-B86F-CEFF795B4371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315336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267439-3759-4A50-98CB-B224EFFE0596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138485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B5647-0ADC-4BF9-ABE3-EFC27B31040A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834480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77C21F-454D-4586-83B0-F6FCDC32B73C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521069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59E7F7-5B3E-4F92-83F0-4771ECA3715A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4184994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A9A41-8C0D-4B41-99C3-E8ED7E368237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944045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1A98B-D96B-40E3-B5F1-E66BE1D93335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775642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A2576B-F51C-4D9D-B78A-69A5DC2D2A3E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578344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75DB61-9539-4248-9C28-65E022B0DE92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68478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A871F5-479A-4DC1-B565-DB118B3AA3B7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125034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FI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6FFDF-09C4-4208-BAD1-938968A30B01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163138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FI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FI" smtClean="0"/>
              <a:t>Klicka här för att ändra format på bakgrundstexten</a:t>
            </a:r>
          </a:p>
          <a:p>
            <a:pPr lvl="1"/>
            <a:r>
              <a:rPr lang="sv-SE" altLang="sv-FI" smtClean="0"/>
              <a:t>Nivå två</a:t>
            </a:r>
          </a:p>
          <a:p>
            <a:pPr lvl="2"/>
            <a:r>
              <a:rPr lang="sv-SE" altLang="sv-FI" smtClean="0"/>
              <a:t>Nivå tre</a:t>
            </a:r>
          </a:p>
          <a:p>
            <a:pPr lvl="3"/>
            <a:r>
              <a:rPr lang="sv-SE" altLang="sv-FI" smtClean="0"/>
              <a:t>Nivå fyra</a:t>
            </a:r>
          </a:p>
          <a:p>
            <a:pPr lvl="4"/>
            <a:r>
              <a:rPr lang="sv-SE" altLang="sv-FI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0876C2-60CC-4BCE-8E44-3E4887D39A4E}" type="slidenum">
              <a:rPr lang="sv-SE" altLang="sv-FI"/>
              <a:pPr/>
              <a:t>‹#›</a:t>
            </a:fld>
            <a:endParaRPr lang="sv-SE" altLang="sv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sv-FI" altLang="sv-FI" sz="4000" b="1" smtClean="0">
                <a:solidFill>
                  <a:srgbClr val="000099"/>
                </a:solidFill>
                <a:latin typeface="Calibri" panose="020F0502020204030204" pitchFamily="34" charset="0"/>
              </a:rPr>
              <a:t>GK 22</a:t>
            </a:r>
            <a:endParaRPr lang="sv-SE" altLang="sv-FI" b="1" smtClean="0">
              <a:solidFill>
                <a:srgbClr val="000099"/>
              </a:solidFill>
              <a:latin typeface="Calibri" panose="020F050202020403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sv-FI" altLang="sv-FI" smtClean="0"/>
          </a:p>
          <a:p>
            <a:pPr eaLnBrk="1" hangingPunct="1"/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Hemuppgifter Reverse</a:t>
            </a:r>
            <a:endParaRPr lang="sv-SE" altLang="sv-FI" b="1" smtClean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sv-FI" sz="3200" b="1" smtClean="0">
                <a:latin typeface="Calibri" panose="020F0502020204030204" pitchFamily="34" charset="0"/>
              </a:rPr>
              <a:t>Du öppnar med 1</a:t>
            </a:r>
            <a:r>
              <a:rPr lang="en-GB" altLang="sv-FI" sz="3200" b="1" smtClean="0">
                <a:solidFill>
                  <a:srgbClr val="000080"/>
                </a:solidFill>
                <a:latin typeface="Calibri" panose="020F0502020204030204" pitchFamily="34" charset="0"/>
              </a:rPr>
              <a:t>♠</a:t>
            </a:r>
            <a:r>
              <a:rPr lang="en-GB" altLang="sv-FI" sz="3200" b="1" smtClean="0">
                <a:latin typeface="Calibri" panose="020F0502020204030204" pitchFamily="34" charset="0"/>
              </a:rPr>
              <a:t>. Din partner bjuder 2</a:t>
            </a:r>
            <a:r>
              <a:rPr lang="en-GB" altLang="sv-FI" sz="3200" b="1" smtClean="0">
                <a:solidFill>
                  <a:srgbClr val="FF0000"/>
                </a:solidFill>
                <a:latin typeface="Calibri" panose="020F0502020204030204" pitchFamily="34" charset="0"/>
              </a:rPr>
              <a:t>♥</a:t>
            </a:r>
            <a:r>
              <a:rPr lang="en-GB" altLang="sv-FI" sz="3200" b="1" smtClean="0">
                <a:latin typeface="Calibri" panose="020F0502020204030204" pitchFamily="34" charset="0"/>
              </a:rPr>
              <a:t>. Vad bjuder du?</a:t>
            </a:r>
            <a:r>
              <a:rPr lang="sv-SE" altLang="sv-FI" sz="3200" b="1" smtClean="0">
                <a:latin typeface="Calibri" panose="020F0502020204030204" pitchFamily="34" charset="0"/>
              </a:rPr>
              <a:t/>
            </a:r>
            <a:br>
              <a:rPr lang="sv-SE" altLang="sv-FI" sz="3200" b="1" smtClean="0">
                <a:latin typeface="Calibri" panose="020F0502020204030204" pitchFamily="34" charset="0"/>
              </a:rPr>
            </a:br>
            <a:endParaRPr lang="sv-SE" altLang="sv-FI" sz="3200" b="1" smtClean="0">
              <a:latin typeface="Calibri" panose="020F050202020403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en-GB" altLang="sv-FI" b="1" smtClean="0">
                <a:latin typeface="Calibri" panose="020F0502020204030204" pitchFamily="34" charset="0"/>
              </a:rPr>
              <a:t>K T 8 5 2		</a:t>
            </a:r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en-GB" altLang="sv-FI" b="1" smtClean="0">
                <a:latin typeface="Calibri" panose="020F0502020204030204" pitchFamily="34" charset="0"/>
              </a:rPr>
              <a:t>A Q 5		</a:t>
            </a:r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en-GB" altLang="sv-FI" b="1" smtClean="0">
                <a:latin typeface="Calibri" panose="020F0502020204030204" pitchFamily="34" charset="0"/>
              </a:rPr>
              <a:t>Q J 3		</a:t>
            </a:r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en-GB" altLang="sv-FI" b="1" smtClean="0">
                <a:latin typeface="Calibri" panose="020F0502020204030204" pitchFamily="34" charset="0"/>
              </a:rPr>
              <a:t>J 8		</a:t>
            </a:r>
            <a:endParaRPr lang="sv-SE" altLang="sv-FI" b="1" smtClean="0">
              <a:latin typeface="Calibri" panose="020F0502020204030204" pitchFamily="34" charset="0"/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sz="3200" b="1" smtClean="0">
                <a:latin typeface="Calibri" panose="020F0502020204030204" pitchFamily="34" charset="0"/>
              </a:rPr>
              <a:t>3</a:t>
            </a:r>
            <a:r>
              <a:rPr lang="en-GB" altLang="sv-FI" sz="3200" b="1" smtClean="0">
                <a:solidFill>
                  <a:srgbClr val="FF0000"/>
                </a:solidFill>
                <a:latin typeface="Calibri" panose="020F0502020204030204" pitchFamily="34" charset="0"/>
              </a:rPr>
              <a:t>♥</a:t>
            </a:r>
            <a:endParaRPr lang="sv-SE" altLang="sv-FI" sz="3200" b="1" smtClean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sv-FI" sz="3200" b="1" smtClean="0">
                <a:latin typeface="Calibri" panose="020F0502020204030204" pitchFamily="34" charset="0"/>
              </a:rPr>
              <a:t>Du öppnar med 1</a:t>
            </a:r>
            <a:r>
              <a:rPr lang="en-GB" altLang="sv-FI" sz="3200" b="1" smtClean="0">
                <a:solidFill>
                  <a:srgbClr val="000080"/>
                </a:solidFill>
                <a:latin typeface="Calibri" panose="020F0502020204030204" pitchFamily="34" charset="0"/>
              </a:rPr>
              <a:t>♠</a:t>
            </a:r>
            <a:r>
              <a:rPr lang="en-GB" altLang="sv-FI" sz="3200" b="1" smtClean="0">
                <a:latin typeface="Calibri" panose="020F0502020204030204" pitchFamily="34" charset="0"/>
              </a:rPr>
              <a:t>. Din partner bjuder 2</a:t>
            </a:r>
            <a:r>
              <a:rPr lang="en-GB" altLang="sv-FI" sz="3200" b="1" smtClean="0">
                <a:solidFill>
                  <a:srgbClr val="FF0000"/>
                </a:solidFill>
                <a:latin typeface="Calibri" panose="020F0502020204030204" pitchFamily="34" charset="0"/>
              </a:rPr>
              <a:t>♥</a:t>
            </a:r>
            <a:r>
              <a:rPr lang="en-GB" altLang="sv-FI" sz="3200" b="1" smtClean="0">
                <a:latin typeface="Calibri" panose="020F0502020204030204" pitchFamily="34" charset="0"/>
              </a:rPr>
              <a:t>. Vad bjuder du?</a:t>
            </a:r>
            <a:r>
              <a:rPr lang="sv-SE" altLang="sv-FI" sz="3200" b="1" smtClean="0">
                <a:latin typeface="Calibri" panose="020F0502020204030204" pitchFamily="34" charset="0"/>
              </a:rPr>
              <a:t/>
            </a:r>
            <a:br>
              <a:rPr lang="sv-SE" altLang="sv-FI" sz="3200" b="1" smtClean="0">
                <a:latin typeface="Calibri" panose="020F0502020204030204" pitchFamily="34" charset="0"/>
              </a:rPr>
            </a:br>
            <a:endParaRPr lang="sv-SE" altLang="sv-FI" sz="3200" b="1" smtClean="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en-GB" altLang="sv-FI" b="1" smtClean="0">
                <a:latin typeface="Calibri" panose="020F0502020204030204" pitchFamily="34" charset="0"/>
              </a:rPr>
              <a:t>A K 6 5 2</a:t>
            </a:r>
            <a:r>
              <a:rPr lang="en-GB" altLang="sv-FI" b="1" smtClean="0">
                <a:solidFill>
                  <a:srgbClr val="000080"/>
                </a:solidFill>
                <a:latin typeface="Calibri" panose="020F0502020204030204" pitchFamily="34" charset="0"/>
              </a:rPr>
              <a:t> 		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en-GB" altLang="sv-FI" b="1" smtClean="0">
                <a:latin typeface="Calibri" panose="020F0502020204030204" pitchFamily="34" charset="0"/>
              </a:rPr>
              <a:t>K J 5 2</a:t>
            </a:r>
            <a:r>
              <a:rPr lang="en-GB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 		</a:t>
            </a:r>
            <a:endParaRPr lang="en-GB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en-GB" altLang="sv-FI" b="1" smtClean="0">
                <a:latin typeface="Calibri" panose="020F0502020204030204" pitchFamily="34" charset="0"/>
              </a:rPr>
              <a:t>Q J 5</a:t>
            </a:r>
            <a:r>
              <a:rPr lang="en-GB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 		</a:t>
            </a:r>
            <a:endParaRPr lang="en-GB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en-GB" altLang="sv-FI" b="1" smtClean="0">
                <a:latin typeface="Calibri" panose="020F0502020204030204" pitchFamily="34" charset="0"/>
              </a:rPr>
              <a:t>8</a:t>
            </a:r>
            <a:r>
              <a:rPr lang="en-GB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 </a:t>
            </a:r>
            <a:r>
              <a:rPr lang="en-GB" altLang="sv-FI" b="1" smtClean="0">
                <a:solidFill>
                  <a:srgbClr val="008000"/>
                </a:solidFill>
              </a:rPr>
              <a:t>	</a:t>
            </a:r>
            <a:r>
              <a:rPr lang="en-GB" altLang="sv-FI" smtClean="0">
                <a:solidFill>
                  <a:srgbClr val="008000"/>
                </a:solidFill>
              </a:rPr>
              <a:t>	</a:t>
            </a:r>
            <a:endParaRPr lang="sv-SE" altLang="sv-FI" smtClean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sz="3200" b="1" smtClean="0">
                <a:latin typeface="Calibri" panose="020F0502020204030204" pitchFamily="34" charset="0"/>
              </a:rPr>
              <a:t>4</a:t>
            </a:r>
            <a:r>
              <a:rPr lang="en-GB" altLang="sv-FI" sz="3200" b="1" smtClean="0">
                <a:solidFill>
                  <a:srgbClr val="FF0000"/>
                </a:solidFill>
                <a:latin typeface="Calibri" panose="020F0502020204030204" pitchFamily="34" charset="0"/>
              </a:rPr>
              <a:t>♥</a:t>
            </a:r>
            <a:endParaRPr lang="sv-SE" altLang="sv-FI" sz="3200" b="1" smtClean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sv-FI" sz="3200" b="1" smtClean="0">
                <a:latin typeface="Calibri" panose="020F0502020204030204" pitchFamily="34" charset="0"/>
              </a:rPr>
              <a:t>Du öppnar med 1</a:t>
            </a:r>
            <a:r>
              <a:rPr lang="en-GB" altLang="sv-FI" sz="3200" b="1" smtClean="0">
                <a:solidFill>
                  <a:srgbClr val="000080"/>
                </a:solidFill>
                <a:latin typeface="Calibri" panose="020F0502020204030204" pitchFamily="34" charset="0"/>
              </a:rPr>
              <a:t>♠</a:t>
            </a:r>
            <a:r>
              <a:rPr lang="en-GB" altLang="sv-FI" sz="3200" b="1" smtClean="0">
                <a:latin typeface="Calibri" panose="020F0502020204030204" pitchFamily="34" charset="0"/>
              </a:rPr>
              <a:t>. Din partner bjuder 2</a:t>
            </a:r>
            <a:r>
              <a:rPr lang="en-GB" altLang="sv-FI" sz="3200" b="1" smtClean="0">
                <a:solidFill>
                  <a:srgbClr val="FF0000"/>
                </a:solidFill>
                <a:latin typeface="Calibri" panose="020F0502020204030204" pitchFamily="34" charset="0"/>
              </a:rPr>
              <a:t>♥</a:t>
            </a:r>
            <a:r>
              <a:rPr lang="en-GB" altLang="sv-FI" sz="3200" b="1" smtClean="0">
                <a:latin typeface="Calibri" panose="020F0502020204030204" pitchFamily="34" charset="0"/>
              </a:rPr>
              <a:t>. Vad bjuder du?</a:t>
            </a:r>
            <a:r>
              <a:rPr lang="sv-SE" altLang="sv-FI" sz="3200" b="1" smtClean="0">
                <a:latin typeface="Calibri" panose="020F0502020204030204" pitchFamily="34" charset="0"/>
              </a:rPr>
              <a:t/>
            </a:r>
            <a:br>
              <a:rPr lang="sv-SE" altLang="sv-FI" sz="3200" b="1" smtClean="0">
                <a:latin typeface="Calibri" panose="020F0502020204030204" pitchFamily="34" charset="0"/>
              </a:rPr>
            </a:br>
            <a:endParaRPr lang="sv-SE" altLang="sv-FI" sz="3200" b="1" smtClean="0">
              <a:latin typeface="Calibri" panose="020F050202020403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en-GB" altLang="sv-FI" b="1" smtClean="0">
                <a:latin typeface="Calibri" panose="020F0502020204030204" pitchFamily="34" charset="0"/>
              </a:rPr>
              <a:t>A J T 9 2</a:t>
            </a:r>
            <a:r>
              <a:rPr lang="en-GB" altLang="sv-FI" b="1" smtClean="0">
                <a:solidFill>
                  <a:srgbClr val="000080"/>
                </a:solidFill>
                <a:latin typeface="Calibri" panose="020F0502020204030204" pitchFamily="34" charset="0"/>
              </a:rPr>
              <a:t> 	</a:t>
            </a:r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en-GB" altLang="sv-FI" b="1" smtClean="0">
                <a:latin typeface="Calibri" panose="020F0502020204030204" pitchFamily="34" charset="0"/>
              </a:rPr>
              <a:t>T 2</a:t>
            </a:r>
            <a:r>
              <a:rPr lang="en-GB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 		</a:t>
            </a:r>
            <a:endParaRPr lang="en-GB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en-GB" altLang="sv-FI" b="1" smtClean="0">
                <a:latin typeface="Calibri" panose="020F0502020204030204" pitchFamily="34" charset="0"/>
              </a:rPr>
              <a:t>A K T 5</a:t>
            </a:r>
            <a:r>
              <a:rPr lang="en-GB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 		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en-GB" altLang="sv-FI" b="1" smtClean="0">
                <a:latin typeface="Calibri" panose="020F0502020204030204" pitchFamily="34" charset="0"/>
              </a:rPr>
              <a:t>8 2</a:t>
            </a:r>
            <a:r>
              <a:rPr lang="en-GB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 	</a:t>
            </a:r>
            <a:r>
              <a:rPr lang="en-GB" altLang="sv-FI" smtClean="0">
                <a:solidFill>
                  <a:srgbClr val="008000"/>
                </a:solidFill>
              </a:rPr>
              <a:t>	</a:t>
            </a:r>
            <a:endParaRPr lang="sv-SE" altLang="sv-FI" smtClean="0"/>
          </a:p>
          <a:p>
            <a:pPr eaLnBrk="1" hangingPunct="1">
              <a:buFontTx/>
              <a:buNone/>
            </a:pPr>
            <a:endParaRPr lang="sv-SE" altLang="sv-FI" smtClean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2</a:t>
            </a:r>
            <a:r>
              <a:rPr lang="en-GB" altLang="sv-FI" b="1" smtClean="0">
                <a:solidFill>
                  <a:srgbClr val="000080"/>
                </a:solidFill>
                <a:latin typeface="Calibri" panose="020F0502020204030204" pitchFamily="34" charset="0"/>
              </a:rPr>
              <a:t>♠</a:t>
            </a:r>
            <a:endParaRPr lang="sv-SE" altLang="sv-FI" b="1" smtClean="0">
              <a:solidFill>
                <a:srgbClr val="00008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sv-FI" sz="3200" b="1" smtClean="0">
                <a:latin typeface="Calibri" panose="020F0502020204030204" pitchFamily="34" charset="0"/>
              </a:rPr>
              <a:t>Du öppnar med 1</a:t>
            </a:r>
            <a:r>
              <a:rPr lang="en-GB" altLang="sv-FI" sz="3200" b="1" smtClean="0">
                <a:solidFill>
                  <a:srgbClr val="000080"/>
                </a:solidFill>
                <a:latin typeface="Calibri" panose="020F0502020204030204" pitchFamily="34" charset="0"/>
              </a:rPr>
              <a:t>♠</a:t>
            </a:r>
            <a:r>
              <a:rPr lang="en-GB" altLang="sv-FI" sz="3200" b="1" smtClean="0">
                <a:latin typeface="Calibri" panose="020F0502020204030204" pitchFamily="34" charset="0"/>
              </a:rPr>
              <a:t>. Din partner bjuder 2</a:t>
            </a:r>
            <a:r>
              <a:rPr lang="en-GB" altLang="sv-FI" sz="3200" b="1" smtClean="0">
                <a:solidFill>
                  <a:srgbClr val="FF0000"/>
                </a:solidFill>
                <a:latin typeface="Calibri" panose="020F0502020204030204" pitchFamily="34" charset="0"/>
              </a:rPr>
              <a:t>♥</a:t>
            </a:r>
            <a:r>
              <a:rPr lang="en-GB" altLang="sv-FI" sz="3200" b="1" smtClean="0">
                <a:latin typeface="Calibri" panose="020F0502020204030204" pitchFamily="34" charset="0"/>
              </a:rPr>
              <a:t>. Vad bjuder du?</a:t>
            </a:r>
            <a:r>
              <a:rPr lang="sv-SE" altLang="sv-FI" sz="3200" b="1" smtClean="0">
                <a:latin typeface="Calibri" panose="020F0502020204030204" pitchFamily="34" charset="0"/>
              </a:rPr>
              <a:t/>
            </a:r>
            <a:br>
              <a:rPr lang="sv-SE" altLang="sv-FI" sz="3200" b="1" smtClean="0">
                <a:latin typeface="Calibri" panose="020F0502020204030204" pitchFamily="34" charset="0"/>
              </a:rPr>
            </a:br>
            <a:endParaRPr lang="sv-SE" altLang="sv-FI" sz="3200" b="1" smtClean="0">
              <a:latin typeface="Calibri" panose="020F050202020403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en-GB" altLang="sv-FI" b="1" smtClean="0">
                <a:latin typeface="Calibri" panose="020F0502020204030204" pitchFamily="34" charset="0"/>
              </a:rPr>
              <a:t>A K Q 8 4 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en-GB" altLang="sv-FI" b="1" smtClean="0">
                <a:latin typeface="Calibri" panose="020F0502020204030204" pitchFamily="34" charset="0"/>
              </a:rPr>
              <a:t>4 2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en-GB" altLang="sv-FI" b="1" smtClean="0">
                <a:latin typeface="Calibri" panose="020F0502020204030204" pitchFamily="34" charset="0"/>
              </a:rPr>
              <a:t>K Q 8 2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en-GB" altLang="sv-FI" b="1" smtClean="0">
                <a:latin typeface="Calibri" panose="020F0502020204030204" pitchFamily="34" charset="0"/>
              </a:rPr>
              <a:t>A 4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b="1" smtClean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sz="3200" b="1" smtClean="0">
                <a:latin typeface="Calibri" panose="020F0502020204030204" pitchFamily="34" charset="0"/>
              </a:rPr>
              <a:t>3</a:t>
            </a:r>
            <a:r>
              <a:rPr lang="en-GB" altLang="sv-FI" sz="3200" b="1" smtClean="0">
                <a:solidFill>
                  <a:srgbClr val="FF6600"/>
                </a:solidFill>
                <a:latin typeface="Calibri" panose="020F0502020204030204" pitchFamily="34" charset="0"/>
              </a:rPr>
              <a:t>♦</a:t>
            </a:r>
            <a:endParaRPr lang="sv-SE" altLang="sv-FI" sz="3200" b="1" smtClean="0">
              <a:solidFill>
                <a:srgbClr val="FF66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2800" b="1" smtClean="0">
                <a:latin typeface="Calibri" panose="020F0502020204030204" pitchFamily="34" charset="0"/>
              </a:rPr>
              <a:t>Du öppnar med 1</a:t>
            </a:r>
            <a:r>
              <a:rPr lang="sv-FI" altLang="sv-FI" sz="2800" b="1" smtClean="0">
                <a:solidFill>
                  <a:srgbClr val="FF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sz="2800" b="1" smtClean="0">
                <a:latin typeface="Calibri" panose="020F0502020204030204" pitchFamily="34" charset="0"/>
              </a:rPr>
              <a:t>. </a:t>
            </a:r>
            <a:r>
              <a:rPr lang="en-GB" altLang="sv-FI" sz="2800" b="1" smtClean="0">
                <a:latin typeface="Calibri" panose="020F0502020204030204" pitchFamily="34" charset="0"/>
              </a:rPr>
              <a:t>Din partner bjuder 1NT. </a:t>
            </a:r>
            <a:br>
              <a:rPr lang="en-GB" altLang="sv-FI" sz="2800" b="1" smtClean="0">
                <a:latin typeface="Calibri" panose="020F0502020204030204" pitchFamily="34" charset="0"/>
              </a:rPr>
            </a:br>
            <a:r>
              <a:rPr lang="en-GB" altLang="sv-FI" sz="2800" b="1" smtClean="0">
                <a:latin typeface="Calibri" panose="020F0502020204030204" pitchFamily="34" charset="0"/>
              </a:rPr>
              <a:t>Vad bjuder du?</a:t>
            </a:r>
            <a:r>
              <a:rPr lang="sv-SE" altLang="sv-FI" sz="2800" b="1" smtClean="0">
                <a:latin typeface="Calibri" panose="020F0502020204030204" pitchFamily="34" charset="0"/>
              </a:rPr>
              <a:t/>
            </a:r>
            <a:br>
              <a:rPr lang="sv-SE" altLang="sv-FI" sz="2800" b="1" smtClean="0">
                <a:latin typeface="Calibri" panose="020F0502020204030204" pitchFamily="34" charset="0"/>
              </a:rPr>
            </a:br>
            <a:endParaRPr lang="sv-SE" altLang="sv-FI" sz="2800" b="1" smtClean="0">
              <a:latin typeface="Calibri" panose="020F050202020403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en-GB" altLang="sv-FI" b="1" smtClean="0">
                <a:latin typeface="Calibri" panose="020F0502020204030204" pitchFamily="34" charset="0"/>
              </a:rPr>
              <a:t>K 6		</a:t>
            </a:r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en-GB" altLang="sv-FI" b="1" smtClean="0">
                <a:latin typeface="Calibri" panose="020F0502020204030204" pitchFamily="34" charset="0"/>
              </a:rPr>
              <a:t>A J 4 3 2		</a:t>
            </a:r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en-GB" altLang="sv-FI" b="1" smtClean="0">
                <a:latin typeface="Calibri" panose="020F0502020204030204" pitchFamily="34" charset="0"/>
              </a:rPr>
              <a:t>A J 9 6		</a:t>
            </a:r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en-GB" altLang="sv-FI" b="1" smtClean="0">
                <a:latin typeface="Calibri" panose="020F0502020204030204" pitchFamily="34" charset="0"/>
              </a:rPr>
              <a:t>J 3</a:t>
            </a:r>
            <a:r>
              <a:rPr lang="en-GB" altLang="sv-FI" b="1" smtClean="0"/>
              <a:t>	</a:t>
            </a:r>
            <a:r>
              <a:rPr lang="en-GB" altLang="sv-FI" smtClean="0"/>
              <a:t>	</a:t>
            </a:r>
            <a:endParaRPr lang="sv-SE" altLang="sv-FI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sz="3200" b="1" smtClean="0">
                <a:latin typeface="Calibri" panose="020F0502020204030204" pitchFamily="34" charset="0"/>
              </a:rPr>
              <a:t>2</a:t>
            </a:r>
            <a:r>
              <a:rPr lang="en-GB" altLang="sv-FI" sz="3200" b="1" smtClean="0">
                <a:solidFill>
                  <a:srgbClr val="FF6600"/>
                </a:solidFill>
                <a:latin typeface="Calibri" panose="020F0502020204030204" pitchFamily="34" charset="0"/>
              </a:rPr>
              <a:t>♦</a:t>
            </a:r>
            <a:endParaRPr lang="sv-SE" altLang="sv-FI" sz="3200" b="1" smtClean="0">
              <a:solidFill>
                <a:srgbClr val="FF66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2800" b="1" smtClean="0">
                <a:latin typeface="Calibri" panose="020F0502020204030204" pitchFamily="34" charset="0"/>
              </a:rPr>
              <a:t>Du öppnar med 1</a:t>
            </a:r>
            <a:r>
              <a:rPr lang="sv-FI" altLang="sv-FI" sz="2800" b="1" smtClean="0">
                <a:solidFill>
                  <a:srgbClr val="FF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sz="2800" b="1" smtClean="0">
                <a:latin typeface="Calibri" panose="020F0502020204030204" pitchFamily="34" charset="0"/>
              </a:rPr>
              <a:t>. </a:t>
            </a:r>
            <a:r>
              <a:rPr lang="en-GB" altLang="sv-FI" sz="2800" b="1" smtClean="0">
                <a:latin typeface="Calibri" panose="020F0502020204030204" pitchFamily="34" charset="0"/>
              </a:rPr>
              <a:t>Din partner bjuder 1NT. </a:t>
            </a:r>
            <a:br>
              <a:rPr lang="en-GB" altLang="sv-FI" sz="2800" b="1" smtClean="0">
                <a:latin typeface="Calibri" panose="020F0502020204030204" pitchFamily="34" charset="0"/>
              </a:rPr>
            </a:br>
            <a:r>
              <a:rPr lang="en-GB" altLang="sv-FI" sz="2800" b="1" smtClean="0">
                <a:latin typeface="Calibri" panose="020F0502020204030204" pitchFamily="34" charset="0"/>
              </a:rPr>
              <a:t>Vad bjuder du?</a:t>
            </a:r>
            <a:r>
              <a:rPr lang="sv-SE" altLang="sv-FI" sz="2800" b="1" smtClean="0">
                <a:latin typeface="Calibri" panose="020F0502020204030204" pitchFamily="34" charset="0"/>
              </a:rPr>
              <a:t/>
            </a:r>
            <a:br>
              <a:rPr lang="sv-SE" altLang="sv-FI" sz="2800" b="1" smtClean="0">
                <a:latin typeface="Calibri" panose="020F0502020204030204" pitchFamily="34" charset="0"/>
              </a:rPr>
            </a:br>
            <a:endParaRPr lang="sv-SE" altLang="sv-FI" sz="2800" b="1" smtClean="0">
              <a:latin typeface="Calibri" panose="020F0502020204030204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en-GB" altLang="sv-FI" b="1" smtClean="0">
                <a:latin typeface="Calibri" panose="020F0502020204030204" pitchFamily="34" charset="0"/>
              </a:rPr>
              <a:t>K 6 4 2</a:t>
            </a:r>
            <a:r>
              <a:rPr lang="en-GB" altLang="sv-FI" b="1" smtClean="0">
                <a:solidFill>
                  <a:srgbClr val="000080"/>
                </a:solidFill>
                <a:latin typeface="Calibri" panose="020F0502020204030204" pitchFamily="34" charset="0"/>
              </a:rPr>
              <a:t> 		</a:t>
            </a:r>
            <a:endParaRPr lang="en-GB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en-GB" altLang="sv-FI" b="1" smtClean="0">
                <a:latin typeface="Calibri" panose="020F0502020204030204" pitchFamily="34" charset="0"/>
              </a:rPr>
              <a:t>Q J 7 6 3</a:t>
            </a:r>
            <a:r>
              <a:rPr lang="en-GB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 		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en-GB" altLang="sv-FI" b="1" smtClean="0">
                <a:latin typeface="Calibri" panose="020F0502020204030204" pitchFamily="34" charset="0"/>
              </a:rPr>
              <a:t>K Q</a:t>
            </a:r>
            <a:r>
              <a:rPr lang="en-GB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 		</a:t>
            </a:r>
            <a:endParaRPr lang="en-GB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</a:t>
            </a:r>
            <a:r>
              <a:rPr lang="en-GB" altLang="sv-FI" b="1" smtClean="0">
                <a:latin typeface="Calibri" panose="020F0502020204030204" pitchFamily="34" charset="0"/>
              </a:rPr>
              <a:t> K 3</a:t>
            </a:r>
            <a:r>
              <a:rPr lang="en-GB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 </a:t>
            </a:r>
            <a:r>
              <a:rPr lang="en-GB" altLang="sv-FI" b="1" smtClean="0">
                <a:solidFill>
                  <a:srgbClr val="008000"/>
                </a:solidFill>
              </a:rPr>
              <a:t>		</a:t>
            </a:r>
            <a:endParaRPr lang="sv-SE" altLang="sv-FI" b="1" smtClean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z="3200" b="1" smtClean="0"/>
          </a:p>
          <a:p>
            <a:pPr eaLnBrk="1" hangingPunct="1">
              <a:buFontTx/>
              <a:buNone/>
            </a:pPr>
            <a:r>
              <a:rPr lang="sv-FI" altLang="sv-FI" sz="3200" b="1" smtClean="0">
                <a:latin typeface="Calibri" panose="020F0502020204030204" pitchFamily="34" charset="0"/>
              </a:rPr>
              <a:t>Pass </a:t>
            </a:r>
            <a:endParaRPr lang="sv-SE" altLang="sv-FI" sz="3200" b="1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2800" b="1" smtClean="0">
                <a:latin typeface="Calibri" panose="020F0502020204030204" pitchFamily="34" charset="0"/>
              </a:rPr>
              <a:t>Du öppnar med 1</a:t>
            </a:r>
            <a:r>
              <a:rPr lang="sv-FI" altLang="sv-FI" sz="2800" b="1" smtClean="0">
                <a:solidFill>
                  <a:srgbClr val="FF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sz="2800" b="1" smtClean="0">
                <a:latin typeface="Calibri" panose="020F0502020204030204" pitchFamily="34" charset="0"/>
              </a:rPr>
              <a:t>. </a:t>
            </a:r>
            <a:r>
              <a:rPr lang="en-GB" altLang="sv-FI" sz="2800" b="1" smtClean="0">
                <a:latin typeface="Calibri" panose="020F0502020204030204" pitchFamily="34" charset="0"/>
              </a:rPr>
              <a:t>Din partner bjuder 1NT. </a:t>
            </a:r>
            <a:br>
              <a:rPr lang="en-GB" altLang="sv-FI" sz="2800" b="1" smtClean="0">
                <a:latin typeface="Calibri" panose="020F0502020204030204" pitchFamily="34" charset="0"/>
              </a:rPr>
            </a:br>
            <a:r>
              <a:rPr lang="en-GB" altLang="sv-FI" sz="2800" b="1" smtClean="0">
                <a:latin typeface="Calibri" panose="020F0502020204030204" pitchFamily="34" charset="0"/>
              </a:rPr>
              <a:t>Vad bjuder du?</a:t>
            </a:r>
            <a:r>
              <a:rPr lang="sv-SE" altLang="sv-FI" sz="2800" b="1" smtClean="0">
                <a:latin typeface="Calibri" panose="020F0502020204030204" pitchFamily="34" charset="0"/>
              </a:rPr>
              <a:t/>
            </a:r>
            <a:br>
              <a:rPr lang="sv-SE" altLang="sv-FI" sz="2800" b="1" smtClean="0">
                <a:latin typeface="Calibri" panose="020F0502020204030204" pitchFamily="34" charset="0"/>
              </a:rPr>
            </a:br>
            <a:endParaRPr lang="sv-SE" altLang="sv-FI" sz="2800" b="1" smtClean="0">
              <a:latin typeface="Calibri" panose="020F0502020204030204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en-GB" altLang="sv-FI" b="1" smtClean="0">
                <a:latin typeface="Calibri" panose="020F0502020204030204" pitchFamily="34" charset="0"/>
              </a:rPr>
              <a:t>A 7 2</a:t>
            </a:r>
            <a:r>
              <a:rPr lang="en-GB" altLang="sv-FI" b="1" smtClean="0">
                <a:solidFill>
                  <a:srgbClr val="000080"/>
                </a:solidFill>
                <a:latin typeface="Calibri" panose="020F0502020204030204" pitchFamily="34" charset="0"/>
              </a:rPr>
              <a:t> 		</a:t>
            </a:r>
            <a:endParaRPr lang="en-GB" altLang="sv-FI" b="1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en-GB" altLang="sv-FI" b="1" smtClean="0">
                <a:latin typeface="Calibri" panose="020F0502020204030204" pitchFamily="34" charset="0"/>
              </a:rPr>
              <a:t>A K Q 9 7</a:t>
            </a:r>
            <a:r>
              <a:rPr lang="en-GB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 	</a:t>
            </a:r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en-GB" altLang="sv-FI" b="1" smtClean="0">
                <a:latin typeface="Calibri" panose="020F0502020204030204" pitchFamily="34" charset="0"/>
              </a:rPr>
              <a:t>A J T 6</a:t>
            </a:r>
            <a:r>
              <a:rPr lang="en-GB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 		</a:t>
            </a:r>
            <a:endParaRPr lang="en-GB" altLang="sv-FI" b="1" smtClean="0">
              <a:solidFill>
                <a:srgbClr val="008000"/>
              </a:solidFill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en-GB" altLang="sv-FI" b="1" smtClean="0">
                <a:latin typeface="Calibri" panose="020F0502020204030204" pitchFamily="34" charset="0"/>
              </a:rPr>
              <a:t>9</a:t>
            </a:r>
            <a:r>
              <a:rPr lang="en-GB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 	</a:t>
            </a:r>
            <a:r>
              <a:rPr lang="en-GB" altLang="sv-FI" smtClean="0">
                <a:solidFill>
                  <a:srgbClr val="008000"/>
                </a:solidFill>
              </a:rPr>
              <a:t>	</a:t>
            </a:r>
            <a:endParaRPr lang="sv-SE" altLang="sv-FI" smtClean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sz="3200" b="1" smtClean="0">
                <a:latin typeface="Calibri" panose="020F0502020204030204" pitchFamily="34" charset="0"/>
              </a:rPr>
              <a:t>3</a:t>
            </a:r>
            <a:r>
              <a:rPr lang="en-GB" altLang="sv-FI" sz="3200" b="1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endParaRPr lang="sv-SE" altLang="sv-FI" sz="3200" b="1" smtClean="0">
              <a:solidFill>
                <a:srgbClr val="FF66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2800" b="1" smtClean="0">
                <a:latin typeface="Calibri" panose="020F0502020204030204" pitchFamily="34" charset="0"/>
              </a:rPr>
              <a:t>Du öppnar med 1</a:t>
            </a:r>
            <a:r>
              <a:rPr lang="sv-FI" altLang="sv-FI" sz="2800" b="1" smtClean="0">
                <a:solidFill>
                  <a:srgbClr val="FF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sz="2800" b="1" smtClean="0">
                <a:latin typeface="Calibri" panose="020F0502020204030204" pitchFamily="34" charset="0"/>
              </a:rPr>
              <a:t>. </a:t>
            </a:r>
            <a:r>
              <a:rPr lang="en-GB" altLang="sv-FI" sz="2800" b="1" smtClean="0">
                <a:latin typeface="Calibri" panose="020F0502020204030204" pitchFamily="34" charset="0"/>
              </a:rPr>
              <a:t>Din partner bjuder 1NT. </a:t>
            </a:r>
            <a:br>
              <a:rPr lang="en-GB" altLang="sv-FI" sz="2800" b="1" smtClean="0">
                <a:latin typeface="Calibri" panose="020F0502020204030204" pitchFamily="34" charset="0"/>
              </a:rPr>
            </a:br>
            <a:r>
              <a:rPr lang="en-GB" altLang="sv-FI" sz="2800" b="1" smtClean="0">
                <a:latin typeface="Calibri" panose="020F0502020204030204" pitchFamily="34" charset="0"/>
              </a:rPr>
              <a:t>Vad bjuder du?</a:t>
            </a:r>
            <a:r>
              <a:rPr lang="sv-SE" altLang="sv-FI" sz="2800" b="1" smtClean="0"/>
              <a:t/>
            </a:r>
            <a:br>
              <a:rPr lang="sv-SE" altLang="sv-FI" sz="2800" b="1" smtClean="0"/>
            </a:br>
            <a:endParaRPr lang="sv-SE" altLang="sv-FI" sz="2800" b="1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en-GB" altLang="sv-FI" b="1" smtClean="0">
                <a:latin typeface="Calibri" panose="020F0502020204030204" pitchFamily="34" charset="0"/>
              </a:rPr>
              <a:t>A 2</a:t>
            </a:r>
            <a:r>
              <a:rPr lang="en-GB" altLang="sv-FI" b="1" smtClean="0">
                <a:solidFill>
                  <a:srgbClr val="000080"/>
                </a:solidFill>
                <a:latin typeface="Calibri" panose="020F0502020204030204" pitchFamily="34" charset="0"/>
              </a:rPr>
              <a:t> 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en-GB" altLang="sv-FI" b="1" smtClean="0">
                <a:latin typeface="Calibri" panose="020F0502020204030204" pitchFamily="34" charset="0"/>
              </a:rPr>
              <a:t>A Q J 8 5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en-GB" altLang="sv-FI" b="1" smtClean="0">
                <a:latin typeface="Calibri" panose="020F0502020204030204" pitchFamily="34" charset="0"/>
              </a:rPr>
              <a:t>K 8 4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en-GB" altLang="sv-FI" b="1" smtClean="0">
                <a:latin typeface="Calibri" panose="020F0502020204030204" pitchFamily="34" charset="0"/>
              </a:rPr>
              <a:t>A J 8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smtClean="0">
              <a:latin typeface="Calibri" panose="020F0502020204030204" pitchFamily="34" charset="0"/>
            </a:endParaRP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z="3200" b="1" smtClean="0"/>
          </a:p>
          <a:p>
            <a:pPr eaLnBrk="1" hangingPunct="1">
              <a:buFontTx/>
              <a:buNone/>
            </a:pPr>
            <a:r>
              <a:rPr lang="sv-FI" altLang="sv-FI" sz="3200" b="1" smtClean="0">
                <a:latin typeface="Calibri" panose="020F0502020204030204" pitchFamily="34" charset="0"/>
              </a:rPr>
              <a:t>2NT</a:t>
            </a:r>
            <a:endParaRPr lang="sv-SE" altLang="sv-FI" sz="3200" b="1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2800" b="1" smtClean="0">
                <a:latin typeface="Calibri" panose="020F0502020204030204" pitchFamily="34" charset="0"/>
              </a:rPr>
              <a:t>Du öppnar med 1</a:t>
            </a:r>
            <a:r>
              <a:rPr lang="sv-FI" altLang="sv-FI" sz="2800" b="1" smtClean="0">
                <a:solidFill>
                  <a:srgbClr val="008000"/>
                </a:solidFill>
                <a:latin typeface="Calibri" panose="020F0502020204030204" pitchFamily="34" charset="0"/>
              </a:rPr>
              <a:t>♣</a:t>
            </a:r>
            <a:r>
              <a:rPr lang="sv-FI" altLang="sv-FI" sz="2800" b="1" smtClean="0">
                <a:latin typeface="Calibri" panose="020F0502020204030204" pitchFamily="34" charset="0"/>
              </a:rPr>
              <a:t>. Din partner bjuder 1</a:t>
            </a:r>
            <a:r>
              <a:rPr lang="sv-FI" altLang="sv-FI" sz="2800" b="1" smtClean="0">
                <a:solidFill>
                  <a:srgbClr val="FF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sz="2800" b="1" smtClean="0">
                <a:latin typeface="Calibri" panose="020F0502020204030204" pitchFamily="34" charset="0"/>
              </a:rPr>
              <a:t>. </a:t>
            </a:r>
            <a:br>
              <a:rPr lang="sv-FI" altLang="sv-FI" sz="2800" b="1" smtClean="0">
                <a:latin typeface="Calibri" panose="020F0502020204030204" pitchFamily="34" charset="0"/>
              </a:rPr>
            </a:br>
            <a:r>
              <a:rPr lang="sv-FI" altLang="sv-FI" sz="2800" b="1" smtClean="0">
                <a:latin typeface="Calibri" panose="020F0502020204030204" pitchFamily="34" charset="0"/>
              </a:rPr>
              <a:t>Vad bjuder du?</a:t>
            </a:r>
            <a:r>
              <a:rPr lang="sv-SE" altLang="sv-FI" sz="2800" smtClean="0">
                <a:latin typeface="Calibri" panose="020F0502020204030204" pitchFamily="34" charset="0"/>
              </a:rPr>
              <a:t/>
            </a:r>
            <a:br>
              <a:rPr lang="sv-SE" altLang="sv-FI" sz="2800" smtClean="0">
                <a:latin typeface="Calibri" panose="020F0502020204030204" pitchFamily="34" charset="0"/>
              </a:rPr>
            </a:br>
            <a:endParaRPr lang="sv-SE" altLang="sv-FI" sz="2800" smtClean="0">
              <a:latin typeface="Calibri" panose="020F050202020403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>
              <a:solidFill>
                <a:srgbClr val="000080"/>
              </a:solidFill>
            </a:endParaRPr>
          </a:p>
          <a:p>
            <a:pPr eaLnBrk="1" hangingPunct="1">
              <a:buFontTx/>
              <a:buNone/>
            </a:pPr>
            <a:endParaRPr lang="sv-FI" altLang="sv-FI" smtClean="0">
              <a:solidFill>
                <a:srgbClr val="000080"/>
              </a:solidFill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sv-FI" altLang="sv-FI" b="1" smtClean="0">
                <a:latin typeface="Calibri" panose="020F0502020204030204" pitchFamily="34" charset="0"/>
              </a:rPr>
              <a:t>9 7		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sv-FI" altLang="sv-FI" b="1" smtClean="0">
                <a:latin typeface="Calibri" panose="020F0502020204030204" pitchFamily="34" charset="0"/>
              </a:rPr>
              <a:t>6 5 		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  </a:t>
            </a:r>
            <a:r>
              <a:rPr lang="en-GB" altLang="sv-FI" b="1" smtClean="0">
                <a:latin typeface="Calibri" panose="020F0502020204030204" pitchFamily="34" charset="0"/>
              </a:rPr>
              <a:t>K Q 9 4		</a:t>
            </a:r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en-GB" altLang="sv-FI" b="1" smtClean="0">
                <a:latin typeface="Calibri" panose="020F0502020204030204" pitchFamily="34" charset="0"/>
              </a:rPr>
              <a:t>A K T 4 3	</a:t>
            </a:r>
            <a:r>
              <a:rPr lang="en-GB" altLang="sv-FI" smtClean="0">
                <a:latin typeface="Calibri" panose="020F0502020204030204" pitchFamily="34" charset="0"/>
              </a:rPr>
              <a:t>	</a:t>
            </a:r>
            <a:endParaRPr lang="sv-SE" altLang="sv-FI" smtClean="0">
              <a:latin typeface="Calibri" panose="020F0502020204030204" pitchFamily="34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z="3200" b="1" smtClean="0"/>
          </a:p>
          <a:p>
            <a:pPr eaLnBrk="1" hangingPunct="1">
              <a:buFontTx/>
              <a:buNone/>
            </a:pPr>
            <a:r>
              <a:rPr lang="sv-FI" altLang="sv-FI" sz="3200" b="1" smtClean="0">
                <a:latin typeface="Calibri" panose="020F0502020204030204" pitchFamily="34" charset="0"/>
              </a:rPr>
              <a:t>2</a:t>
            </a:r>
            <a:r>
              <a:rPr lang="en-GB" altLang="sv-FI" sz="3200" b="1" smtClean="0">
                <a:solidFill>
                  <a:srgbClr val="008000"/>
                </a:solidFill>
                <a:latin typeface="Calibri" panose="020F0502020204030204" pitchFamily="34" charset="0"/>
              </a:rPr>
              <a:t>♣</a:t>
            </a:r>
            <a:endParaRPr lang="sv-SE" altLang="sv-FI" sz="3200" b="1" smtClean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2800" b="1" smtClean="0">
                <a:latin typeface="Calibri" panose="020F0502020204030204" pitchFamily="34" charset="0"/>
              </a:rPr>
              <a:t>Du öppnar med 1</a:t>
            </a:r>
            <a:r>
              <a:rPr lang="sv-FI" altLang="sv-FI" sz="2800" b="1" smtClean="0">
                <a:solidFill>
                  <a:srgbClr val="008000"/>
                </a:solidFill>
                <a:latin typeface="Calibri" panose="020F0502020204030204" pitchFamily="34" charset="0"/>
              </a:rPr>
              <a:t>♣</a:t>
            </a:r>
            <a:r>
              <a:rPr lang="sv-FI" altLang="sv-FI" sz="2800" b="1" smtClean="0">
                <a:latin typeface="Calibri" panose="020F0502020204030204" pitchFamily="34" charset="0"/>
              </a:rPr>
              <a:t>. Din partner bjuder 1</a:t>
            </a:r>
            <a:r>
              <a:rPr lang="sv-FI" altLang="sv-FI" sz="2800" b="1" smtClean="0">
                <a:solidFill>
                  <a:srgbClr val="FF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sz="2800" b="1" smtClean="0">
                <a:latin typeface="Calibri" panose="020F0502020204030204" pitchFamily="34" charset="0"/>
              </a:rPr>
              <a:t>. </a:t>
            </a:r>
            <a:br>
              <a:rPr lang="sv-FI" altLang="sv-FI" sz="2800" b="1" smtClean="0">
                <a:latin typeface="Calibri" panose="020F0502020204030204" pitchFamily="34" charset="0"/>
              </a:rPr>
            </a:br>
            <a:r>
              <a:rPr lang="sv-FI" altLang="sv-FI" sz="2800" b="1" smtClean="0">
                <a:latin typeface="Calibri" panose="020F0502020204030204" pitchFamily="34" charset="0"/>
              </a:rPr>
              <a:t>Vad bjuder du?</a:t>
            </a:r>
            <a:r>
              <a:rPr lang="sv-SE" altLang="sv-FI" sz="2800" smtClean="0">
                <a:latin typeface="Calibri" panose="020F0502020204030204" pitchFamily="34" charset="0"/>
              </a:rPr>
              <a:t/>
            </a:r>
            <a:br>
              <a:rPr lang="sv-SE" altLang="sv-FI" sz="2800" smtClean="0">
                <a:latin typeface="Calibri" panose="020F0502020204030204" pitchFamily="34" charset="0"/>
              </a:rPr>
            </a:br>
            <a:endParaRPr lang="sv-SE" altLang="sv-FI" sz="2800" smtClean="0">
              <a:latin typeface="Calibri" panose="020F050202020403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sv-FI" altLang="sv-FI" b="1" smtClean="0">
                <a:latin typeface="Calibri" panose="020F0502020204030204" pitchFamily="34" charset="0"/>
              </a:rPr>
              <a:t>Q J 8 4</a:t>
            </a:r>
            <a:r>
              <a:rPr lang="sv-FI" altLang="sv-FI" b="1" smtClean="0">
                <a:solidFill>
                  <a:srgbClr val="000080"/>
                </a:solidFill>
                <a:latin typeface="Calibri" panose="020F0502020204030204" pitchFamily="34" charset="0"/>
              </a:rPr>
              <a:t> 		</a:t>
            </a:r>
            <a:endParaRPr lang="sv-FI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sv-FI" altLang="sv-FI" b="1" smtClean="0">
                <a:latin typeface="Calibri" panose="020F0502020204030204" pitchFamily="34" charset="0"/>
              </a:rPr>
              <a:t>8 3</a:t>
            </a:r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 		</a:t>
            </a:r>
            <a:r>
              <a:rPr lang="en-GB" altLang="sv-FI" b="1" smtClean="0">
                <a:latin typeface="Calibri" panose="020F0502020204030204" pitchFamily="34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  </a:t>
            </a:r>
            <a:r>
              <a:rPr lang="en-GB" altLang="sv-FI" b="1" smtClean="0">
                <a:latin typeface="Calibri" panose="020F0502020204030204" pitchFamily="34" charset="0"/>
              </a:rPr>
              <a:t>A 3</a:t>
            </a:r>
            <a:r>
              <a:rPr lang="en-GB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 		</a:t>
            </a:r>
            <a:endParaRPr lang="en-GB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en-GB" altLang="sv-FI" b="1" smtClean="0">
                <a:latin typeface="Calibri" panose="020F0502020204030204" pitchFamily="34" charset="0"/>
              </a:rPr>
              <a:t>K Q 9 8 2</a:t>
            </a:r>
            <a:r>
              <a:rPr lang="en-GB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 	</a:t>
            </a:r>
            <a:r>
              <a:rPr lang="en-GB" altLang="sv-FI" smtClean="0">
                <a:solidFill>
                  <a:srgbClr val="008000"/>
                </a:solidFill>
                <a:latin typeface="Calibri" panose="020F0502020204030204" pitchFamily="34" charset="0"/>
              </a:rPr>
              <a:t>	</a:t>
            </a:r>
            <a:endParaRPr lang="sv-SE" altLang="sv-FI" smtClean="0">
              <a:latin typeface="Calibri" panose="020F0502020204030204" pitchFamily="34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z="3200" b="1" smtClean="0"/>
          </a:p>
          <a:p>
            <a:pPr eaLnBrk="1" hangingPunct="1">
              <a:buFontTx/>
              <a:buNone/>
            </a:pPr>
            <a:r>
              <a:rPr lang="sv-FI" altLang="sv-FI" sz="3200" b="1" smtClean="0">
                <a:latin typeface="Calibri" panose="020F0502020204030204" pitchFamily="34" charset="0"/>
              </a:rPr>
              <a:t>1</a:t>
            </a:r>
            <a:r>
              <a:rPr lang="sv-FI" altLang="sv-FI" sz="3200" b="1" smtClean="0">
                <a:solidFill>
                  <a:srgbClr val="000080"/>
                </a:solidFill>
                <a:latin typeface="Calibri" panose="020F0502020204030204" pitchFamily="34" charset="0"/>
              </a:rPr>
              <a:t>♠</a:t>
            </a:r>
            <a:endParaRPr lang="sv-SE" altLang="sv-FI" sz="3200" b="1" smtClean="0">
              <a:solidFill>
                <a:srgbClr val="00008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2800" b="1" smtClean="0">
                <a:latin typeface="Calibri" panose="020F0502020204030204" pitchFamily="34" charset="0"/>
              </a:rPr>
              <a:t>Du öppnar med 1</a:t>
            </a:r>
            <a:r>
              <a:rPr lang="sv-FI" altLang="sv-FI" sz="2800" b="1" smtClean="0">
                <a:solidFill>
                  <a:srgbClr val="008000"/>
                </a:solidFill>
                <a:latin typeface="Calibri" panose="020F0502020204030204" pitchFamily="34" charset="0"/>
              </a:rPr>
              <a:t>♣</a:t>
            </a:r>
            <a:r>
              <a:rPr lang="sv-FI" altLang="sv-FI" sz="2800" b="1" smtClean="0">
                <a:latin typeface="Calibri" panose="020F0502020204030204" pitchFamily="34" charset="0"/>
              </a:rPr>
              <a:t>. Din partner bjuder 1</a:t>
            </a:r>
            <a:r>
              <a:rPr lang="sv-FI" altLang="sv-FI" sz="2800" b="1" smtClean="0">
                <a:solidFill>
                  <a:srgbClr val="FF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sz="2800" b="1" smtClean="0">
                <a:latin typeface="Calibri" panose="020F0502020204030204" pitchFamily="34" charset="0"/>
              </a:rPr>
              <a:t>. </a:t>
            </a:r>
            <a:br>
              <a:rPr lang="sv-FI" altLang="sv-FI" sz="2800" b="1" smtClean="0">
                <a:latin typeface="Calibri" panose="020F0502020204030204" pitchFamily="34" charset="0"/>
              </a:rPr>
            </a:br>
            <a:r>
              <a:rPr lang="sv-FI" altLang="sv-FI" sz="2800" b="1" smtClean="0">
                <a:latin typeface="Calibri" panose="020F0502020204030204" pitchFamily="34" charset="0"/>
              </a:rPr>
              <a:t>Vad bjuder du?</a:t>
            </a:r>
            <a:r>
              <a:rPr lang="sv-SE" altLang="sv-FI" sz="2800" smtClean="0">
                <a:latin typeface="Calibri" panose="020F0502020204030204" pitchFamily="34" charset="0"/>
              </a:rPr>
              <a:t/>
            </a:r>
            <a:br>
              <a:rPr lang="sv-SE" altLang="sv-FI" sz="2800" smtClean="0">
                <a:latin typeface="Calibri" panose="020F0502020204030204" pitchFamily="34" charset="0"/>
              </a:rPr>
            </a:br>
            <a:endParaRPr lang="sv-SE" altLang="sv-FI" sz="2800" smtClean="0">
              <a:latin typeface="Calibri" panose="020F050202020403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sv-FI" altLang="sv-FI" b="1" smtClean="0">
                <a:latin typeface="Calibri" panose="020F0502020204030204" pitchFamily="34" charset="0"/>
              </a:rPr>
              <a:t>Q 5</a:t>
            </a:r>
            <a:r>
              <a:rPr lang="sv-FI" altLang="sv-FI" b="1" smtClean="0">
                <a:solidFill>
                  <a:srgbClr val="000080"/>
                </a:solidFill>
                <a:latin typeface="Calibri" panose="020F0502020204030204" pitchFamily="34" charset="0"/>
              </a:rPr>
              <a:t> 	</a:t>
            </a: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sv-FI" altLang="sv-FI" b="1" smtClean="0">
                <a:latin typeface="Calibri" panose="020F0502020204030204" pitchFamily="34" charset="0"/>
              </a:rPr>
              <a:t>Q 8</a:t>
            </a:r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 		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  </a:t>
            </a:r>
            <a:r>
              <a:rPr lang="en-GB" altLang="sv-FI" b="1" smtClean="0">
                <a:latin typeface="Calibri" panose="020F0502020204030204" pitchFamily="34" charset="0"/>
              </a:rPr>
              <a:t>K Q 6 2</a:t>
            </a:r>
            <a:r>
              <a:rPr lang="en-GB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 		</a:t>
            </a:r>
            <a:endParaRPr lang="en-GB" altLang="sv-FI" b="1" smtClean="0">
              <a:solidFill>
                <a:srgbClr val="008000"/>
              </a:solidFill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en-GB" altLang="sv-FI" b="1" smtClean="0">
                <a:latin typeface="Calibri" panose="020F0502020204030204" pitchFamily="34" charset="0"/>
              </a:rPr>
              <a:t>A K Q J 7</a:t>
            </a:r>
            <a:r>
              <a:rPr lang="en-GB" altLang="sv-FI" smtClean="0">
                <a:solidFill>
                  <a:srgbClr val="008000"/>
                </a:solidFill>
                <a:latin typeface="Calibri" panose="020F0502020204030204" pitchFamily="34" charset="0"/>
              </a:rPr>
              <a:t> 		</a:t>
            </a:r>
            <a:endParaRPr lang="sv-SE" altLang="sv-FI" smtClean="0">
              <a:latin typeface="Calibri" panose="020F0502020204030204" pitchFamily="34" charset="0"/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sz="3200" b="1" smtClean="0">
                <a:latin typeface="Calibri" panose="020F0502020204030204" pitchFamily="34" charset="0"/>
              </a:rPr>
              <a:t>2</a:t>
            </a:r>
            <a:r>
              <a:rPr lang="en-GB" altLang="sv-FI" sz="3200" b="1" smtClean="0">
                <a:solidFill>
                  <a:srgbClr val="FF6600"/>
                </a:solidFill>
                <a:latin typeface="Calibri" panose="020F0502020204030204" pitchFamily="34" charset="0"/>
              </a:rPr>
              <a:t>♦</a:t>
            </a:r>
            <a:endParaRPr lang="sv-SE" altLang="sv-FI" sz="3200" b="1" smtClean="0">
              <a:solidFill>
                <a:srgbClr val="FF66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2800" b="1" smtClean="0">
                <a:latin typeface="Calibri" panose="020F0502020204030204" pitchFamily="34" charset="0"/>
              </a:rPr>
              <a:t>Du öppnar med 1</a:t>
            </a:r>
            <a:r>
              <a:rPr lang="sv-FI" altLang="sv-FI" sz="2800" b="1" smtClean="0">
                <a:solidFill>
                  <a:srgbClr val="008000"/>
                </a:solidFill>
                <a:latin typeface="Calibri" panose="020F0502020204030204" pitchFamily="34" charset="0"/>
              </a:rPr>
              <a:t>♣</a:t>
            </a:r>
            <a:r>
              <a:rPr lang="sv-FI" altLang="sv-FI" sz="2800" b="1" smtClean="0">
                <a:latin typeface="Calibri" panose="020F0502020204030204" pitchFamily="34" charset="0"/>
              </a:rPr>
              <a:t>. Din partner bjuder 1</a:t>
            </a:r>
            <a:r>
              <a:rPr lang="sv-FI" altLang="sv-FI" sz="2800" b="1" smtClean="0">
                <a:solidFill>
                  <a:srgbClr val="FF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sz="2800" b="1" smtClean="0">
                <a:latin typeface="Calibri" panose="020F0502020204030204" pitchFamily="34" charset="0"/>
              </a:rPr>
              <a:t>. </a:t>
            </a:r>
            <a:br>
              <a:rPr lang="sv-FI" altLang="sv-FI" sz="2800" b="1" smtClean="0">
                <a:latin typeface="Calibri" panose="020F0502020204030204" pitchFamily="34" charset="0"/>
              </a:rPr>
            </a:br>
            <a:r>
              <a:rPr lang="sv-FI" altLang="sv-FI" sz="2800" b="1" smtClean="0">
                <a:latin typeface="Calibri" panose="020F0502020204030204" pitchFamily="34" charset="0"/>
              </a:rPr>
              <a:t>Vad bjuder du?</a:t>
            </a:r>
            <a:r>
              <a:rPr lang="sv-SE" altLang="sv-FI" sz="2800" smtClean="0">
                <a:latin typeface="Calibri" panose="020F0502020204030204" pitchFamily="34" charset="0"/>
              </a:rPr>
              <a:t/>
            </a:r>
            <a:br>
              <a:rPr lang="sv-SE" altLang="sv-FI" sz="2800" smtClean="0">
                <a:latin typeface="Calibri" panose="020F0502020204030204" pitchFamily="34" charset="0"/>
              </a:rPr>
            </a:br>
            <a:endParaRPr lang="sv-SE" altLang="sv-FI" sz="2800" smtClean="0">
              <a:latin typeface="Calibri" panose="020F050202020403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sv-FI" altLang="sv-FI" b="1" smtClean="0">
                <a:latin typeface="Calibri" panose="020F0502020204030204" pitchFamily="34" charset="0"/>
              </a:rPr>
              <a:t>7 6 5</a:t>
            </a:r>
            <a:r>
              <a:rPr lang="sv-FI" altLang="sv-FI" b="1" smtClean="0">
                <a:solidFill>
                  <a:srgbClr val="000080"/>
                </a:solidFill>
                <a:latin typeface="Calibri" panose="020F0502020204030204" pitchFamily="34" charset="0"/>
              </a:rPr>
              <a:t> 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sv-FI" altLang="sv-FI" b="1" smtClean="0">
                <a:latin typeface="Calibri" panose="020F0502020204030204" pitchFamily="34" charset="0"/>
              </a:rPr>
              <a:t>K 6 5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  </a:t>
            </a:r>
            <a:r>
              <a:rPr lang="en-GB" altLang="sv-FI" b="1" smtClean="0">
                <a:latin typeface="Calibri" panose="020F0502020204030204" pitchFamily="34" charset="0"/>
              </a:rPr>
              <a:t>A Q 3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en-GB" altLang="sv-FI" b="1" smtClean="0">
                <a:latin typeface="Calibri" panose="020F0502020204030204" pitchFamily="34" charset="0"/>
              </a:rPr>
              <a:t>K J 8 4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b="1" smtClean="0">
              <a:latin typeface="Calibri" panose="020F0502020204030204" pitchFamily="34" charset="0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sz="3200" b="1" smtClean="0">
                <a:latin typeface="Calibri" panose="020F0502020204030204" pitchFamily="34" charset="0"/>
              </a:rPr>
              <a:t>1NT</a:t>
            </a:r>
            <a:endParaRPr lang="sv-SE" altLang="sv-FI" sz="3200" b="1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2800" b="1" smtClean="0">
                <a:latin typeface="Calibri" panose="020F0502020204030204" pitchFamily="34" charset="0"/>
              </a:rPr>
              <a:t>Du öppnar med 1</a:t>
            </a:r>
            <a:r>
              <a:rPr lang="sv-FI" altLang="sv-FI" sz="2800" b="1" smtClean="0">
                <a:solidFill>
                  <a:srgbClr val="FF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sz="2800" b="1" smtClean="0">
                <a:latin typeface="Calibri" panose="020F0502020204030204" pitchFamily="34" charset="0"/>
              </a:rPr>
              <a:t>. Din partner bjuder 2</a:t>
            </a:r>
            <a:r>
              <a:rPr lang="sv-FI" altLang="sv-FI" sz="2800" b="1" smtClean="0">
                <a:solidFill>
                  <a:srgbClr val="FF6600"/>
                </a:solidFill>
                <a:latin typeface="Calibri" panose="020F0502020204030204" pitchFamily="34" charset="0"/>
              </a:rPr>
              <a:t>♦</a:t>
            </a:r>
            <a:r>
              <a:rPr lang="sv-FI" altLang="sv-FI" sz="2800" b="1" smtClean="0">
                <a:latin typeface="Calibri" panose="020F0502020204030204" pitchFamily="34" charset="0"/>
              </a:rPr>
              <a:t>. </a:t>
            </a:r>
            <a:br>
              <a:rPr lang="sv-FI" altLang="sv-FI" sz="2800" b="1" smtClean="0">
                <a:latin typeface="Calibri" panose="020F0502020204030204" pitchFamily="34" charset="0"/>
              </a:rPr>
            </a:br>
            <a:r>
              <a:rPr lang="sv-FI" altLang="sv-FI" sz="2800" b="1" smtClean="0">
                <a:latin typeface="Calibri" panose="020F0502020204030204" pitchFamily="34" charset="0"/>
              </a:rPr>
              <a:t>Vad bjuder du?</a:t>
            </a:r>
            <a:r>
              <a:rPr lang="sv-SE" altLang="sv-FI" sz="2800" b="1" smtClean="0">
                <a:latin typeface="Calibri" panose="020F0502020204030204" pitchFamily="34" charset="0"/>
              </a:rPr>
              <a:t/>
            </a:r>
            <a:br>
              <a:rPr lang="sv-SE" altLang="sv-FI" sz="2800" b="1" smtClean="0">
                <a:latin typeface="Calibri" panose="020F0502020204030204" pitchFamily="34" charset="0"/>
              </a:rPr>
            </a:br>
            <a:endParaRPr lang="sv-SE" altLang="sv-FI" sz="2800" b="1" smtClean="0">
              <a:latin typeface="Calibri" panose="020F050202020403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000080"/>
                </a:solidFill>
                <a:latin typeface="Calibri" panose="020F0502020204030204" pitchFamily="34" charset="0"/>
              </a:rPr>
              <a:t>♠  </a:t>
            </a:r>
            <a:r>
              <a:rPr lang="en-GB" altLang="sv-FI" b="1" smtClean="0">
                <a:latin typeface="Calibri" panose="020F0502020204030204" pitchFamily="34" charset="0"/>
              </a:rPr>
              <a:t>J 9 8		</a:t>
            </a:r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en-GB" altLang="sv-FI" b="1" smtClean="0">
                <a:latin typeface="Calibri" panose="020F0502020204030204" pitchFamily="34" charset="0"/>
              </a:rPr>
              <a:t>A Q J 8 5		</a:t>
            </a:r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en-GB" altLang="sv-FI" b="1" smtClean="0">
                <a:latin typeface="Calibri" panose="020F0502020204030204" pitchFamily="34" charset="0"/>
              </a:rPr>
              <a:t>6		</a:t>
            </a:r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en-GB" altLang="sv-FI" b="1" smtClean="0">
                <a:latin typeface="Calibri" panose="020F0502020204030204" pitchFamily="34" charset="0"/>
              </a:rPr>
              <a:t>K J T 2	</a:t>
            </a:r>
            <a:r>
              <a:rPr lang="en-GB" altLang="sv-FI" b="1" smtClean="0"/>
              <a:t>	</a:t>
            </a:r>
            <a:endParaRPr lang="sv-SE" altLang="sv-FI" b="1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sz="3200" b="1" smtClean="0">
                <a:latin typeface="Calibri" panose="020F0502020204030204" pitchFamily="34" charset="0"/>
              </a:rPr>
              <a:t>2</a:t>
            </a:r>
            <a:r>
              <a:rPr lang="en-GB" altLang="sv-FI" sz="3200" b="1" smtClean="0">
                <a:solidFill>
                  <a:srgbClr val="FF0000"/>
                </a:solidFill>
                <a:latin typeface="Calibri" panose="020F0502020204030204" pitchFamily="34" charset="0"/>
              </a:rPr>
              <a:t>♥</a:t>
            </a:r>
            <a:endParaRPr lang="sv-SE" altLang="sv-FI" sz="3200" b="1" smtClean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2800" b="1" smtClean="0">
                <a:latin typeface="Calibri" panose="020F0502020204030204" pitchFamily="34" charset="0"/>
              </a:rPr>
              <a:t>Du öppnar med 1</a:t>
            </a:r>
            <a:r>
              <a:rPr lang="sv-FI" altLang="sv-FI" sz="2800" b="1" smtClean="0">
                <a:solidFill>
                  <a:srgbClr val="FF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sz="2800" b="1" smtClean="0">
                <a:latin typeface="Calibri" panose="020F0502020204030204" pitchFamily="34" charset="0"/>
              </a:rPr>
              <a:t>. Din partner bjuder 2</a:t>
            </a:r>
            <a:r>
              <a:rPr lang="sv-FI" altLang="sv-FI" sz="2800" b="1" smtClean="0">
                <a:solidFill>
                  <a:srgbClr val="FF6600"/>
                </a:solidFill>
                <a:latin typeface="Calibri" panose="020F0502020204030204" pitchFamily="34" charset="0"/>
              </a:rPr>
              <a:t>♦</a:t>
            </a:r>
            <a:r>
              <a:rPr lang="sv-FI" altLang="sv-FI" sz="2800" b="1" smtClean="0">
                <a:latin typeface="Calibri" panose="020F0502020204030204" pitchFamily="34" charset="0"/>
              </a:rPr>
              <a:t>. </a:t>
            </a:r>
            <a:br>
              <a:rPr lang="sv-FI" altLang="sv-FI" sz="2800" b="1" smtClean="0">
                <a:latin typeface="Calibri" panose="020F0502020204030204" pitchFamily="34" charset="0"/>
              </a:rPr>
            </a:br>
            <a:r>
              <a:rPr lang="sv-FI" altLang="sv-FI" sz="2800" b="1" smtClean="0">
                <a:latin typeface="Calibri" panose="020F0502020204030204" pitchFamily="34" charset="0"/>
              </a:rPr>
              <a:t>Vad bjuder du?</a:t>
            </a:r>
            <a:r>
              <a:rPr lang="sv-SE" altLang="sv-FI" sz="2800" b="1" smtClean="0">
                <a:latin typeface="Calibri" panose="020F0502020204030204" pitchFamily="34" charset="0"/>
              </a:rPr>
              <a:t/>
            </a:r>
            <a:br>
              <a:rPr lang="sv-SE" altLang="sv-FI" sz="2800" b="1" smtClean="0">
                <a:latin typeface="Calibri" panose="020F0502020204030204" pitchFamily="34" charset="0"/>
              </a:rPr>
            </a:br>
            <a:endParaRPr lang="sv-SE" altLang="sv-FI" sz="2800" b="1" smtClean="0">
              <a:latin typeface="Calibri" panose="020F050202020403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000080"/>
                </a:solidFill>
                <a:latin typeface="Calibri" panose="020F0502020204030204" pitchFamily="34" charset="0"/>
              </a:rPr>
              <a:t>♠  </a:t>
            </a:r>
            <a:r>
              <a:rPr lang="en-GB" altLang="sv-FI" b="1" smtClean="0">
                <a:latin typeface="Calibri" panose="020F0502020204030204" pitchFamily="34" charset="0"/>
              </a:rPr>
              <a:t>A 3</a:t>
            </a:r>
            <a:r>
              <a:rPr lang="en-GB" altLang="sv-FI" b="1" smtClean="0">
                <a:solidFill>
                  <a:srgbClr val="000080"/>
                </a:solidFill>
                <a:latin typeface="Calibri" panose="020F0502020204030204" pitchFamily="34" charset="0"/>
              </a:rPr>
              <a:t> 		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en-GB" altLang="sv-FI" b="1" smtClean="0">
                <a:latin typeface="Calibri" panose="020F0502020204030204" pitchFamily="34" charset="0"/>
              </a:rPr>
              <a:t>A K J 3 2</a:t>
            </a:r>
            <a:r>
              <a:rPr lang="en-GB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 	</a:t>
            </a:r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en-GB" altLang="sv-FI" b="1" smtClean="0">
                <a:latin typeface="Calibri" panose="020F0502020204030204" pitchFamily="34" charset="0"/>
              </a:rPr>
              <a:t>8 7</a:t>
            </a:r>
            <a:r>
              <a:rPr lang="en-GB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 	</a:t>
            </a:r>
            <a:r>
              <a:rPr lang="en-GB" altLang="sv-FI" b="1" smtClean="0">
                <a:latin typeface="Calibri" panose="020F0502020204030204" pitchFamily="34" charset="0"/>
              </a:rPr>
              <a:t>		</a:t>
            </a:r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en-GB" altLang="sv-FI" b="1" smtClean="0">
                <a:latin typeface="Calibri" panose="020F0502020204030204" pitchFamily="34" charset="0"/>
              </a:rPr>
              <a:t>K Q 5 2</a:t>
            </a:r>
            <a:r>
              <a:rPr lang="en-GB" altLang="sv-FI" smtClean="0">
                <a:latin typeface="Calibri" panose="020F0502020204030204" pitchFamily="34" charset="0"/>
              </a:rPr>
              <a:t>	</a:t>
            </a:r>
            <a:r>
              <a:rPr lang="en-GB" altLang="sv-FI" smtClean="0">
                <a:solidFill>
                  <a:srgbClr val="008000"/>
                </a:solidFill>
                <a:latin typeface="Calibri" panose="020F0502020204030204" pitchFamily="34" charset="0"/>
              </a:rPr>
              <a:t> </a:t>
            </a:r>
            <a:r>
              <a:rPr lang="en-GB" altLang="sv-FI" smtClean="0">
                <a:solidFill>
                  <a:srgbClr val="008000"/>
                </a:solidFill>
              </a:rPr>
              <a:t>	</a:t>
            </a:r>
            <a:endParaRPr lang="sv-SE" altLang="sv-FI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sz="3200" b="1" smtClean="0">
                <a:latin typeface="Calibri" panose="020F0502020204030204" pitchFamily="34" charset="0"/>
              </a:rPr>
              <a:t>3</a:t>
            </a:r>
            <a:r>
              <a:rPr lang="en-GB" altLang="sv-FI" sz="3200" b="1" smtClean="0">
                <a:solidFill>
                  <a:srgbClr val="008000"/>
                </a:solidFill>
                <a:latin typeface="Calibri" panose="020F0502020204030204" pitchFamily="34" charset="0"/>
              </a:rPr>
              <a:t>♣</a:t>
            </a:r>
            <a:r>
              <a:rPr lang="sv-FI" altLang="sv-FI" smtClean="0">
                <a:latin typeface="Calibri" panose="020F0502020204030204" pitchFamily="34" charset="0"/>
              </a:rPr>
              <a:t> </a:t>
            </a:r>
            <a:endParaRPr lang="sv-SE" altLang="sv-FI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2800" b="1" smtClean="0">
                <a:latin typeface="Calibri" panose="020F0502020204030204" pitchFamily="34" charset="0"/>
              </a:rPr>
              <a:t>Du öppnar med 1</a:t>
            </a:r>
            <a:r>
              <a:rPr lang="sv-FI" altLang="sv-FI" sz="2800" b="1" smtClean="0">
                <a:solidFill>
                  <a:srgbClr val="FF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sz="2800" b="1" smtClean="0">
                <a:latin typeface="Calibri" panose="020F0502020204030204" pitchFamily="34" charset="0"/>
              </a:rPr>
              <a:t>. Din partner bjuder 2</a:t>
            </a:r>
            <a:r>
              <a:rPr lang="sv-FI" altLang="sv-FI" sz="2800" b="1" smtClean="0">
                <a:solidFill>
                  <a:srgbClr val="FF6600"/>
                </a:solidFill>
                <a:latin typeface="Calibri" panose="020F0502020204030204" pitchFamily="34" charset="0"/>
              </a:rPr>
              <a:t>♦</a:t>
            </a:r>
            <a:r>
              <a:rPr lang="sv-FI" altLang="sv-FI" sz="2800" b="1" smtClean="0">
                <a:latin typeface="Calibri" panose="020F0502020204030204" pitchFamily="34" charset="0"/>
              </a:rPr>
              <a:t>. </a:t>
            </a:r>
            <a:br>
              <a:rPr lang="sv-FI" altLang="sv-FI" sz="2800" b="1" smtClean="0">
                <a:latin typeface="Calibri" panose="020F0502020204030204" pitchFamily="34" charset="0"/>
              </a:rPr>
            </a:br>
            <a:r>
              <a:rPr lang="sv-FI" altLang="sv-FI" sz="2800" b="1" smtClean="0">
                <a:latin typeface="Calibri" panose="020F0502020204030204" pitchFamily="34" charset="0"/>
              </a:rPr>
              <a:t>Vad bjuder du?</a:t>
            </a:r>
            <a:r>
              <a:rPr lang="sv-SE" altLang="sv-FI" sz="2800" b="1" smtClean="0">
                <a:latin typeface="Calibri" panose="020F0502020204030204" pitchFamily="34" charset="0"/>
              </a:rPr>
              <a:t/>
            </a:r>
            <a:br>
              <a:rPr lang="sv-SE" altLang="sv-FI" sz="2800" b="1" smtClean="0">
                <a:latin typeface="Calibri" panose="020F0502020204030204" pitchFamily="34" charset="0"/>
              </a:rPr>
            </a:br>
            <a:endParaRPr lang="sv-SE" altLang="sv-FI" sz="2800" b="1" smtClean="0">
              <a:latin typeface="Calibri" panose="020F050202020403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000080"/>
                </a:solidFill>
                <a:latin typeface="Calibri" panose="020F0502020204030204" pitchFamily="34" charset="0"/>
              </a:rPr>
              <a:t>♠  </a:t>
            </a:r>
            <a:r>
              <a:rPr lang="en-GB" altLang="sv-FI" b="1" smtClean="0">
                <a:latin typeface="Calibri" panose="020F0502020204030204" pitchFamily="34" charset="0"/>
              </a:rPr>
              <a:t>A Q 7</a:t>
            </a:r>
            <a:r>
              <a:rPr lang="en-GB" altLang="sv-FI" b="1" smtClean="0">
                <a:solidFill>
                  <a:srgbClr val="000080"/>
                </a:solidFill>
                <a:latin typeface="Calibri" panose="020F0502020204030204" pitchFamily="34" charset="0"/>
              </a:rPr>
              <a:t> 		</a:t>
            </a:r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en-GB" altLang="sv-FI" b="1" smtClean="0">
                <a:latin typeface="Calibri" panose="020F0502020204030204" pitchFamily="34" charset="0"/>
              </a:rPr>
              <a:t>A J 7 4</a:t>
            </a:r>
            <a:r>
              <a:rPr lang="en-GB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 		</a:t>
            </a:r>
            <a:endParaRPr lang="en-GB" altLang="sv-FI" b="1" smtClean="0">
              <a:solidFill>
                <a:srgbClr val="FF6600"/>
              </a:solidFill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  </a:t>
            </a:r>
            <a:r>
              <a:rPr lang="en-GB" altLang="sv-FI" b="1" smtClean="0">
                <a:latin typeface="Calibri" panose="020F0502020204030204" pitchFamily="34" charset="0"/>
              </a:rPr>
              <a:t>A 6 3</a:t>
            </a:r>
            <a:r>
              <a:rPr lang="en-GB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 		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en-GB" altLang="sv-FI" b="1" smtClean="0">
                <a:latin typeface="Calibri" panose="020F0502020204030204" pitchFamily="34" charset="0"/>
              </a:rPr>
              <a:t>K J 2</a:t>
            </a:r>
            <a:r>
              <a:rPr lang="en-GB" altLang="sv-FI" smtClean="0">
                <a:solidFill>
                  <a:srgbClr val="008000"/>
                </a:solidFill>
                <a:latin typeface="Calibri" panose="020F0502020204030204" pitchFamily="34" charset="0"/>
              </a:rPr>
              <a:t> 	</a:t>
            </a:r>
            <a:r>
              <a:rPr lang="en-GB" altLang="sv-FI" smtClean="0">
                <a:solidFill>
                  <a:srgbClr val="008000"/>
                </a:solidFill>
              </a:rPr>
              <a:t>	</a:t>
            </a:r>
            <a:endParaRPr lang="sv-SE" altLang="sv-FI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sz="3200" b="1" smtClean="0">
                <a:latin typeface="Calibri" panose="020F0502020204030204" pitchFamily="34" charset="0"/>
              </a:rPr>
              <a:t>3NT</a:t>
            </a:r>
            <a:endParaRPr lang="sv-SE" altLang="sv-FI" sz="3200" b="1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2800" b="1" smtClean="0">
                <a:latin typeface="Calibri" panose="020F0502020204030204" pitchFamily="34" charset="0"/>
              </a:rPr>
              <a:t>Du öppnar med 1</a:t>
            </a:r>
            <a:r>
              <a:rPr lang="sv-FI" altLang="sv-FI" sz="2800" b="1" smtClean="0">
                <a:solidFill>
                  <a:srgbClr val="FF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sz="2800" b="1" smtClean="0">
                <a:latin typeface="Calibri" panose="020F0502020204030204" pitchFamily="34" charset="0"/>
              </a:rPr>
              <a:t>. Din partner bjuder 2</a:t>
            </a:r>
            <a:r>
              <a:rPr lang="sv-FI" altLang="sv-FI" sz="2800" b="1" smtClean="0">
                <a:solidFill>
                  <a:srgbClr val="FF6600"/>
                </a:solidFill>
                <a:latin typeface="Calibri" panose="020F0502020204030204" pitchFamily="34" charset="0"/>
              </a:rPr>
              <a:t>♦</a:t>
            </a:r>
            <a:r>
              <a:rPr lang="sv-FI" altLang="sv-FI" sz="2800" b="1" smtClean="0">
                <a:latin typeface="Calibri" panose="020F0502020204030204" pitchFamily="34" charset="0"/>
              </a:rPr>
              <a:t>. </a:t>
            </a:r>
            <a:br>
              <a:rPr lang="sv-FI" altLang="sv-FI" sz="2800" b="1" smtClean="0">
                <a:latin typeface="Calibri" panose="020F0502020204030204" pitchFamily="34" charset="0"/>
              </a:rPr>
            </a:br>
            <a:r>
              <a:rPr lang="sv-FI" altLang="sv-FI" sz="2800" b="1" smtClean="0">
                <a:latin typeface="Calibri" panose="020F0502020204030204" pitchFamily="34" charset="0"/>
              </a:rPr>
              <a:t>Vad bjuder du?</a:t>
            </a:r>
            <a:r>
              <a:rPr lang="sv-SE" altLang="sv-FI" sz="2800" b="1" smtClean="0">
                <a:latin typeface="Calibri" panose="020F0502020204030204" pitchFamily="34" charset="0"/>
              </a:rPr>
              <a:t/>
            </a:r>
            <a:br>
              <a:rPr lang="sv-SE" altLang="sv-FI" sz="2800" b="1" smtClean="0">
                <a:latin typeface="Calibri" panose="020F0502020204030204" pitchFamily="34" charset="0"/>
              </a:rPr>
            </a:br>
            <a:endParaRPr lang="sv-SE" altLang="sv-FI" sz="2800" b="1" smtClean="0">
              <a:latin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en-GB" altLang="sv-FI" smtClean="0">
              <a:solidFill>
                <a:srgbClr val="000080"/>
              </a:solidFill>
            </a:endParaRPr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000080"/>
                </a:solidFill>
                <a:latin typeface="Calibri" panose="020F0502020204030204" pitchFamily="34" charset="0"/>
              </a:rPr>
              <a:t>♠  </a:t>
            </a:r>
            <a:r>
              <a:rPr lang="en-GB" altLang="sv-FI" b="1" smtClean="0">
                <a:latin typeface="Calibri" panose="020F0502020204030204" pitchFamily="34" charset="0"/>
              </a:rPr>
              <a:t>A J T 2</a:t>
            </a:r>
            <a:r>
              <a:rPr lang="en-GB" altLang="sv-FI" b="1" smtClean="0">
                <a:solidFill>
                  <a:srgbClr val="000080"/>
                </a:solidFill>
                <a:latin typeface="Calibri" panose="020F0502020204030204" pitchFamily="34" charset="0"/>
              </a:rPr>
              <a:t> 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♥</a:t>
            </a:r>
            <a:r>
              <a:rPr lang="en-GB" altLang="sv-FI" b="1" smtClean="0">
                <a:latin typeface="Calibri" panose="020F0502020204030204" pitchFamily="34" charset="0"/>
              </a:rPr>
              <a:t> K 9 8 3 2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en-GB" altLang="sv-FI" b="1" smtClean="0">
                <a:latin typeface="Calibri" panose="020F0502020204030204" pitchFamily="34" charset="0"/>
              </a:rPr>
              <a:t>Q 2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en-GB" altLang="sv-FI" b="1" smtClean="0">
                <a:latin typeface="Calibri" panose="020F0502020204030204" pitchFamily="34" charset="0"/>
              </a:rPr>
              <a:t>K 2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b="1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sz="3200" b="1" smtClean="0">
                <a:latin typeface="Calibri" panose="020F0502020204030204" pitchFamily="34" charset="0"/>
              </a:rPr>
              <a:t>2NT</a:t>
            </a:r>
            <a:endParaRPr lang="sv-SE" altLang="sv-FI" sz="3200" b="1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 autoUpdateAnimBg="0"/>
    </p:bldLst>
  </p:timing>
</p:sld>
</file>

<file path=ppt/theme/theme1.xml><?xml version="1.0" encoding="utf-8"?>
<a:theme xmlns:a="http://schemas.openxmlformats.org/drawingml/2006/main" name="Standardformgivning">
  <a:themeElements>
    <a:clrScheme name="Standardformgivnin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355</Words>
  <Application>Microsoft Office PowerPoint</Application>
  <PresentationFormat>Bildspel på skärmen (4:3)</PresentationFormat>
  <Paragraphs>178</Paragraphs>
  <Slides>17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1" baseType="lpstr">
      <vt:lpstr>Times New Roman</vt:lpstr>
      <vt:lpstr>Arial</vt:lpstr>
      <vt:lpstr>Calibri</vt:lpstr>
      <vt:lpstr>Standardformgivning</vt:lpstr>
      <vt:lpstr>GK 22</vt:lpstr>
      <vt:lpstr>Du öppnar med 1♣. Din partner bjuder 1♥.  Vad bjuder du? </vt:lpstr>
      <vt:lpstr>Du öppnar med 1♣. Din partner bjuder 1♥.  Vad bjuder du? </vt:lpstr>
      <vt:lpstr>Du öppnar med 1♣. Din partner bjuder 1♥.  Vad bjuder du? </vt:lpstr>
      <vt:lpstr>Du öppnar med 1♣. Din partner bjuder 1♥.  Vad bjuder du? </vt:lpstr>
      <vt:lpstr>Du öppnar med 1♥. Din partner bjuder 2♦.  Vad bjuder du? </vt:lpstr>
      <vt:lpstr>Du öppnar med 1♥. Din partner bjuder 2♦.  Vad bjuder du? </vt:lpstr>
      <vt:lpstr>Du öppnar med 1♥. Din partner bjuder 2♦.  Vad bjuder du? </vt:lpstr>
      <vt:lpstr>Du öppnar med 1♥. Din partner bjuder 2♦.  Vad bjuder du? </vt:lpstr>
      <vt:lpstr>Du öppnar med 1♠. Din partner bjuder 2♥. Vad bjuder du? </vt:lpstr>
      <vt:lpstr>Du öppnar med 1♠. Din partner bjuder 2♥. Vad bjuder du? </vt:lpstr>
      <vt:lpstr>Du öppnar med 1♠. Din partner bjuder 2♥. Vad bjuder du? </vt:lpstr>
      <vt:lpstr>Du öppnar med 1♠. Din partner bjuder 2♥. Vad bjuder du? </vt:lpstr>
      <vt:lpstr>Du öppnar med 1♥. Din partner bjuder 1NT.  Vad bjuder du? </vt:lpstr>
      <vt:lpstr>Du öppnar med 1♥. Din partner bjuder 1NT.  Vad bjuder du? </vt:lpstr>
      <vt:lpstr>Du öppnar med 1♥. Din partner bjuder 1NT.  Vad bjuder du? </vt:lpstr>
      <vt:lpstr>Du öppnar med 1♥. Din partner bjuder 1NT.  Vad bjuder du?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Hemuppgifter</dc:title>
  <dc:creator>Teta</dc:creator>
  <cp:lastModifiedBy>Agneta Berglund</cp:lastModifiedBy>
  <cp:revision>19</cp:revision>
  <dcterms:created xsi:type="dcterms:W3CDTF">2010-12-30T15:56:19Z</dcterms:created>
  <dcterms:modified xsi:type="dcterms:W3CDTF">2016-07-26T08:33:28Z</dcterms:modified>
</cp:coreProperties>
</file>