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5" r:id="rId6"/>
    <p:sldId id="260" r:id="rId7"/>
    <p:sldId id="282" r:id="rId8"/>
    <p:sldId id="284" r:id="rId9"/>
    <p:sldId id="262" r:id="rId10"/>
    <p:sldId id="263" r:id="rId11"/>
    <p:sldId id="264" r:id="rId12"/>
    <p:sldId id="287" r:id="rId13"/>
    <p:sldId id="283" r:id="rId14"/>
    <p:sldId id="290" r:id="rId15"/>
    <p:sldId id="270" r:id="rId16"/>
    <p:sldId id="288" r:id="rId17"/>
    <p:sldId id="272" r:id="rId18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000099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C24D3C-7A4C-4232-8FE4-4633852F971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2317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DC413-A8EC-4EC7-BC8C-DE9218B23A5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56253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D4B9B-DE7A-4761-BE92-F18898039E90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40582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E24B87-F314-4783-BD62-43CDC92E8A6B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69941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C19B6-329C-4690-B5E3-6C4B2966E470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8811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CE233F-09FC-495D-8628-B55A9D4F806E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11624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B9F4E-9384-44FF-9283-70B4405539E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93755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BF4CB-FA09-4A47-971B-F3A9839DA08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17609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7709D-C31B-4490-B950-B3B07315C2D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26252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04AB1-2398-41BF-A2B3-53E704A6413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36428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D9FB04-19CC-4C6B-BF75-47CE81073B7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51084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B6DB2C-973F-4964-B492-24135EDE283E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349500"/>
            <a:ext cx="7772400" cy="1143000"/>
          </a:xfrm>
        </p:spPr>
        <p:txBody>
          <a:bodyPr/>
          <a:lstStyle/>
          <a:p>
            <a:pPr eaLnBrk="1" hangingPunct="1"/>
            <a:r>
              <a:rPr lang="sv-SE" altLang="sv-FI" sz="4000" b="1" smtClean="0">
                <a:solidFill>
                  <a:srgbClr val="CC0000"/>
                </a:solidFill>
                <a:latin typeface="Calibri" panose="020F0502020204030204" pitchFamily="34" charset="0"/>
              </a:rPr>
              <a:t>Grundkurs 23</a:t>
            </a:r>
            <a:r>
              <a:rPr lang="sv-SE" altLang="sv-FI" sz="400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r>
              <a:rPr lang="sv-FI" altLang="sv-FI" sz="4000" b="1" smtClean="0">
                <a:solidFill>
                  <a:srgbClr val="008000"/>
                </a:solidFill>
                <a:latin typeface="Calibri" panose="020F0502020204030204" pitchFamily="34" charset="0"/>
              </a:rPr>
              <a:t>Fjärde färg</a:t>
            </a:r>
            <a:endParaRPr lang="sv-SE" altLang="sv-FI" sz="4000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-  1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	                   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-  </a:t>
            </a:r>
            <a:r>
              <a:rPr lang="sv-FI" altLang="sv-FI" b="1" u="sng" smtClean="0">
                <a:latin typeface="Calibri" panose="020F0502020204030204" pitchFamily="34" charset="0"/>
              </a:rPr>
              <a:t>1</a:t>
            </a:r>
            <a:r>
              <a:rPr lang="sv-FI" altLang="sv-FI" b="1" u="sng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		rondkrav</a:t>
            </a:r>
          </a:p>
          <a:p>
            <a:pPr eaLnBrk="1" hangingPunct="1"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  - 1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  - </a:t>
            </a:r>
            <a:r>
              <a:rPr lang="sv-FI" altLang="sv-FI" b="1" u="sng" smtClean="0">
                <a:latin typeface="Calibri" panose="020F0502020204030204" pitchFamily="34" charset="0"/>
              </a:rPr>
              <a:t>2</a:t>
            </a:r>
            <a:r>
              <a:rPr lang="sv-FI" altLang="sv-FI" b="1" u="sng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r>
              <a:rPr lang="sv-FI" altLang="sv-FI" b="1" smtClean="0">
                <a:latin typeface="Calibri" panose="020F0502020204030204" pitchFamily="34" charset="0"/>
              </a:rPr>
              <a:t>		utgångskrav               	       	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 -  2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 -  </a:t>
            </a:r>
            <a:r>
              <a:rPr lang="sv-FI" altLang="sv-FI" b="1" u="sng" smtClean="0">
                <a:latin typeface="Calibri" panose="020F0502020204030204" pitchFamily="34" charset="0"/>
              </a:rPr>
              <a:t>2</a:t>
            </a:r>
            <a:r>
              <a:rPr lang="sv-FI" altLang="sv-FI" b="1" u="sng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		 utgångskrav</a:t>
            </a:r>
            <a:r>
              <a:rPr lang="sv-FI" altLang="sv-FI" sz="2800" b="1" smtClean="0">
                <a:latin typeface="Calibri" panose="020F0502020204030204" pitchFamily="34" charset="0"/>
              </a:rPr>
              <a:t> </a:t>
            </a: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-  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-  </a:t>
            </a:r>
            <a:r>
              <a:rPr lang="sv-FI" altLang="sv-FI" b="1" u="sng" smtClean="0">
                <a:latin typeface="Calibri" panose="020F0502020204030204" pitchFamily="34" charset="0"/>
              </a:rPr>
              <a:t>3</a:t>
            </a:r>
            <a:r>
              <a:rPr lang="sv-FI" altLang="sv-FI" b="1" u="sng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              </a:t>
            </a:r>
            <a:r>
              <a:rPr lang="sv-FI" altLang="sv-FI" sz="2800" b="1" smtClean="0">
                <a:latin typeface="Calibri" panose="020F0502020204030204" pitchFamily="34" charset="0"/>
              </a:rPr>
              <a:t>utgångskrav 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800" smtClean="0"/>
              <a:t>	</a:t>
            </a:r>
            <a:endParaRPr lang="sv-SE" altLang="sv-FI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mtClean="0">
                <a:latin typeface="Calibri" panose="020F0502020204030204" pitchFamily="34" charset="0"/>
              </a:rPr>
              <a:t>a)</a:t>
            </a:r>
            <a:endParaRPr lang="sv-FI" alt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sv-FI" b="1" dirty="0" smtClean="0">
                <a:latin typeface="Calibri" pitchFamily="34" charset="0"/>
              </a:rPr>
              <a:t>Öst</a:t>
            </a:r>
            <a:r>
              <a:rPr lang="sv-FI" dirty="0" smtClean="0">
                <a:latin typeface="Calibri" pitchFamily="34" charset="0"/>
              </a:rPr>
              <a:t>		</a:t>
            </a:r>
            <a:endParaRPr lang="sv-SE" dirty="0" smtClean="0">
              <a:latin typeface="Calibri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sv-FI" b="1" dirty="0" smtClean="0">
                <a:solidFill>
                  <a:srgbClr val="000099"/>
                </a:solidFill>
                <a:latin typeface="Calibri" pitchFamily="34" charset="0"/>
              </a:rPr>
              <a:t>♠</a:t>
            </a:r>
            <a:r>
              <a:rPr lang="sv-FI" b="1" dirty="0" smtClean="0">
                <a:latin typeface="Calibri" pitchFamily="34" charset="0"/>
              </a:rPr>
              <a:t> Q3	</a:t>
            </a:r>
          </a:p>
          <a:p>
            <a:pPr eaLnBrk="1" hangingPunct="1">
              <a:buFontTx/>
              <a:buNone/>
              <a:defRPr/>
            </a:pPr>
            <a:r>
              <a:rPr lang="sv-FI" b="1" dirty="0" smtClean="0">
                <a:solidFill>
                  <a:srgbClr val="CC0000"/>
                </a:solidFill>
                <a:latin typeface="Calibri" pitchFamily="34" charset="0"/>
              </a:rPr>
              <a:t>♥</a:t>
            </a:r>
            <a:r>
              <a:rPr lang="sv-FI" b="1" dirty="0" smtClean="0">
                <a:latin typeface="Calibri" pitchFamily="34" charset="0"/>
              </a:rPr>
              <a:t> 765	</a:t>
            </a:r>
          </a:p>
          <a:p>
            <a:pPr eaLnBrk="1" hangingPunct="1">
              <a:buFontTx/>
              <a:buNone/>
              <a:defRPr/>
            </a:pPr>
            <a:r>
              <a:rPr lang="sv-FI" b="1" dirty="0" smtClean="0">
                <a:solidFill>
                  <a:srgbClr val="FF6600"/>
                </a:solidFill>
                <a:latin typeface="Calibri" pitchFamily="34" charset="0"/>
              </a:rPr>
              <a:t>♦</a:t>
            </a:r>
            <a:r>
              <a:rPr lang="sv-FI" b="1" dirty="0" smtClean="0">
                <a:latin typeface="Calibri" pitchFamily="34" charset="0"/>
              </a:rPr>
              <a:t> Q75	</a:t>
            </a:r>
          </a:p>
          <a:p>
            <a:pPr eaLnBrk="1" hangingPunct="1">
              <a:buFontTx/>
              <a:buNone/>
              <a:defRPr/>
            </a:pPr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♣</a:t>
            </a:r>
            <a:r>
              <a:rPr lang="sv-FI" b="1" dirty="0" smtClean="0">
                <a:latin typeface="Calibri" pitchFamily="34" charset="0"/>
              </a:rPr>
              <a:t> AKQ43		</a:t>
            </a:r>
            <a:endParaRPr lang="sv-SE" b="1" dirty="0" smtClean="0">
              <a:latin typeface="Calibri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sv-FI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Väst		Öst	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		2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	2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*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	4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mtClean="0">
                <a:latin typeface="Calibri" panose="020F0502020204030204" pitchFamily="34" charset="0"/>
              </a:rPr>
              <a:t>	</a:t>
            </a:r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mtClean="0">
                <a:latin typeface="Calibri" panose="020F0502020204030204" pitchFamily="34" charset="0"/>
              </a:rPr>
              <a:t>a)</a:t>
            </a:r>
            <a:r>
              <a:rPr lang="sv-SE" altLang="sv-FI" smtClean="0"/>
              <a:t>	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Väst		Öst		</a:t>
            </a: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AKJT52	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Q3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43		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765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KJ43	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Q75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6		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AKQ43		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/>
              <a:t>	</a:t>
            </a:r>
            <a:r>
              <a:rPr lang="sv-FI" altLang="sv-FI" smtClean="0">
                <a:latin typeface="Calibri" panose="020F0502020204030204" pitchFamily="34" charset="0"/>
              </a:rPr>
              <a:t>Väst	Öst			</a:t>
            </a: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	</a:t>
            </a: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		2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		2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*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2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		4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		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mtClean="0">
                <a:latin typeface="Calibri" panose="020F0502020204030204" pitchFamily="34" charset="0"/>
              </a:rPr>
              <a:t>b)</a:t>
            </a:r>
            <a:br>
              <a:rPr lang="sv-SE" altLang="sv-FI" smtClean="0">
                <a:latin typeface="Calibri" panose="020F0502020204030204" pitchFamily="34" charset="0"/>
              </a:rPr>
            </a:b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Öst</a:t>
            </a:r>
          </a:p>
          <a:p>
            <a:pPr eaLnBrk="1" hangingPunct="1">
              <a:buFontTx/>
              <a:buNone/>
            </a:pP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Q3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765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K75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AKQ43		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/>
              <a:t>	</a:t>
            </a:r>
            <a:r>
              <a:rPr lang="sv-FI" altLang="sv-FI" b="1" smtClean="0">
                <a:latin typeface="Calibri" panose="020F0502020204030204" pitchFamily="34" charset="0"/>
              </a:rPr>
              <a:t>Väst		Öst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			2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	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		2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*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2NT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		3NT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mtClean="0">
                <a:latin typeface="Calibri" panose="020F0502020204030204" pitchFamily="34" charset="0"/>
              </a:rPr>
              <a:t>b)</a:t>
            </a:r>
            <a:br>
              <a:rPr lang="sv-SE" altLang="sv-FI" smtClean="0">
                <a:latin typeface="Calibri" panose="020F0502020204030204" pitchFamily="34" charset="0"/>
              </a:rPr>
            </a:b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Väst 		Öst</a:t>
            </a:r>
          </a:p>
          <a:p>
            <a:pPr eaLnBrk="1" hangingPunct="1">
              <a:buFontTx/>
              <a:buNone/>
            </a:pP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AKJT5	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Q3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KJ3		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765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Q843	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K75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6		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AKQ43		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/>
              <a:t>	</a:t>
            </a:r>
            <a:r>
              <a:rPr lang="sv-FI" altLang="sv-FI" smtClean="0">
                <a:latin typeface="Calibri" panose="020F0502020204030204" pitchFamily="34" charset="0"/>
              </a:rPr>
              <a:t>Väst		Öst</a:t>
            </a: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			2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			2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*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2NT		3NT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mtClean="0">
                <a:latin typeface="Calibri" panose="020F0502020204030204" pitchFamily="34" charset="0"/>
              </a:rPr>
              <a:t/>
            </a:r>
            <a:br>
              <a:rPr lang="sv-FI" altLang="sv-FI" smtClean="0">
                <a:latin typeface="Calibri" panose="020F0502020204030204" pitchFamily="34" charset="0"/>
              </a:rPr>
            </a:br>
            <a:r>
              <a:rPr lang="sv-FI" altLang="sv-FI" smtClean="0">
                <a:latin typeface="Calibri" panose="020F0502020204030204" pitchFamily="34" charset="0"/>
              </a:rPr>
              <a:t>d)</a:t>
            </a:r>
            <a:r>
              <a:rPr lang="sv-SE" altLang="sv-FI" smtClean="0">
                <a:latin typeface="Calibri" panose="020F0502020204030204" pitchFamily="34" charset="0"/>
              </a:rPr>
              <a:t/>
            </a:r>
            <a:br>
              <a:rPr lang="sv-SE" altLang="sv-FI" smtClean="0">
                <a:latin typeface="Calibri" panose="020F0502020204030204" pitchFamily="34" charset="0"/>
              </a:rPr>
            </a:br>
            <a:endParaRPr lang="sv-FI" altLang="sv-FI" smtClean="0"/>
          </a:p>
        </p:txBody>
      </p:sp>
      <p:sp>
        <p:nvSpPr>
          <p:cNvPr id="17411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Öst</a:t>
            </a:r>
            <a:r>
              <a:rPr lang="sv-FI" altLang="sv-FI" smtClean="0">
                <a:latin typeface="Calibri" panose="020F0502020204030204" pitchFamily="34" charset="0"/>
              </a:rPr>
              <a:t>		</a:t>
            </a: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AQ876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K9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J42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K32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/>
            <a:endParaRPr lang="sv-FI" altLang="sv-FI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Väst		Öst</a:t>
            </a:r>
            <a:r>
              <a:rPr lang="sv-FI" altLang="sv-FI" smtClean="0"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  		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 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	3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solidFill>
                  <a:srgbClr val="002060"/>
                </a:solidFill>
                <a:latin typeface="Calibri" panose="020F0502020204030204" pitchFamily="34" charset="0"/>
              </a:rPr>
              <a:t>*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3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			</a:t>
            </a:r>
            <a:r>
              <a:rPr lang="sv-FI" altLang="sv-FI" b="1" smtClean="0">
                <a:latin typeface="Calibri" panose="020F0502020204030204" pitchFamily="34" charset="0"/>
              </a:rPr>
              <a:t>4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endParaRPr lang="sv-SE" altLang="sv-FI" b="1" smtClean="0">
              <a:solidFill>
                <a:srgbClr val="000099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b="1" smtClean="0">
                <a:latin typeface="Calibri" panose="020F0502020204030204" pitchFamily="34" charset="0"/>
              </a:rPr>
              <a:t> </a:t>
            </a:r>
          </a:p>
          <a:p>
            <a:pPr eaLnBrk="1" hangingPunct="1"/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mtClean="0">
                <a:latin typeface="Calibri" panose="020F0502020204030204" pitchFamily="34" charset="0"/>
              </a:rPr>
              <a:t>d)</a:t>
            </a:r>
            <a:r>
              <a:rPr lang="sv-SE" altLang="sv-FI" smtClean="0">
                <a:latin typeface="Calibri" panose="020F0502020204030204" pitchFamily="34" charset="0"/>
              </a:rPr>
              <a:t/>
            </a:r>
            <a:br>
              <a:rPr lang="sv-SE" altLang="sv-FI" smtClean="0">
                <a:latin typeface="Calibri" panose="020F0502020204030204" pitchFamily="34" charset="0"/>
              </a:rPr>
            </a:b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Väst		Öst		</a:t>
            </a: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KT2 		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AQ876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AQ786	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K9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A654	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J42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6		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K32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400" smtClean="0"/>
              <a:t>	</a:t>
            </a:r>
            <a:r>
              <a:rPr lang="sv-FI" altLang="sv-FI" smtClean="0">
                <a:latin typeface="Calibri" panose="020F0502020204030204" pitchFamily="34" charset="0"/>
              </a:rPr>
              <a:t>Väst		Öst		</a:t>
            </a:r>
          </a:p>
          <a:p>
            <a:pPr eaLnBrk="1" hangingPunct="1"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	</a:t>
            </a: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  		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    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 		           3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* 3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			</a:t>
            </a:r>
            <a:r>
              <a:rPr lang="sv-FI" altLang="sv-FI" b="1" smtClean="0">
                <a:latin typeface="Calibri" panose="020F0502020204030204" pitchFamily="34" charset="0"/>
              </a:rPr>
              <a:t>4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endParaRPr lang="sv-SE" altLang="sv-FI" b="1" smtClean="0">
              <a:solidFill>
                <a:srgbClr val="000099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solidFill>
                <a:srgbClr val="000099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b="1" smtClean="0">
                <a:latin typeface="Calibri" panose="020F0502020204030204" pitchFamily="34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sv-FI" altLang="sv-FI" sz="1200" b="1" smtClean="0"/>
              <a:t/>
            </a:r>
            <a:br>
              <a:rPr lang="sv-FI" altLang="sv-FI" sz="1200" b="1" smtClean="0"/>
            </a:br>
            <a:r>
              <a:rPr lang="sv-FI" altLang="sv-FI" sz="1000" b="1" smtClean="0"/>
              <a:t>.</a:t>
            </a:r>
            <a:r>
              <a:rPr lang="sv-FI" altLang="sv-FI" sz="2400" b="1" smtClean="0"/>
              <a:t>  </a:t>
            </a:r>
            <a:br>
              <a:rPr lang="sv-FI" altLang="sv-FI" sz="2400" b="1" smtClean="0"/>
            </a:br>
            <a:endParaRPr lang="sv-SE" altLang="sv-FI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200" b="1" smtClean="0">
                <a:solidFill>
                  <a:srgbClr val="000099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Svarshandens kravbud i andra budronden</a:t>
            </a:r>
            <a:r>
              <a:rPr lang="sv-FI" altLang="sv-FI" sz="3200" b="1" smtClean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sv-SE" altLang="sv-FI" sz="3200" b="1" smtClean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altLang="sv-FI" sz="2400" b="1" smtClean="0">
                <a:latin typeface="Calibri" panose="020F0502020204030204" pitchFamily="34" charset="0"/>
              </a:rPr>
              <a:t>Svarshanden kan räkna ut att</a:t>
            </a:r>
            <a:endParaRPr lang="sv-FI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sz="2400" b="1" smtClean="0">
                <a:latin typeface="Calibri" panose="020F0502020204030204" pitchFamily="34" charset="0"/>
              </a:rPr>
              <a:t>A.utgång </a:t>
            </a:r>
            <a:r>
              <a:rPr lang="sv-SE" altLang="sv-FI" sz="2400" b="1" smtClean="0">
                <a:solidFill>
                  <a:srgbClr val="CC0000"/>
                </a:solidFill>
                <a:latin typeface="Calibri" panose="020F0502020204030204" pitchFamily="34" charset="0"/>
              </a:rPr>
              <a:t>inte</a:t>
            </a:r>
            <a:r>
              <a:rPr lang="sv-SE" altLang="sv-FI" sz="2400" b="1" smtClean="0">
                <a:latin typeface="Calibri" panose="020F0502020204030204" pitchFamily="34" charset="0"/>
              </a:rPr>
              <a:t> finns.</a:t>
            </a:r>
            <a:endParaRPr lang="sv-FI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sz="2400" b="1" smtClean="0">
                <a:latin typeface="Calibri" panose="020F0502020204030204" pitchFamily="34" charset="0"/>
              </a:rPr>
              <a:t>B.utgång </a:t>
            </a:r>
            <a:r>
              <a:rPr lang="sv-SE" altLang="sv-FI" sz="2400" b="1" smtClean="0">
                <a:solidFill>
                  <a:srgbClr val="008000"/>
                </a:solidFill>
                <a:latin typeface="Calibri" panose="020F0502020204030204" pitchFamily="34" charset="0"/>
              </a:rPr>
              <a:t>kanske</a:t>
            </a:r>
            <a:r>
              <a:rPr lang="sv-SE" altLang="sv-FI" sz="2400" b="1" smtClean="0">
                <a:latin typeface="Calibri" panose="020F0502020204030204" pitchFamily="34" charset="0"/>
              </a:rPr>
              <a:t> finns.</a:t>
            </a:r>
            <a:endParaRPr lang="sv-FI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sz="2400" b="1" smtClean="0">
                <a:latin typeface="Calibri" panose="020F0502020204030204" pitchFamily="34" charset="0"/>
              </a:rPr>
              <a:t>C.utgång </a:t>
            </a:r>
            <a:r>
              <a:rPr lang="sv-SE" altLang="sv-FI" sz="2400" b="1" smtClean="0">
                <a:solidFill>
                  <a:srgbClr val="000099"/>
                </a:solidFill>
                <a:latin typeface="Calibri" panose="020F0502020204030204" pitchFamily="34" charset="0"/>
              </a:rPr>
              <a:t>finns</a:t>
            </a:r>
            <a:r>
              <a:rPr lang="sv-SE" altLang="sv-FI" sz="2400" b="1" smtClean="0">
                <a:latin typeface="Calibri" panose="020F0502020204030204" pitchFamily="34" charset="0"/>
              </a:rPr>
              <a:t>.</a:t>
            </a:r>
            <a:endParaRPr lang="sv-FI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sz="2400" b="1" smtClean="0">
                <a:latin typeface="Calibri" panose="020F0502020204030204" pitchFamily="34" charset="0"/>
              </a:rPr>
              <a:t>D.</a:t>
            </a:r>
            <a:r>
              <a:rPr lang="sv-FI" altLang="sv-FI" sz="2400" b="1" smtClean="0">
                <a:latin typeface="Calibri" panose="020F0502020204030204" pitchFamily="34" charset="0"/>
              </a:rPr>
              <a:t> </a:t>
            </a:r>
            <a:r>
              <a:rPr lang="sv-SE" altLang="sv-FI" sz="2400" b="1" smtClean="0">
                <a:latin typeface="Calibri" panose="020F0502020204030204" pitchFamily="34" charset="0"/>
              </a:rPr>
              <a:t>SH behöver </a:t>
            </a:r>
            <a:r>
              <a:rPr lang="sv-SE" altLang="sv-FI" sz="2400" b="1" smtClean="0">
                <a:solidFill>
                  <a:srgbClr val="CC0000"/>
                </a:solidFill>
                <a:latin typeface="Calibri" panose="020F0502020204030204" pitchFamily="34" charset="0"/>
              </a:rPr>
              <a:t>mera information</a:t>
            </a:r>
            <a:r>
              <a:rPr lang="sv-SE" altLang="sv-FI" sz="2400" b="1" smtClean="0">
                <a:latin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4000" b="1" smtClean="0">
                <a:latin typeface="Calibri" panose="020F0502020204030204" pitchFamily="34" charset="0"/>
              </a:rPr>
              <a:t>SH behöver </a:t>
            </a:r>
            <a:r>
              <a:rPr lang="sv-SE" altLang="sv-FI" sz="4000" b="1" smtClean="0">
                <a:solidFill>
                  <a:srgbClr val="CC0000"/>
                </a:solidFill>
                <a:latin typeface="Calibri" panose="020F0502020204030204" pitchFamily="34" charset="0"/>
              </a:rPr>
              <a:t>mera information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z="2800" b="1" smtClean="0"/>
          </a:p>
          <a:p>
            <a:pPr eaLnBrk="1" hangingPunct="1">
              <a:buFontTx/>
              <a:buNone/>
            </a:pPr>
            <a:r>
              <a:rPr lang="sv-SE" altLang="sv-FI" sz="2800" b="1" smtClean="0">
                <a:latin typeface="Calibri" panose="020F0502020204030204" pitchFamily="34" charset="0"/>
              </a:rPr>
              <a:t>SH bjuder ett </a:t>
            </a:r>
            <a:r>
              <a:rPr lang="sv-SE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kravbud</a:t>
            </a:r>
            <a:r>
              <a:rPr lang="sv-SE" altLang="sv-FI" sz="2800" b="1" smtClean="0">
                <a:latin typeface="Calibri" panose="020F0502020204030204" pitchFamily="34" charset="0"/>
              </a:rPr>
              <a:t>.</a:t>
            </a:r>
            <a:endParaRPr lang="sv-FI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a.</a:t>
            </a:r>
            <a:r>
              <a:rPr lang="sv-SE" altLang="sv-FI" sz="2800" b="1" smtClean="0">
                <a:latin typeface="Calibri" panose="020F0502020204030204" pitchFamily="34" charset="0"/>
              </a:rPr>
              <a:t> </a:t>
            </a:r>
            <a:r>
              <a:rPr lang="sv-SE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Ny färg</a:t>
            </a:r>
          </a:p>
          <a:p>
            <a:pPr eaLnBrk="1" hangingPunct="1">
              <a:buFontTx/>
              <a:buNone/>
            </a:pPr>
            <a:r>
              <a:rPr lang="sv-SE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b.</a:t>
            </a:r>
            <a:r>
              <a:rPr lang="sv-SE" altLang="sv-FI" sz="2800" b="1" smtClean="0">
                <a:latin typeface="Calibri" panose="020F0502020204030204" pitchFamily="34" charset="0"/>
              </a:rPr>
              <a:t> </a:t>
            </a:r>
            <a:r>
              <a:rPr lang="sv-SE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Fjärde färg</a:t>
            </a:r>
          </a:p>
          <a:p>
            <a:pPr eaLnBrk="1" hangingPunct="1">
              <a:buFontTx/>
              <a:buNone/>
            </a:pPr>
            <a:r>
              <a:rPr lang="sv-SE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c.</a:t>
            </a:r>
            <a:r>
              <a:rPr lang="sv-SE" altLang="sv-FI" sz="2800" b="1" smtClean="0">
                <a:latin typeface="Calibri" panose="020F0502020204030204" pitchFamily="34" charset="0"/>
              </a:rPr>
              <a:t> </a:t>
            </a:r>
            <a:r>
              <a:rPr lang="sv-SE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Alla bud efter ÖH:s 2NT-bud</a:t>
            </a:r>
          </a:p>
          <a:p>
            <a:pPr eaLnBrk="1" hangingPunct="1">
              <a:buFontTx/>
              <a:buNone/>
            </a:pPr>
            <a:endParaRPr lang="sv-SE" altLang="sv-FI" sz="2800" b="1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solidFill>
                  <a:srgbClr val="000099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Svarshandens bud i ny färg är krav</a:t>
            </a:r>
            <a:r>
              <a:rPr lang="sv-FI" altLang="sv-FI" sz="3600" b="1" smtClean="0">
                <a:solidFill>
                  <a:srgbClr val="000099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sz="3600" b="1" smtClean="0">
                <a:solidFill>
                  <a:srgbClr val="000099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sv-SE" altLang="sv-FI" sz="3600" b="1" smtClean="0">
              <a:solidFill>
                <a:srgbClr val="000099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Tredje färg är 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äkta</a:t>
            </a:r>
            <a:r>
              <a:rPr lang="sv-FI" altLang="sv-FI" sz="2800" b="1" smtClean="0">
                <a:latin typeface="Calibri" panose="020F0502020204030204" pitchFamily="34" charset="0"/>
              </a:rPr>
              <a:t> eller 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hållvisande</a:t>
            </a:r>
            <a:r>
              <a:rPr lang="sv-FI" altLang="sv-FI" sz="2800" b="1" smtClean="0">
                <a:latin typeface="Calibri" panose="020F0502020204030204" pitchFamily="34" charset="0"/>
              </a:rPr>
              <a:t>, 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visar minst 10 hp och är rondkrav. </a:t>
            </a:r>
          </a:p>
          <a:p>
            <a:pPr eaLnBrk="1" hangingPunct="1">
              <a:buFontTx/>
              <a:buNone/>
            </a:pPr>
            <a:endParaRPr lang="sv-FI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- 1</a:t>
            </a:r>
            <a:r>
              <a:rPr lang="sv-FI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2800" b="1" smtClean="0">
                <a:latin typeface="Calibri" panose="020F0502020204030204" pitchFamily="34" charset="0"/>
              </a:rPr>
              <a:t>			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2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- 2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 (rondkrav)</a:t>
            </a:r>
            <a:r>
              <a:rPr lang="sv-FI" altLang="sv-FI" sz="2800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sv-FI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0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solidFill>
                  <a:srgbClr val="000099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Svarshandens bud i ny färg är krav</a:t>
            </a:r>
            <a:endParaRPr lang="sv-FI" altLang="sv-FI" sz="360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Om budet görs på </a:t>
            </a:r>
            <a:r>
              <a:rPr lang="sv-FI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trenivån</a:t>
            </a:r>
            <a:r>
              <a:rPr lang="sv-FI" altLang="sv-FI" sz="2800" b="1" smtClean="0">
                <a:latin typeface="Calibri" panose="020F0502020204030204" pitchFamily="34" charset="0"/>
              </a:rPr>
              <a:t> eller som ett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reversebud</a:t>
            </a:r>
            <a:r>
              <a:rPr lang="sv-FI" altLang="sv-FI" sz="2800" b="1" smtClean="0">
                <a:latin typeface="Calibri" panose="020F0502020204030204" pitchFamily="34" charset="0"/>
              </a:rPr>
              <a:t> är budet 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utgångskrav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</a:p>
          <a:p>
            <a:pPr eaLnBrk="1" hangingPunct="1">
              <a:buFontTx/>
              <a:buNone/>
            </a:pPr>
            <a:endParaRPr lang="sv-FI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 - 1</a:t>
            </a:r>
            <a:r>
              <a:rPr lang="sv-FI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2800" b="1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2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 - 3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(utgångskrav)</a:t>
            </a:r>
          </a:p>
          <a:p>
            <a:pPr eaLnBrk="1" hangingPunct="1">
              <a:buFontTx/>
              <a:buNone/>
            </a:pPr>
            <a:endParaRPr lang="sv-FI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 - 2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2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 -  2</a:t>
            </a:r>
            <a:r>
              <a:rPr lang="sv-FI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800" b="1" smtClean="0">
                <a:latin typeface="Calibri" panose="020F0502020204030204" pitchFamily="34" charset="0"/>
              </a:rPr>
              <a:t>  (utgångskrav)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 eaLnBrk="1" hangingPunct="1"/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Tredje färg</a:t>
            </a:r>
            <a:endParaRPr lang="sv-SE" altLang="sv-FI" b="1" smtClean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- 1</a:t>
            </a:r>
            <a:r>
              <a:rPr lang="sv-FI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2800" b="1" smtClean="0">
                <a:latin typeface="Calibri" panose="020F0502020204030204" pitchFamily="34" charset="0"/>
              </a:rPr>
              <a:t>			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2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- 2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 (rondkrav)	</a:t>
            </a:r>
          </a:p>
          <a:p>
            <a:pPr eaLnBrk="1" hangingPunct="1">
              <a:buFontTx/>
              <a:buNone/>
            </a:pPr>
            <a:endParaRPr lang="sv-FI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 - 1</a:t>
            </a:r>
            <a:r>
              <a:rPr lang="sv-FI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2800" b="1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2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 - 3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(utgångskrav)</a:t>
            </a:r>
          </a:p>
          <a:p>
            <a:pPr eaLnBrk="1" hangingPunct="1">
              <a:buFontTx/>
              <a:buNone/>
            </a:pPr>
            <a:endParaRPr lang="sv-FI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 - 2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2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 -  2</a:t>
            </a:r>
            <a:r>
              <a:rPr lang="sv-FI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800" b="1" smtClean="0">
                <a:latin typeface="Calibri" panose="020F0502020204030204" pitchFamily="34" charset="0"/>
              </a:rPr>
              <a:t>  (utgångskrav)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8195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Öst</a:t>
            </a: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AQ876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K9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KJ2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432</a:t>
            </a:r>
            <a:r>
              <a:rPr lang="sv-FI" altLang="sv-FI" smtClean="0"/>
              <a:t>		</a:t>
            </a:r>
            <a:endParaRPr lang="sv-SE" altLang="sv-FI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Väst		Öst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  		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 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	3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*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3</a:t>
            </a:r>
            <a:r>
              <a:rPr lang="sv-SE" altLang="sv-FI" b="1" smtClean="0">
                <a:latin typeface="Calibri" panose="020F0502020204030204" pitchFamily="34" charset="0"/>
              </a:rPr>
              <a:t>NT	</a:t>
            </a:r>
            <a:r>
              <a:rPr lang="sv-SE" altLang="sv-FI" smtClean="0">
                <a:latin typeface="Calibri" panose="020F0502020204030204" pitchFamily="34" charset="0"/>
              </a:rPr>
              <a:t>	</a:t>
            </a:r>
            <a:r>
              <a:rPr lang="sv-FI" altLang="sv-FI" smtClean="0">
                <a:latin typeface="Calibri" panose="020F0502020204030204" pitchFamily="34" charset="0"/>
              </a:rPr>
              <a:t>	</a:t>
            </a: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/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mtClean="0">
                <a:latin typeface="Calibri" panose="020F0502020204030204" pitchFamily="34" charset="0"/>
              </a:rPr>
              <a:t>c)</a:t>
            </a:r>
            <a:r>
              <a:rPr lang="sv-FI" altLang="sv-FI" smtClean="0"/>
              <a:t>	</a:t>
            </a:r>
            <a:endParaRPr lang="sv-SE" altLang="sv-FI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Väst		Öst</a:t>
            </a: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KT		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  <a:r>
              <a:rPr lang="sv-FI" altLang="sv-FI" b="1" smtClean="0">
                <a:latin typeface="Calibri" panose="020F0502020204030204" pitchFamily="34" charset="0"/>
              </a:rPr>
              <a:t> AQ876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AQ786	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K9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Q654	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KJ2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KT		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432</a:t>
            </a:r>
            <a:r>
              <a:rPr lang="sv-FI" altLang="sv-FI" smtClean="0"/>
              <a:t>		</a:t>
            </a:r>
            <a:endParaRPr lang="sv-SE" altLang="sv-FI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/>
              <a:t>	</a:t>
            </a:r>
            <a:r>
              <a:rPr lang="sv-FI" altLang="sv-FI" smtClean="0">
                <a:latin typeface="Calibri" panose="020F0502020204030204" pitchFamily="34" charset="0"/>
              </a:rPr>
              <a:t>Väst		Öst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1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  		1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♠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 			3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*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3</a:t>
            </a:r>
            <a:r>
              <a:rPr lang="sv-SE" altLang="sv-FI" b="1" smtClean="0">
                <a:latin typeface="Calibri" panose="020F0502020204030204" pitchFamily="34" charset="0"/>
              </a:rPr>
              <a:t>NT	</a:t>
            </a:r>
            <a:r>
              <a:rPr lang="sv-SE" altLang="sv-FI" smtClean="0">
                <a:latin typeface="Calibri" panose="020F0502020204030204" pitchFamily="34" charset="0"/>
              </a:rPr>
              <a:t>	</a:t>
            </a:r>
            <a:r>
              <a:rPr lang="sv-SE" altLang="sv-FI" smtClean="0"/>
              <a:t>	 </a:t>
            </a:r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Fjärde färg</a:t>
            </a:r>
            <a:r>
              <a:rPr lang="sv-SE" altLang="sv-FI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300" b="1" smtClean="0">
                <a:latin typeface="Calibri" panose="020F0502020204030204" pitchFamily="34" charset="0"/>
              </a:rPr>
              <a:t>Svarshandens bud i </a:t>
            </a:r>
            <a:r>
              <a:rPr lang="sv-FI" altLang="sv-FI" sz="2300" b="1" smtClean="0">
                <a:solidFill>
                  <a:srgbClr val="CC0000"/>
                </a:solidFill>
                <a:latin typeface="Calibri" panose="020F0502020204030204" pitchFamily="34" charset="0"/>
              </a:rPr>
              <a:t>fjärde färg</a:t>
            </a:r>
            <a:r>
              <a:rPr lang="sv-FI" altLang="sv-FI" sz="2300" b="1" smtClean="0">
                <a:latin typeface="Calibri" panose="020F0502020204030204" pitchFamily="34" charset="0"/>
              </a:rPr>
              <a:t> är </a:t>
            </a:r>
            <a:r>
              <a:rPr lang="sv-FI" altLang="sv-FI" sz="2300" b="1" smtClean="0">
                <a:solidFill>
                  <a:srgbClr val="000099"/>
                </a:solidFill>
                <a:latin typeface="Calibri" panose="020F0502020204030204" pitchFamily="34" charset="0"/>
              </a:rPr>
              <a:t>krav</a:t>
            </a:r>
            <a:r>
              <a:rPr lang="sv-FI" altLang="sv-FI" sz="2300" b="1" smtClean="0">
                <a:latin typeface="Calibri" panose="020F0502020204030204" pitchFamily="34" charset="0"/>
              </a:rPr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300" b="1" smtClean="0">
                <a:solidFill>
                  <a:srgbClr val="008000"/>
                </a:solidFill>
                <a:latin typeface="Calibri" panose="020F0502020204030204" pitchFamily="34" charset="0"/>
              </a:rPr>
              <a:t>rondkrav på ettnivån</a:t>
            </a:r>
            <a:r>
              <a:rPr lang="sv-FI" altLang="sv-FI" sz="2300" b="1" smtClean="0">
                <a:latin typeface="Calibri" panose="020F0502020204030204" pitchFamily="34" charset="0"/>
              </a:rPr>
              <a:t>, i övrigt </a:t>
            </a:r>
            <a:r>
              <a:rPr lang="sv-FI" altLang="sv-FI" sz="2300" b="1" smtClean="0">
                <a:solidFill>
                  <a:srgbClr val="CC0000"/>
                </a:solidFill>
                <a:latin typeface="Calibri" panose="020F0502020204030204" pitchFamily="34" charset="0"/>
              </a:rPr>
              <a:t>utgångskrav</a:t>
            </a:r>
            <a:r>
              <a:rPr lang="sv-FI" altLang="sv-FI" sz="2300" b="1" smtClean="0">
                <a:latin typeface="Calibri" panose="020F0502020204030204" pitchFamily="34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3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200" b="1" smtClean="0">
                <a:latin typeface="Calibri" panose="020F0502020204030204" pitchFamily="34" charset="0"/>
              </a:rPr>
              <a:t>Fjärde färg är oftast </a:t>
            </a:r>
            <a:r>
              <a:rPr lang="sv-FI" altLang="sv-FI" sz="2200" b="1" smtClean="0">
                <a:solidFill>
                  <a:srgbClr val="000099"/>
                </a:solidFill>
                <a:latin typeface="Calibri" panose="020F0502020204030204" pitchFamily="34" charset="0"/>
              </a:rPr>
              <a:t>oäkta</a:t>
            </a:r>
            <a:r>
              <a:rPr lang="sv-FI" altLang="sv-FI" sz="2200" b="1" smtClean="0">
                <a:latin typeface="Calibri" panose="020F0502020204030204" pitchFamily="34" charset="0"/>
              </a:rPr>
              <a:t> </a:t>
            </a:r>
            <a:r>
              <a:rPr lang="sv-FI" altLang="sv-FI" sz="2300" b="1" smtClean="0">
                <a:latin typeface="Calibri" panose="020F0502020204030204" pitchFamily="34" charset="0"/>
              </a:rPr>
              <a:t>och söker efter </a:t>
            </a:r>
            <a:r>
              <a:rPr lang="sv-FI" altLang="sv-FI" sz="2300" b="1" smtClean="0">
                <a:solidFill>
                  <a:srgbClr val="008000"/>
                </a:solidFill>
                <a:latin typeface="Calibri" panose="020F0502020204030204" pitchFamily="34" charset="0"/>
              </a:rPr>
              <a:t>håll</a:t>
            </a:r>
            <a:r>
              <a:rPr lang="sv-FI" altLang="sv-FI" sz="2300" b="1" smtClean="0">
                <a:latin typeface="Calibri" panose="020F0502020204030204" pitchFamily="34" charset="0"/>
              </a:rPr>
              <a:t> i färgen 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300" b="1" smtClean="0">
                <a:latin typeface="Calibri" panose="020F0502020204030204" pitchFamily="34" charset="0"/>
              </a:rPr>
              <a:t>frågar efter </a:t>
            </a:r>
            <a:r>
              <a:rPr lang="sv-FI" altLang="sv-FI" sz="2300" b="1" smtClean="0">
                <a:solidFill>
                  <a:srgbClr val="CC0000"/>
                </a:solidFill>
                <a:latin typeface="Calibri" panose="020F0502020204030204" pitchFamily="34" charset="0"/>
              </a:rPr>
              <a:t>trekorts stöd</a:t>
            </a:r>
            <a:r>
              <a:rPr lang="sv-FI" altLang="sv-FI" sz="2300" b="1" smtClean="0">
                <a:latin typeface="Calibri" panose="020F0502020204030204" pitchFamily="34" charset="0"/>
              </a:rPr>
              <a:t> i svarshandens förstbjudna färg.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3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300" b="1" smtClean="0">
                <a:latin typeface="Calibri" panose="020F0502020204030204" pitchFamily="34" charset="0"/>
              </a:rPr>
              <a:t>Det </a:t>
            </a:r>
            <a:r>
              <a:rPr lang="sv-FI" altLang="sv-FI" sz="2300" b="1" smtClean="0">
                <a:solidFill>
                  <a:srgbClr val="000099"/>
                </a:solidFill>
                <a:latin typeface="Calibri" panose="020F0502020204030204" pitchFamily="34" charset="0"/>
              </a:rPr>
              <a:t>lovar ingenting</a:t>
            </a:r>
            <a:r>
              <a:rPr lang="sv-FI" altLang="sv-FI" sz="2300" b="1" smtClean="0">
                <a:latin typeface="Calibri" panose="020F0502020204030204" pitchFamily="34" charset="0"/>
              </a:rPr>
              <a:t> i färgen, utan det </a:t>
            </a:r>
            <a:r>
              <a:rPr lang="sv-FI" altLang="sv-FI" sz="2300" b="1" smtClean="0">
                <a:solidFill>
                  <a:srgbClr val="008000"/>
                </a:solidFill>
                <a:latin typeface="Calibri" panose="020F0502020204030204" pitchFamily="34" charset="0"/>
              </a:rPr>
              <a:t>kräver</a:t>
            </a:r>
            <a:r>
              <a:rPr lang="sv-FI" altLang="sv-FI" sz="2300" b="1" smtClean="0">
                <a:latin typeface="Calibri" panose="020F0502020204030204" pitchFamily="34" charset="0"/>
              </a:rPr>
              <a:t> och </a:t>
            </a:r>
            <a:r>
              <a:rPr lang="sv-FI" altLang="sv-FI" sz="2300" b="1" smtClean="0">
                <a:solidFill>
                  <a:srgbClr val="CC0000"/>
                </a:solidFill>
                <a:latin typeface="Calibri" panose="020F0502020204030204" pitchFamily="34" charset="0"/>
              </a:rPr>
              <a:t>frågar</a:t>
            </a:r>
            <a:r>
              <a:rPr lang="sv-FI" altLang="sv-FI" sz="2300" b="1" smtClean="0">
                <a:latin typeface="Calibri" panose="020F0502020204030204" pitchFamily="34" charset="0"/>
              </a:rPr>
              <a:t>.</a:t>
            </a:r>
            <a:r>
              <a:rPr lang="sv-SE" altLang="sv-FI" sz="2300" b="1" smtClean="0">
                <a:latin typeface="Calibri" panose="020F0502020204030204" pitchFamily="34" charset="0"/>
              </a:rPr>
              <a:t> </a:t>
            </a:r>
            <a:endParaRPr lang="sv-FI" altLang="sv-FI" sz="23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3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300" b="1" smtClean="0">
                <a:latin typeface="Calibri" panose="020F0502020204030204" pitchFamily="34" charset="0"/>
              </a:rPr>
              <a:t>Fjärde färg är ett konventionellt bud som måste </a:t>
            </a:r>
            <a:r>
              <a:rPr lang="sv-FI" altLang="sv-FI" sz="2300" b="1" smtClean="0">
                <a:solidFill>
                  <a:srgbClr val="000099"/>
                </a:solidFill>
                <a:latin typeface="Calibri" panose="020F0502020204030204" pitchFamily="34" charset="0"/>
              </a:rPr>
              <a:t>alerteras</a:t>
            </a:r>
            <a:r>
              <a:rPr lang="sv-FI" altLang="sv-FI" sz="2300" b="1" smtClean="0">
                <a:latin typeface="Calibri" panose="020F0502020204030204" pitchFamily="34" charset="0"/>
              </a:rPr>
              <a:t>.</a:t>
            </a:r>
            <a:endParaRPr lang="sv-SE" altLang="sv-FI" sz="23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smtClean="0"/>
              <a:t> </a:t>
            </a:r>
            <a:endParaRPr lang="sv-SE" altLang="sv-FI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226</Words>
  <Application>Microsoft Office PowerPoint</Application>
  <PresentationFormat>Bildspel på skärmen (4:3)</PresentationFormat>
  <Paragraphs>170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Calibri</vt:lpstr>
      <vt:lpstr>Arial Unicode MS</vt:lpstr>
      <vt:lpstr>Standardformgivning</vt:lpstr>
      <vt:lpstr>Grundkurs 23 </vt:lpstr>
      <vt:lpstr>Svarshandens kravbud i andra budronden </vt:lpstr>
      <vt:lpstr>SH behöver mera information</vt:lpstr>
      <vt:lpstr>Svarshandens bud i ny färg är krav </vt:lpstr>
      <vt:lpstr>Svarshandens bud i ny färg är krav</vt:lpstr>
      <vt:lpstr>Tredje färg</vt:lpstr>
      <vt:lpstr>PowerPoint-presentation</vt:lpstr>
      <vt:lpstr>c) </vt:lpstr>
      <vt:lpstr>Fjärde färg </vt:lpstr>
      <vt:lpstr>PowerPoint-presentation</vt:lpstr>
      <vt:lpstr>PowerPoint-presentation</vt:lpstr>
      <vt:lpstr>a)</vt:lpstr>
      <vt:lpstr>a) </vt:lpstr>
      <vt:lpstr>b) </vt:lpstr>
      <vt:lpstr>b) </vt:lpstr>
      <vt:lpstr> d) </vt:lpstr>
      <vt:lpstr>d)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Repetitions- och fördjupningskurs</dc:title>
  <dc:creator>Teta</dc:creator>
  <cp:lastModifiedBy>Agneta Berglund</cp:lastModifiedBy>
  <cp:revision>55</cp:revision>
  <dcterms:created xsi:type="dcterms:W3CDTF">2012-02-04T16:48:26Z</dcterms:created>
  <dcterms:modified xsi:type="dcterms:W3CDTF">2016-02-04T11:58:31Z</dcterms:modified>
</cp:coreProperties>
</file>