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0" r:id="rId5"/>
    <p:sldId id="261" r:id="rId6"/>
    <p:sldId id="262" r:id="rId7"/>
    <p:sldId id="263" r:id="rId8"/>
    <p:sldId id="264" r:id="rId9"/>
    <p:sldId id="265" r:id="rId10"/>
    <p:sldId id="269" r:id="rId11"/>
    <p:sldId id="272" r:id="rId12"/>
    <p:sldId id="273" r:id="rId13"/>
    <p:sldId id="274" r:id="rId14"/>
    <p:sldId id="279" r:id="rId15"/>
    <p:sldId id="280" r:id="rId16"/>
  </p:sldIdLst>
  <p:sldSz cx="9144000" cy="6858000" type="screen4x3"/>
  <p:notesSz cx="6858000" cy="9144000"/>
  <p:defaultTextStyle>
    <a:defPPr>
      <a:defRPr lang="sv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0DC01-611C-409E-99F9-7A49CF6C3E0C}" type="datetimeFigureOut">
              <a:rPr lang="sv-FI" smtClean="0"/>
              <a:t>7.11.2012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362A2-E899-4D8B-8D76-A875DA7BF671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503032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0DC01-611C-409E-99F9-7A49CF6C3E0C}" type="datetimeFigureOut">
              <a:rPr lang="sv-FI" smtClean="0"/>
              <a:t>7.11.2012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362A2-E899-4D8B-8D76-A875DA7BF671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286707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0DC01-611C-409E-99F9-7A49CF6C3E0C}" type="datetimeFigureOut">
              <a:rPr lang="sv-FI" smtClean="0"/>
              <a:t>7.11.2012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362A2-E899-4D8B-8D76-A875DA7BF671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383263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0DC01-611C-409E-99F9-7A49CF6C3E0C}" type="datetimeFigureOut">
              <a:rPr lang="sv-FI" smtClean="0"/>
              <a:t>7.11.2012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362A2-E899-4D8B-8D76-A875DA7BF671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277628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0DC01-611C-409E-99F9-7A49CF6C3E0C}" type="datetimeFigureOut">
              <a:rPr lang="sv-FI" smtClean="0"/>
              <a:t>7.11.2012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362A2-E899-4D8B-8D76-A875DA7BF671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92264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0DC01-611C-409E-99F9-7A49CF6C3E0C}" type="datetimeFigureOut">
              <a:rPr lang="sv-FI" smtClean="0"/>
              <a:t>7.11.2012</a:t>
            </a:fld>
            <a:endParaRPr lang="sv-FI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362A2-E899-4D8B-8D76-A875DA7BF671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833560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0DC01-611C-409E-99F9-7A49CF6C3E0C}" type="datetimeFigureOut">
              <a:rPr lang="sv-FI" smtClean="0"/>
              <a:t>7.11.2012</a:t>
            </a:fld>
            <a:endParaRPr lang="sv-FI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362A2-E899-4D8B-8D76-A875DA7BF671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4072560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0DC01-611C-409E-99F9-7A49CF6C3E0C}" type="datetimeFigureOut">
              <a:rPr lang="sv-FI" smtClean="0"/>
              <a:t>7.11.2012</a:t>
            </a:fld>
            <a:endParaRPr lang="sv-FI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362A2-E899-4D8B-8D76-A875DA7BF671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536630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0DC01-611C-409E-99F9-7A49CF6C3E0C}" type="datetimeFigureOut">
              <a:rPr lang="sv-FI" smtClean="0"/>
              <a:t>7.11.2012</a:t>
            </a:fld>
            <a:endParaRPr lang="sv-FI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362A2-E899-4D8B-8D76-A875DA7BF671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76993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0DC01-611C-409E-99F9-7A49CF6C3E0C}" type="datetimeFigureOut">
              <a:rPr lang="sv-FI" smtClean="0"/>
              <a:t>7.11.2012</a:t>
            </a:fld>
            <a:endParaRPr lang="sv-FI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362A2-E899-4D8B-8D76-A875DA7BF671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842127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FI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0DC01-611C-409E-99F9-7A49CF6C3E0C}" type="datetimeFigureOut">
              <a:rPr lang="sv-FI" smtClean="0"/>
              <a:t>7.11.2012</a:t>
            </a:fld>
            <a:endParaRPr lang="sv-FI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362A2-E899-4D8B-8D76-A875DA7BF671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6070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00DC01-611C-409E-99F9-7A49CF6C3E0C}" type="datetimeFigureOut">
              <a:rPr lang="sv-FI" smtClean="0"/>
              <a:t>7.11.2012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E362A2-E899-4D8B-8D76-A875DA7BF671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760055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FI" b="1" dirty="0" smtClean="0">
                <a:solidFill>
                  <a:srgbClr val="002060"/>
                </a:solidFill>
              </a:rPr>
              <a:t>Grundkurs lektion 9</a:t>
            </a:r>
            <a:endParaRPr lang="sv-FI" b="1" dirty="0">
              <a:solidFill>
                <a:srgbClr val="002060"/>
              </a:solidFill>
            </a:endParaRP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FI" dirty="0" smtClean="0"/>
          </a:p>
          <a:p>
            <a:r>
              <a:rPr lang="sv-FI" b="1" dirty="0" smtClean="0">
                <a:solidFill>
                  <a:srgbClr val="006600"/>
                </a:solidFill>
              </a:rPr>
              <a:t>ÖH fyra handtyper</a:t>
            </a:r>
          </a:p>
          <a:p>
            <a:r>
              <a:rPr lang="sv-FI" b="1" dirty="0" smtClean="0">
                <a:solidFill>
                  <a:schemeClr val="accent2">
                    <a:lumMod val="75000"/>
                  </a:schemeClr>
                </a:solidFill>
              </a:rPr>
              <a:t>ÖH har trumfstöd</a:t>
            </a:r>
            <a:endParaRPr lang="sv-FI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7504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FI" b="1" dirty="0" smtClean="0"/>
              <a:t/>
            </a:r>
            <a:br>
              <a:rPr lang="sv-FI" b="1" dirty="0" smtClean="0"/>
            </a:br>
            <a:r>
              <a:rPr lang="sv-FI" b="1" dirty="0" smtClean="0">
                <a:solidFill>
                  <a:srgbClr val="006600"/>
                </a:solidFill>
              </a:rPr>
              <a:t>SH </a:t>
            </a:r>
            <a:r>
              <a:rPr lang="sv-FI" b="1" dirty="0">
                <a:solidFill>
                  <a:srgbClr val="006600"/>
                </a:solidFill>
              </a:rPr>
              <a:t>har bjudit 1-över-1 </a:t>
            </a:r>
            <a:r>
              <a:rPr lang="sv-FI" dirty="0"/>
              <a:t/>
            </a:r>
            <a:br>
              <a:rPr lang="sv-FI" dirty="0"/>
            </a:br>
            <a:endParaRPr lang="sv-SE" b="1" dirty="0">
              <a:solidFill>
                <a:srgbClr val="009900"/>
              </a:solidFill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sv-FI" b="1" dirty="0" smtClean="0"/>
              <a:t>ÖH		SH</a:t>
            </a:r>
          </a:p>
          <a:p>
            <a:pPr>
              <a:buFontTx/>
              <a:buNone/>
            </a:pPr>
            <a:r>
              <a:rPr lang="sv-FI" b="1" dirty="0" smtClean="0"/>
              <a:t>1</a:t>
            </a:r>
            <a:r>
              <a:rPr lang="sv-FI" b="1" dirty="0">
                <a:solidFill>
                  <a:srgbClr val="FF0000"/>
                </a:solidFill>
              </a:rPr>
              <a:t>♥</a:t>
            </a:r>
            <a:r>
              <a:rPr lang="sv-FI" b="1" dirty="0"/>
              <a:t> </a:t>
            </a:r>
            <a:r>
              <a:rPr lang="sv-FI" b="1" dirty="0" smtClean="0"/>
              <a:t>	- 	1</a:t>
            </a:r>
            <a:r>
              <a:rPr lang="sv-FI" b="1" dirty="0">
                <a:solidFill>
                  <a:srgbClr val="000080"/>
                </a:solidFill>
              </a:rPr>
              <a:t>♠</a:t>
            </a:r>
            <a:r>
              <a:rPr lang="sv-FI" dirty="0"/>
              <a:t> </a:t>
            </a:r>
          </a:p>
          <a:p>
            <a:pPr>
              <a:buFontTx/>
              <a:buNone/>
            </a:pPr>
            <a:endParaRPr lang="sv-FI" dirty="0"/>
          </a:p>
          <a:p>
            <a:pPr>
              <a:buNone/>
            </a:pPr>
            <a:r>
              <a:rPr lang="sv-FI" b="1" dirty="0" smtClean="0"/>
              <a:t>2</a:t>
            </a:r>
            <a:r>
              <a:rPr lang="sv-FI" b="1" dirty="0" smtClean="0">
                <a:solidFill>
                  <a:srgbClr val="000080"/>
                </a:solidFill>
              </a:rPr>
              <a:t>♠</a:t>
            </a:r>
            <a:r>
              <a:rPr lang="sv-FI" b="1" dirty="0" smtClean="0"/>
              <a:t> 		</a:t>
            </a:r>
            <a:r>
              <a:rPr lang="sv-FI" b="1" dirty="0" smtClean="0"/>
              <a:t>13 – 15 </a:t>
            </a:r>
            <a:r>
              <a:rPr lang="sv-FI" b="1" dirty="0" err="1" smtClean="0"/>
              <a:t>hfp</a:t>
            </a:r>
            <a:endParaRPr lang="sv-FI" b="1" dirty="0" smtClean="0"/>
          </a:p>
          <a:p>
            <a:pPr>
              <a:buFontTx/>
              <a:buNone/>
            </a:pPr>
            <a:endParaRPr lang="sv-FI" b="1" dirty="0"/>
          </a:p>
          <a:p>
            <a:pPr>
              <a:buNone/>
            </a:pPr>
            <a:r>
              <a:rPr lang="sv-FI" b="1" dirty="0" smtClean="0"/>
              <a:t>3</a:t>
            </a:r>
            <a:r>
              <a:rPr lang="sv-FI" b="1" dirty="0" smtClean="0">
                <a:solidFill>
                  <a:srgbClr val="000080"/>
                </a:solidFill>
              </a:rPr>
              <a:t>♠</a:t>
            </a:r>
            <a:r>
              <a:rPr lang="sv-FI" b="1" dirty="0" smtClean="0"/>
              <a:t> 		</a:t>
            </a:r>
            <a:r>
              <a:rPr lang="sv-FI" b="1" dirty="0" smtClean="0"/>
              <a:t>16 – 18 </a:t>
            </a:r>
            <a:r>
              <a:rPr lang="sv-FI" b="1" dirty="0" err="1" smtClean="0"/>
              <a:t>hfp</a:t>
            </a:r>
            <a:endParaRPr lang="sv-FI" b="1" dirty="0" smtClean="0"/>
          </a:p>
          <a:p>
            <a:pPr>
              <a:buFontTx/>
              <a:buNone/>
            </a:pPr>
            <a:endParaRPr lang="sv-FI" b="1" dirty="0"/>
          </a:p>
          <a:p>
            <a:pPr>
              <a:buNone/>
            </a:pPr>
            <a:r>
              <a:rPr lang="sv-FI" b="1" dirty="0" smtClean="0"/>
              <a:t>4</a:t>
            </a:r>
            <a:r>
              <a:rPr lang="sv-FI" b="1" dirty="0" smtClean="0">
                <a:solidFill>
                  <a:srgbClr val="000080"/>
                </a:solidFill>
              </a:rPr>
              <a:t>♠</a:t>
            </a:r>
            <a:r>
              <a:rPr lang="sv-FI" b="1" dirty="0" smtClean="0"/>
              <a:t> 		</a:t>
            </a:r>
            <a:r>
              <a:rPr lang="sv-FI" b="1" dirty="0" smtClean="0"/>
              <a:t>19 – 21 </a:t>
            </a:r>
            <a:r>
              <a:rPr lang="sv-FI" b="1" dirty="0" err="1" smtClean="0"/>
              <a:t>hfp</a:t>
            </a:r>
            <a:endParaRPr lang="sv-SE" b="1" dirty="0" smtClean="0"/>
          </a:p>
          <a:p>
            <a:pPr>
              <a:buFontTx/>
              <a:buNone/>
            </a:pPr>
            <a:endParaRPr lang="sv-FI" b="1" dirty="0"/>
          </a:p>
          <a:p>
            <a:pPr>
              <a:buFontTx/>
              <a:buNone/>
            </a:pPr>
            <a:endParaRPr lang="sv-SE" b="1" dirty="0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084168" y="2057400"/>
            <a:ext cx="2297832" cy="4114800"/>
          </a:xfrm>
        </p:spPr>
        <p:txBody>
          <a:bodyPr/>
          <a:lstStyle/>
          <a:p>
            <a:pPr>
              <a:buFontTx/>
              <a:buNone/>
            </a:pP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2313852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b="1" dirty="0" smtClean="0">
                <a:solidFill>
                  <a:srgbClr val="006600"/>
                </a:solidFill>
              </a:rPr>
              <a:t>SH har bjudit 2-över-1</a:t>
            </a:r>
            <a:endParaRPr lang="sv-FI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r>
              <a:rPr lang="sv-FI" b="1" dirty="0" smtClean="0"/>
              <a:t>ÖH		SH</a:t>
            </a:r>
          </a:p>
          <a:p>
            <a:pPr>
              <a:buFontTx/>
              <a:buNone/>
            </a:pPr>
            <a:r>
              <a:rPr lang="sv-FI" b="1" dirty="0" smtClean="0"/>
              <a:t>1</a:t>
            </a:r>
            <a:r>
              <a:rPr lang="sv-FI" b="1" dirty="0" smtClean="0">
                <a:solidFill>
                  <a:srgbClr val="000080"/>
                </a:solidFill>
              </a:rPr>
              <a:t>♠</a:t>
            </a:r>
            <a:r>
              <a:rPr lang="sv-FI" dirty="0" smtClean="0"/>
              <a:t>       </a:t>
            </a:r>
            <a:r>
              <a:rPr lang="sv-FI" b="1" dirty="0" smtClean="0"/>
              <a:t>- 	2</a:t>
            </a:r>
            <a:r>
              <a:rPr lang="sv-FI" b="1" dirty="0" smtClean="0">
                <a:solidFill>
                  <a:srgbClr val="FF0000"/>
                </a:solidFill>
              </a:rPr>
              <a:t>♥</a:t>
            </a:r>
            <a:r>
              <a:rPr lang="sv-FI" b="1" dirty="0" smtClean="0"/>
              <a:t> </a:t>
            </a:r>
            <a:endParaRPr lang="sv-FI" dirty="0" smtClean="0"/>
          </a:p>
          <a:p>
            <a:pPr>
              <a:buFontTx/>
              <a:buNone/>
            </a:pPr>
            <a:endParaRPr lang="sv-FI" dirty="0" smtClean="0"/>
          </a:p>
          <a:p>
            <a:pPr>
              <a:buNone/>
            </a:pPr>
            <a:r>
              <a:rPr lang="sv-FI" b="1" dirty="0"/>
              <a:t>3</a:t>
            </a:r>
            <a:r>
              <a:rPr lang="sv-FI" b="1" dirty="0" smtClean="0">
                <a:solidFill>
                  <a:srgbClr val="FF0000"/>
                </a:solidFill>
              </a:rPr>
              <a:t>♥</a:t>
            </a:r>
            <a:r>
              <a:rPr lang="sv-FI" b="1" dirty="0" smtClean="0"/>
              <a:t> 		13 – 15 </a:t>
            </a:r>
            <a:r>
              <a:rPr lang="sv-FI" b="1" dirty="0" err="1" smtClean="0"/>
              <a:t>hfp</a:t>
            </a:r>
            <a:endParaRPr lang="sv-FI" b="1" dirty="0" smtClean="0"/>
          </a:p>
          <a:p>
            <a:pPr>
              <a:buFontTx/>
              <a:buNone/>
            </a:pPr>
            <a:endParaRPr lang="sv-FI" b="1" dirty="0" smtClean="0"/>
          </a:p>
          <a:p>
            <a:pPr>
              <a:buNone/>
            </a:pPr>
            <a:r>
              <a:rPr lang="sv-FI" b="1" dirty="0"/>
              <a:t>4</a:t>
            </a:r>
            <a:r>
              <a:rPr lang="sv-FI" b="1" dirty="0" smtClean="0">
                <a:solidFill>
                  <a:srgbClr val="FF0000"/>
                </a:solidFill>
              </a:rPr>
              <a:t>♥</a:t>
            </a:r>
            <a:r>
              <a:rPr lang="sv-FI" b="1" dirty="0" smtClean="0"/>
              <a:t> 		16+ </a:t>
            </a:r>
            <a:r>
              <a:rPr lang="sv-FI" b="1" dirty="0" err="1" smtClean="0"/>
              <a:t>hfp</a:t>
            </a:r>
            <a:endParaRPr lang="sv-FI" b="1" dirty="0" smtClean="0"/>
          </a:p>
          <a:p>
            <a:pPr>
              <a:buFontTx/>
              <a:buNone/>
            </a:pPr>
            <a:endParaRPr lang="sv-FI" b="1" dirty="0" smtClean="0"/>
          </a:p>
          <a:p>
            <a:pPr marL="0" indent="0">
              <a:buNone/>
            </a:pP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286967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b="1" dirty="0" smtClean="0">
                <a:solidFill>
                  <a:srgbClr val="006600"/>
                </a:solidFill>
              </a:rPr>
              <a:t>SH har bjudit 2-över-1</a:t>
            </a:r>
            <a:endParaRPr lang="sv-FI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 b="1" dirty="0" smtClean="0"/>
          </a:p>
          <a:p>
            <a:pPr>
              <a:buFontTx/>
              <a:buNone/>
            </a:pPr>
            <a:r>
              <a:rPr lang="sv-FI" b="1" dirty="0" smtClean="0"/>
              <a:t>ÖH		SH</a:t>
            </a:r>
          </a:p>
          <a:p>
            <a:pPr>
              <a:buFontTx/>
              <a:buNone/>
            </a:pPr>
            <a:r>
              <a:rPr lang="sv-FI" b="1" dirty="0"/>
              <a:t>1</a:t>
            </a:r>
            <a:r>
              <a:rPr lang="sv-FI" b="1" dirty="0" smtClean="0">
                <a:solidFill>
                  <a:srgbClr val="FF0000"/>
                </a:solidFill>
              </a:rPr>
              <a:t>♥</a:t>
            </a:r>
            <a:r>
              <a:rPr lang="sv-FI" b="1" dirty="0" smtClean="0"/>
              <a:t> - 		2</a:t>
            </a:r>
            <a:r>
              <a:rPr lang="sv-FI" dirty="0" smtClean="0">
                <a:solidFill>
                  <a:srgbClr val="006600"/>
                </a:solidFill>
              </a:rPr>
              <a:t>♣</a:t>
            </a:r>
            <a:r>
              <a:rPr lang="sv-FI" b="1" dirty="0" smtClean="0"/>
              <a:t> </a:t>
            </a:r>
            <a:endParaRPr lang="sv-FI" dirty="0" smtClean="0"/>
          </a:p>
          <a:p>
            <a:pPr>
              <a:buFontTx/>
              <a:buNone/>
            </a:pPr>
            <a:endParaRPr lang="sv-FI" dirty="0" smtClean="0"/>
          </a:p>
          <a:p>
            <a:pPr>
              <a:buNone/>
            </a:pPr>
            <a:r>
              <a:rPr lang="sv-FI" b="1" dirty="0" smtClean="0"/>
              <a:t>3</a:t>
            </a:r>
            <a:r>
              <a:rPr lang="sv-FI" dirty="0" smtClean="0">
                <a:solidFill>
                  <a:srgbClr val="006600"/>
                </a:solidFill>
              </a:rPr>
              <a:t>♣</a:t>
            </a:r>
            <a:r>
              <a:rPr lang="sv-FI" b="1" dirty="0" smtClean="0"/>
              <a:t> 		13 – 15 </a:t>
            </a:r>
            <a:r>
              <a:rPr lang="sv-FI" b="1" dirty="0" err="1" smtClean="0"/>
              <a:t>hfp</a:t>
            </a:r>
            <a:r>
              <a:rPr lang="sv-FI" b="1" dirty="0" smtClean="0"/>
              <a:t>, inte krav</a:t>
            </a:r>
          </a:p>
          <a:p>
            <a:pPr>
              <a:buFontTx/>
              <a:buNone/>
            </a:pPr>
            <a:endParaRPr lang="sv-FI" b="1" dirty="0" smtClean="0"/>
          </a:p>
          <a:p>
            <a:pPr>
              <a:buNone/>
            </a:pPr>
            <a:r>
              <a:rPr lang="sv-FI" b="1" dirty="0" smtClean="0"/>
              <a:t>utgång</a:t>
            </a:r>
            <a:r>
              <a:rPr lang="sv-FI" b="1" dirty="0" smtClean="0"/>
              <a:t>	16+ </a:t>
            </a:r>
            <a:r>
              <a:rPr lang="sv-FI" b="1" dirty="0" err="1" smtClean="0"/>
              <a:t>hfp</a:t>
            </a:r>
            <a:endParaRPr lang="sv-FI" b="1" dirty="0" smtClean="0"/>
          </a:p>
          <a:p>
            <a:pPr marL="0" indent="0">
              <a:buNone/>
            </a:pP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3568604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FI" b="1" dirty="0" smtClean="0"/>
              <a:t/>
            </a:r>
            <a:br>
              <a:rPr lang="sv-FI" b="1" dirty="0" smtClean="0"/>
            </a:br>
            <a:r>
              <a:rPr lang="sv-FI" b="1" dirty="0" smtClean="0"/>
              <a:t/>
            </a:r>
            <a:br>
              <a:rPr lang="sv-FI" b="1" dirty="0" smtClean="0"/>
            </a:br>
            <a:r>
              <a:rPr lang="sv-FI" sz="3600" b="1" dirty="0" smtClean="0">
                <a:solidFill>
                  <a:srgbClr val="006600"/>
                </a:solidFill>
              </a:rPr>
              <a:t>SH:s andra bud</a:t>
            </a:r>
            <a:r>
              <a:rPr lang="sv-FI" b="1" dirty="0" smtClean="0">
                <a:solidFill>
                  <a:srgbClr val="006600"/>
                </a:solidFill>
              </a:rPr>
              <a:t/>
            </a:r>
            <a:br>
              <a:rPr lang="sv-FI" b="1" dirty="0" smtClean="0">
                <a:solidFill>
                  <a:srgbClr val="006600"/>
                </a:solidFill>
              </a:rPr>
            </a:br>
            <a:r>
              <a:rPr lang="sv-FI" sz="3600" b="1" dirty="0"/>
              <a:t>ÖH har visat minimihand, 13-15 </a:t>
            </a:r>
            <a:r>
              <a:rPr lang="sv-FI" sz="3600" b="1" dirty="0" err="1"/>
              <a:t>hfp</a:t>
            </a:r>
            <a:r>
              <a:rPr lang="sv-FI" sz="3600" b="1" dirty="0"/>
              <a:t> .</a:t>
            </a:r>
            <a:r>
              <a:rPr lang="sv-FI" sz="3600" dirty="0"/>
              <a:t/>
            </a:r>
            <a:br>
              <a:rPr lang="sv-FI" sz="3600" dirty="0"/>
            </a:br>
            <a:r>
              <a:rPr lang="sv-FI" sz="3600" b="1" dirty="0"/>
              <a:t/>
            </a:r>
            <a:br>
              <a:rPr lang="sv-FI" sz="3600" b="1" dirty="0"/>
            </a:br>
            <a:endParaRPr lang="sv-FI" sz="36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sz="2800" b="1" dirty="0" smtClean="0"/>
          </a:p>
          <a:p>
            <a:pPr marL="0" indent="0">
              <a:buNone/>
            </a:pPr>
            <a:r>
              <a:rPr lang="sv-FI" sz="2800" b="1" dirty="0" smtClean="0"/>
              <a:t>SH </a:t>
            </a:r>
          </a:p>
          <a:p>
            <a:pPr marL="0" indent="0">
              <a:buNone/>
            </a:pPr>
            <a:r>
              <a:rPr lang="sv-FI" sz="2800" b="1" dirty="0" smtClean="0"/>
              <a:t>		</a:t>
            </a:r>
          </a:p>
          <a:p>
            <a:pPr marL="0" indent="0">
              <a:buNone/>
            </a:pPr>
            <a:r>
              <a:rPr lang="sv-FI" sz="2800" b="1" dirty="0">
                <a:solidFill>
                  <a:srgbClr val="C00000"/>
                </a:solidFill>
              </a:rPr>
              <a:t>ä</a:t>
            </a:r>
            <a:r>
              <a:rPr lang="sv-FI" sz="2800" b="1" dirty="0" smtClean="0">
                <a:solidFill>
                  <a:srgbClr val="C00000"/>
                </a:solidFill>
              </a:rPr>
              <a:t>r svag </a:t>
            </a:r>
            <a:r>
              <a:rPr lang="sv-FI" sz="2800" b="1" dirty="0">
                <a:solidFill>
                  <a:srgbClr val="C00000"/>
                </a:solidFill>
              </a:rPr>
              <a:t>6-10 </a:t>
            </a:r>
            <a:r>
              <a:rPr lang="sv-FI" sz="2800" b="1" dirty="0" err="1" smtClean="0">
                <a:solidFill>
                  <a:srgbClr val="C00000"/>
                </a:solidFill>
              </a:rPr>
              <a:t>hfp</a:t>
            </a:r>
            <a:r>
              <a:rPr lang="sv-FI" sz="2800" b="1" dirty="0" smtClean="0"/>
              <a:t>	</a:t>
            </a:r>
          </a:p>
          <a:p>
            <a:pPr marL="0" indent="0">
              <a:buNone/>
            </a:pPr>
            <a:r>
              <a:rPr lang="sv-FI" sz="2800" b="1" dirty="0">
                <a:solidFill>
                  <a:srgbClr val="002060"/>
                </a:solidFill>
              </a:rPr>
              <a:t>h</a:t>
            </a:r>
            <a:r>
              <a:rPr lang="sv-FI" sz="2800" b="1" dirty="0" smtClean="0">
                <a:solidFill>
                  <a:srgbClr val="002060"/>
                </a:solidFill>
              </a:rPr>
              <a:t>ar invitstyrka, 11-12 </a:t>
            </a:r>
            <a:r>
              <a:rPr lang="sv-FI" sz="2800" b="1" dirty="0" err="1" smtClean="0">
                <a:solidFill>
                  <a:srgbClr val="002060"/>
                </a:solidFill>
              </a:rPr>
              <a:t>hfp</a:t>
            </a:r>
            <a:endParaRPr lang="sv-FI" sz="28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sv-FI" sz="2800" b="1" dirty="0">
                <a:solidFill>
                  <a:srgbClr val="006600"/>
                </a:solidFill>
              </a:rPr>
              <a:t>ä</a:t>
            </a:r>
            <a:r>
              <a:rPr lang="sv-FI" sz="2800" b="1" dirty="0" smtClean="0">
                <a:solidFill>
                  <a:srgbClr val="006600"/>
                </a:solidFill>
              </a:rPr>
              <a:t>r stark </a:t>
            </a:r>
            <a:r>
              <a:rPr lang="sv-FI" sz="2800" b="1" dirty="0">
                <a:solidFill>
                  <a:srgbClr val="006600"/>
                </a:solidFill>
              </a:rPr>
              <a:t>13+ </a:t>
            </a:r>
            <a:r>
              <a:rPr lang="sv-FI" sz="2800" b="1" dirty="0" err="1">
                <a:solidFill>
                  <a:srgbClr val="006600"/>
                </a:solidFill>
              </a:rPr>
              <a:t>hfp</a:t>
            </a:r>
            <a:endParaRPr lang="sv-FI" sz="2800" b="1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3180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FI" b="1" dirty="0" smtClean="0">
                <a:solidFill>
                  <a:srgbClr val="006600"/>
                </a:solidFill>
              </a:rPr>
              <a:t/>
            </a:r>
            <a:br>
              <a:rPr lang="sv-FI" b="1" dirty="0" smtClean="0">
                <a:solidFill>
                  <a:srgbClr val="006600"/>
                </a:solidFill>
              </a:rPr>
            </a:br>
            <a:r>
              <a:rPr lang="sv-FI" b="1" dirty="0">
                <a:solidFill>
                  <a:srgbClr val="006600"/>
                </a:solidFill>
              </a:rPr>
              <a:t/>
            </a:r>
            <a:br>
              <a:rPr lang="sv-FI" b="1" dirty="0">
                <a:solidFill>
                  <a:srgbClr val="006600"/>
                </a:solidFill>
              </a:rPr>
            </a:br>
            <a:r>
              <a:rPr lang="sv-FI" sz="3600" b="1" dirty="0" smtClean="0">
                <a:solidFill>
                  <a:srgbClr val="006600"/>
                </a:solidFill>
              </a:rPr>
              <a:t>SH:s andra bud</a:t>
            </a:r>
            <a:br>
              <a:rPr lang="sv-FI" sz="3600" b="1" dirty="0" smtClean="0">
                <a:solidFill>
                  <a:srgbClr val="006600"/>
                </a:solidFill>
              </a:rPr>
            </a:br>
            <a:r>
              <a:rPr lang="sv-FI" sz="3600" b="1" dirty="0" smtClean="0"/>
              <a:t>ÖH har visat minimihand, 13-15 </a:t>
            </a:r>
            <a:r>
              <a:rPr lang="sv-FI" sz="3600" b="1" dirty="0" err="1" smtClean="0"/>
              <a:t>hfp</a:t>
            </a:r>
            <a:r>
              <a:rPr lang="sv-FI" sz="3600" b="1" dirty="0" smtClean="0"/>
              <a:t> .</a:t>
            </a:r>
            <a:r>
              <a:rPr lang="sv-FI" sz="3600" dirty="0" smtClean="0"/>
              <a:t/>
            </a:r>
            <a:br>
              <a:rPr lang="sv-FI" sz="3600" dirty="0" smtClean="0"/>
            </a:br>
            <a:r>
              <a:rPr lang="sv-FI" b="1" dirty="0" smtClean="0"/>
              <a:t/>
            </a:r>
            <a:br>
              <a:rPr lang="sv-FI" b="1" dirty="0" smtClean="0"/>
            </a:br>
            <a:endParaRPr lang="sv-FI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r>
              <a:rPr lang="sv-FI" b="1" dirty="0" smtClean="0"/>
              <a:t>SH 				Styrka till utgång</a:t>
            </a:r>
          </a:p>
          <a:p>
            <a:pPr marL="0" indent="0">
              <a:buNone/>
            </a:pPr>
            <a:endParaRPr lang="sv-FI" b="1" dirty="0" smtClean="0"/>
          </a:p>
          <a:p>
            <a:pPr marL="0" indent="0">
              <a:buNone/>
            </a:pPr>
            <a:r>
              <a:rPr lang="sv-FI" b="1" dirty="0" smtClean="0">
                <a:solidFill>
                  <a:srgbClr val="C00000"/>
                </a:solidFill>
              </a:rPr>
              <a:t>svag 6-10 </a:t>
            </a:r>
            <a:r>
              <a:rPr lang="sv-FI" b="1" dirty="0" err="1" smtClean="0">
                <a:solidFill>
                  <a:srgbClr val="C00000"/>
                </a:solidFill>
              </a:rPr>
              <a:t>hfp</a:t>
            </a:r>
            <a:r>
              <a:rPr lang="sv-FI" b="1" dirty="0" smtClean="0"/>
              <a:t>		</a:t>
            </a:r>
            <a:r>
              <a:rPr lang="sv-FI" b="1" dirty="0" smtClean="0">
                <a:solidFill>
                  <a:srgbClr val="C00000"/>
                </a:solidFill>
              </a:rPr>
              <a:t>finns inte</a:t>
            </a:r>
          </a:p>
          <a:p>
            <a:pPr marL="0" indent="0">
              <a:buNone/>
            </a:pPr>
            <a:r>
              <a:rPr lang="sv-FI" b="1" dirty="0" smtClean="0">
                <a:solidFill>
                  <a:srgbClr val="002060"/>
                </a:solidFill>
              </a:rPr>
              <a:t>11-12 </a:t>
            </a:r>
            <a:r>
              <a:rPr lang="sv-FI" b="1" dirty="0" err="1" smtClean="0">
                <a:solidFill>
                  <a:srgbClr val="002060"/>
                </a:solidFill>
              </a:rPr>
              <a:t>hfp</a:t>
            </a:r>
            <a:r>
              <a:rPr lang="sv-FI" b="1" dirty="0" smtClean="0">
                <a:solidFill>
                  <a:srgbClr val="002060"/>
                </a:solidFill>
              </a:rPr>
              <a:t>			finns kanske</a:t>
            </a:r>
          </a:p>
          <a:p>
            <a:pPr marL="0" indent="0">
              <a:buNone/>
            </a:pPr>
            <a:r>
              <a:rPr lang="sv-FI" b="1" dirty="0" smtClean="0">
                <a:solidFill>
                  <a:srgbClr val="006600"/>
                </a:solidFill>
              </a:rPr>
              <a:t>stark 13+ </a:t>
            </a:r>
            <a:r>
              <a:rPr lang="sv-FI" b="1" dirty="0" err="1" smtClean="0">
                <a:solidFill>
                  <a:srgbClr val="006600"/>
                </a:solidFill>
              </a:rPr>
              <a:t>hfp</a:t>
            </a:r>
            <a:r>
              <a:rPr lang="sv-FI" b="1" dirty="0" smtClean="0">
                <a:solidFill>
                  <a:srgbClr val="006600"/>
                </a:solidFill>
              </a:rPr>
              <a:t>		finns säkert</a:t>
            </a:r>
          </a:p>
          <a:p>
            <a:pPr marL="0" indent="0">
              <a:buNone/>
            </a:pP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1092187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FI" b="1" dirty="0" smtClean="0">
                <a:solidFill>
                  <a:srgbClr val="006600"/>
                </a:solidFill>
              </a:rPr>
              <a:t/>
            </a:r>
            <a:br>
              <a:rPr lang="sv-FI" b="1" dirty="0" smtClean="0">
                <a:solidFill>
                  <a:srgbClr val="006600"/>
                </a:solidFill>
              </a:rPr>
            </a:br>
            <a:r>
              <a:rPr lang="sv-FI" b="1" dirty="0">
                <a:solidFill>
                  <a:srgbClr val="006600"/>
                </a:solidFill>
              </a:rPr>
              <a:t/>
            </a:r>
            <a:br>
              <a:rPr lang="sv-FI" b="1" dirty="0">
                <a:solidFill>
                  <a:srgbClr val="006600"/>
                </a:solidFill>
              </a:rPr>
            </a:br>
            <a:r>
              <a:rPr lang="sv-FI" sz="3600" b="1" dirty="0" smtClean="0">
                <a:solidFill>
                  <a:srgbClr val="006600"/>
                </a:solidFill>
              </a:rPr>
              <a:t>SH:s andra bud</a:t>
            </a:r>
            <a:br>
              <a:rPr lang="sv-FI" sz="3600" b="1" dirty="0" smtClean="0">
                <a:solidFill>
                  <a:srgbClr val="006600"/>
                </a:solidFill>
              </a:rPr>
            </a:br>
            <a:r>
              <a:rPr lang="sv-FI" sz="3600" b="1" dirty="0" smtClean="0"/>
              <a:t>ÖH har visat minimihand, 13-15 </a:t>
            </a:r>
            <a:r>
              <a:rPr lang="sv-FI" sz="3600" b="1" dirty="0" err="1" smtClean="0"/>
              <a:t>hfp</a:t>
            </a:r>
            <a:r>
              <a:rPr lang="sv-FI" sz="3600" b="1" dirty="0" smtClean="0"/>
              <a:t> .</a:t>
            </a:r>
            <a:r>
              <a:rPr lang="sv-FI" sz="3600" dirty="0" smtClean="0"/>
              <a:t/>
            </a:r>
            <a:br>
              <a:rPr lang="sv-FI" sz="3600" dirty="0" smtClean="0"/>
            </a:br>
            <a:r>
              <a:rPr lang="sv-FI" sz="3600" b="1" dirty="0" smtClean="0"/>
              <a:t/>
            </a:r>
            <a:br>
              <a:rPr lang="sv-FI" sz="3600" b="1" dirty="0" smtClean="0"/>
            </a:br>
            <a:endParaRPr lang="sv-FI" sz="36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r>
              <a:rPr lang="sv-FI" sz="2400" b="1" dirty="0" smtClean="0"/>
              <a:t>SH 			Styrka till utgång</a:t>
            </a:r>
          </a:p>
          <a:p>
            <a:pPr marL="0" indent="0">
              <a:buNone/>
            </a:pPr>
            <a:r>
              <a:rPr lang="sv-FI" sz="2400" b="1" dirty="0" smtClean="0"/>
              <a:t>	</a:t>
            </a:r>
          </a:p>
          <a:p>
            <a:pPr marL="0" indent="0">
              <a:buNone/>
            </a:pPr>
            <a:r>
              <a:rPr lang="sv-FI" sz="2400" b="1" dirty="0" smtClean="0">
                <a:solidFill>
                  <a:srgbClr val="C00000"/>
                </a:solidFill>
              </a:rPr>
              <a:t>svag 6-10 </a:t>
            </a:r>
            <a:r>
              <a:rPr lang="sv-FI" sz="2400" b="1" dirty="0" err="1" smtClean="0">
                <a:solidFill>
                  <a:srgbClr val="C00000"/>
                </a:solidFill>
              </a:rPr>
              <a:t>hfp</a:t>
            </a:r>
            <a:r>
              <a:rPr lang="sv-FI" sz="2400" b="1" dirty="0" smtClean="0">
                <a:solidFill>
                  <a:srgbClr val="C00000"/>
                </a:solidFill>
              </a:rPr>
              <a:t>		finns inte		         Passar</a:t>
            </a:r>
          </a:p>
          <a:p>
            <a:pPr marL="0" indent="0">
              <a:buNone/>
            </a:pPr>
            <a:r>
              <a:rPr lang="sv-FI" sz="2400" b="1" dirty="0" smtClean="0">
                <a:solidFill>
                  <a:srgbClr val="002060"/>
                </a:solidFill>
              </a:rPr>
              <a:t>11-12 </a:t>
            </a:r>
            <a:r>
              <a:rPr lang="sv-FI" sz="2400" b="1" dirty="0" err="1" smtClean="0">
                <a:solidFill>
                  <a:srgbClr val="002060"/>
                </a:solidFill>
              </a:rPr>
              <a:t>hfp</a:t>
            </a:r>
            <a:r>
              <a:rPr lang="sv-FI" sz="2400" b="1" dirty="0" smtClean="0">
                <a:solidFill>
                  <a:srgbClr val="002060"/>
                </a:solidFill>
              </a:rPr>
              <a:t>		finns kanske		         Höjer budet</a:t>
            </a:r>
          </a:p>
          <a:p>
            <a:pPr marL="0" indent="0">
              <a:buNone/>
            </a:pPr>
            <a:r>
              <a:rPr lang="sv-FI" sz="2400" b="1" dirty="0" smtClean="0">
                <a:solidFill>
                  <a:srgbClr val="006600"/>
                </a:solidFill>
              </a:rPr>
              <a:t>stark 13+ </a:t>
            </a:r>
            <a:r>
              <a:rPr lang="sv-FI" sz="2400" b="1" dirty="0" err="1" smtClean="0">
                <a:solidFill>
                  <a:srgbClr val="006600"/>
                </a:solidFill>
              </a:rPr>
              <a:t>hfp</a:t>
            </a:r>
            <a:r>
              <a:rPr lang="sv-FI" sz="2400" b="1" dirty="0" smtClean="0">
                <a:solidFill>
                  <a:srgbClr val="006600"/>
                </a:solidFill>
              </a:rPr>
              <a:t>		finns säkert		         Bjuder utgång!</a:t>
            </a:r>
          </a:p>
          <a:p>
            <a:pPr marL="0" indent="0">
              <a:buNone/>
            </a:pP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2683261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FI" sz="3200" b="1" dirty="0" err="1" smtClean="0">
                <a:solidFill>
                  <a:srgbClr val="009900"/>
                </a:solidFill>
                <a:latin typeface="+mn-lt"/>
              </a:rPr>
              <a:t>ÖH:s</a:t>
            </a:r>
            <a:r>
              <a:rPr lang="sv-FI" sz="3200" b="1" dirty="0" smtClean="0">
                <a:solidFill>
                  <a:srgbClr val="009900"/>
                </a:solidFill>
                <a:latin typeface="+mn-lt"/>
              </a:rPr>
              <a:t> första </a:t>
            </a:r>
            <a:r>
              <a:rPr lang="sv-FI" sz="3200" b="1" dirty="0">
                <a:solidFill>
                  <a:srgbClr val="009900"/>
                </a:solidFill>
                <a:latin typeface="+mn-lt"/>
              </a:rPr>
              <a:t>bud och </a:t>
            </a:r>
            <a:r>
              <a:rPr lang="sv-FI" sz="3200" b="1" dirty="0" smtClean="0">
                <a:solidFill>
                  <a:srgbClr val="009900"/>
                </a:solidFill>
                <a:latin typeface="+mn-lt"/>
              </a:rPr>
              <a:t>SH:s första </a:t>
            </a:r>
            <a:r>
              <a:rPr lang="sv-FI" sz="3200" b="1" dirty="0">
                <a:solidFill>
                  <a:srgbClr val="009900"/>
                </a:solidFill>
                <a:latin typeface="+mn-lt"/>
              </a:rPr>
              <a:t>bud</a:t>
            </a:r>
            <a:endParaRPr lang="sv-SE" sz="3200" b="1" dirty="0">
              <a:solidFill>
                <a:srgbClr val="009900"/>
              </a:solidFill>
              <a:latin typeface="+mn-lt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FI" dirty="0"/>
          </a:p>
          <a:p>
            <a:r>
              <a:rPr lang="sv-FI" b="1" dirty="0"/>
              <a:t>1x – 1y</a:t>
            </a:r>
          </a:p>
          <a:p>
            <a:pPr>
              <a:buFontTx/>
              <a:buNone/>
            </a:pPr>
            <a:endParaRPr lang="sv-FI" b="1" dirty="0"/>
          </a:p>
          <a:p>
            <a:r>
              <a:rPr lang="sv-FI" b="1" dirty="0"/>
              <a:t>1x – 2y</a:t>
            </a:r>
          </a:p>
          <a:p>
            <a:endParaRPr lang="sv-FI" b="1" dirty="0"/>
          </a:p>
          <a:p>
            <a:r>
              <a:rPr lang="sv-FI" b="1" dirty="0"/>
              <a:t>1x – 1 NT </a:t>
            </a:r>
            <a:endParaRPr lang="sv-SE" b="1" dirty="0"/>
          </a:p>
        </p:txBody>
      </p:sp>
    </p:spTree>
    <p:extLst>
      <p:ext uri="{BB962C8B-B14F-4D97-AF65-F5344CB8AC3E}">
        <p14:creationId xmlns:p14="http://schemas.microsoft.com/office/powerpoint/2010/main" val="3107452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FI" b="1" dirty="0" smtClean="0">
                <a:solidFill>
                  <a:schemeClr val="tx2">
                    <a:lumMod val="75000"/>
                  </a:schemeClr>
                </a:solidFill>
              </a:rPr>
              <a:t>ÖH kan ha följande typer av fördelningar</a:t>
            </a:r>
            <a:endParaRPr lang="sv-FI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v-FI" b="1" dirty="0" smtClean="0"/>
          </a:p>
          <a:p>
            <a:pPr marL="0" indent="0">
              <a:buNone/>
            </a:pPr>
            <a:endParaRPr lang="sv-FI" dirty="0"/>
          </a:p>
          <a:p>
            <a:pPr lvl="0"/>
            <a:r>
              <a:rPr lang="sv-FI" b="1" dirty="0">
                <a:solidFill>
                  <a:srgbClr val="C00000"/>
                </a:solidFill>
              </a:rPr>
              <a:t>Trumfstöd</a:t>
            </a:r>
            <a:endParaRPr lang="sv-FI" dirty="0">
              <a:solidFill>
                <a:srgbClr val="C00000"/>
              </a:solidFill>
            </a:endParaRPr>
          </a:p>
          <a:p>
            <a:pPr lvl="0"/>
            <a:r>
              <a:rPr lang="sv-FI" b="1" dirty="0">
                <a:solidFill>
                  <a:srgbClr val="006600"/>
                </a:solidFill>
              </a:rPr>
              <a:t>Tvåfärgshand</a:t>
            </a:r>
            <a:endParaRPr lang="sv-FI" dirty="0">
              <a:solidFill>
                <a:srgbClr val="006600"/>
              </a:solidFill>
            </a:endParaRPr>
          </a:p>
          <a:p>
            <a:pPr lvl="0"/>
            <a:r>
              <a:rPr lang="sv-FI" b="1" dirty="0">
                <a:solidFill>
                  <a:schemeClr val="tx2">
                    <a:lumMod val="75000"/>
                  </a:schemeClr>
                </a:solidFill>
              </a:rPr>
              <a:t>Enfärgshand</a:t>
            </a:r>
            <a:endParaRPr lang="sv-FI" dirty="0">
              <a:solidFill>
                <a:schemeClr val="tx2">
                  <a:lumMod val="75000"/>
                </a:schemeClr>
              </a:solidFill>
            </a:endParaRPr>
          </a:p>
          <a:p>
            <a:pPr lvl="0"/>
            <a:r>
              <a:rPr lang="sv-FI" b="1" dirty="0">
                <a:solidFill>
                  <a:schemeClr val="accent6">
                    <a:lumMod val="75000"/>
                  </a:schemeClr>
                </a:solidFill>
              </a:rPr>
              <a:t>Balanserad hand </a:t>
            </a:r>
            <a:r>
              <a:rPr lang="sv-FI" dirty="0"/>
              <a:t>(utan trumfstöd)</a:t>
            </a:r>
          </a:p>
          <a:p>
            <a:pPr marL="0" indent="0">
              <a:buNone/>
            </a:pP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2750095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FI" sz="3600"/>
              <a:t/>
            </a:r>
            <a:br>
              <a:rPr lang="sv-FI" sz="3600"/>
            </a:br>
            <a:r>
              <a:rPr lang="sv-FI" sz="3600" b="1"/>
              <a:t>1 </a:t>
            </a:r>
            <a:r>
              <a:rPr lang="sv-FI" sz="3600" b="1">
                <a:solidFill>
                  <a:srgbClr val="FF0000"/>
                </a:solidFill>
              </a:rPr>
              <a:t>♥</a:t>
            </a:r>
            <a:r>
              <a:rPr lang="sv-FI" sz="3600" b="1"/>
              <a:t> - 1</a:t>
            </a:r>
            <a:r>
              <a:rPr lang="sv-FI" sz="3600" b="1">
                <a:solidFill>
                  <a:srgbClr val="000080"/>
                </a:solidFill>
              </a:rPr>
              <a:t>♠</a:t>
            </a:r>
            <a:r>
              <a:rPr lang="sv-SE" sz="3600" b="1"/>
              <a:t/>
            </a:r>
            <a:br>
              <a:rPr lang="sv-SE" sz="3600" b="1"/>
            </a:br>
            <a:endParaRPr lang="sv-SE" sz="3600" b="1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 dirty="0">
              <a:solidFill>
                <a:srgbClr val="000080"/>
              </a:solidFill>
            </a:endParaRPr>
          </a:p>
          <a:p>
            <a:pPr>
              <a:buFontTx/>
              <a:buNone/>
            </a:pPr>
            <a:endParaRPr lang="sv-FI" dirty="0">
              <a:solidFill>
                <a:srgbClr val="000080"/>
              </a:solidFill>
            </a:endParaRPr>
          </a:p>
          <a:p>
            <a:pPr>
              <a:buFontTx/>
              <a:buNone/>
            </a:pPr>
            <a:r>
              <a:rPr lang="sv-FI" b="1" dirty="0">
                <a:solidFill>
                  <a:srgbClr val="000080"/>
                </a:solidFill>
              </a:rPr>
              <a:t>♠ </a:t>
            </a:r>
            <a:r>
              <a:rPr lang="sv-FI" b="1" dirty="0"/>
              <a:t>A 9 7 6</a:t>
            </a:r>
            <a:endParaRPr lang="sv-SE" b="1" dirty="0"/>
          </a:p>
          <a:p>
            <a:pPr>
              <a:buFontTx/>
              <a:buNone/>
            </a:pPr>
            <a:r>
              <a:rPr lang="sv-FI" b="1" dirty="0">
                <a:solidFill>
                  <a:srgbClr val="FF0000"/>
                </a:solidFill>
              </a:rPr>
              <a:t>♥ </a:t>
            </a:r>
            <a:r>
              <a:rPr lang="sv-FI" b="1" dirty="0"/>
              <a:t>Q J 8 6</a:t>
            </a:r>
            <a:endParaRPr lang="sv-SE" b="1" dirty="0"/>
          </a:p>
          <a:p>
            <a:pPr>
              <a:buFontTx/>
              <a:buNone/>
            </a:pPr>
            <a:r>
              <a:rPr lang="sv-FI" b="1" dirty="0">
                <a:solidFill>
                  <a:srgbClr val="FF6600"/>
                </a:solidFill>
              </a:rPr>
              <a:t>♦ </a:t>
            </a:r>
            <a:r>
              <a:rPr lang="sv-FI" b="1" dirty="0"/>
              <a:t>A Q 9</a:t>
            </a:r>
            <a:endParaRPr lang="sv-SE" b="1" dirty="0"/>
          </a:p>
          <a:p>
            <a:pPr>
              <a:buFontTx/>
              <a:buNone/>
            </a:pPr>
            <a:r>
              <a:rPr lang="sv-FI" b="1" dirty="0">
                <a:solidFill>
                  <a:srgbClr val="008000"/>
                </a:solidFill>
              </a:rPr>
              <a:t>♣ </a:t>
            </a:r>
            <a:r>
              <a:rPr lang="sv-FI" b="1" dirty="0"/>
              <a:t>8 6</a:t>
            </a:r>
            <a:endParaRPr lang="sv-SE" b="1" dirty="0"/>
          </a:p>
          <a:p>
            <a:endParaRPr lang="sv-SE" b="1" dirty="0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r>
              <a:rPr lang="sv-FI" b="1" dirty="0">
                <a:solidFill>
                  <a:srgbClr val="009900"/>
                </a:solidFill>
              </a:rPr>
              <a:t>Trumfstöd</a:t>
            </a:r>
          </a:p>
          <a:p>
            <a:pPr>
              <a:buFontTx/>
              <a:buNone/>
            </a:pPr>
            <a:endParaRPr lang="sv-FI" b="1" dirty="0"/>
          </a:p>
          <a:p>
            <a:pPr>
              <a:buFontTx/>
              <a:buNone/>
            </a:pPr>
            <a:r>
              <a:rPr lang="sv-FI" sz="2400" b="1" dirty="0"/>
              <a:t>Du har minst </a:t>
            </a:r>
            <a:r>
              <a:rPr lang="sv-FI" sz="2400" b="1" dirty="0">
                <a:solidFill>
                  <a:srgbClr val="003399"/>
                </a:solidFill>
              </a:rPr>
              <a:t>fyra</a:t>
            </a:r>
            <a:r>
              <a:rPr lang="sv-FI" sz="2400" b="1" dirty="0"/>
              <a:t> kort i </a:t>
            </a:r>
          </a:p>
          <a:p>
            <a:pPr>
              <a:buFontTx/>
              <a:buNone/>
            </a:pPr>
            <a:r>
              <a:rPr lang="sv-FI" sz="2400" b="1" dirty="0"/>
              <a:t>din partners bjudna färg.</a:t>
            </a:r>
          </a:p>
          <a:p>
            <a:pPr>
              <a:buFontTx/>
              <a:buNone/>
            </a:pPr>
            <a:endParaRPr lang="sv-FI" sz="2400" b="1" dirty="0"/>
          </a:p>
          <a:p>
            <a:pPr>
              <a:buFontTx/>
              <a:buNone/>
            </a:pPr>
            <a:r>
              <a:rPr lang="sv-FI" sz="2400" b="1" dirty="0"/>
              <a:t>Bjud 2 </a:t>
            </a:r>
            <a:r>
              <a:rPr lang="sv-FI" sz="2400" b="1" dirty="0">
                <a:solidFill>
                  <a:srgbClr val="000080"/>
                </a:solidFill>
              </a:rPr>
              <a:t>♠</a:t>
            </a:r>
            <a:endParaRPr lang="sv-SE" sz="2400" b="1" dirty="0">
              <a:solidFill>
                <a:srgbClr val="000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1388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FI" sz="3600" b="1"/>
              <a:t>1 </a:t>
            </a:r>
            <a:r>
              <a:rPr lang="sv-FI" sz="3600" b="1">
                <a:solidFill>
                  <a:srgbClr val="FF0000"/>
                </a:solidFill>
              </a:rPr>
              <a:t>♥</a:t>
            </a:r>
            <a:r>
              <a:rPr lang="sv-FI" sz="3600" b="1"/>
              <a:t> - 1</a:t>
            </a:r>
            <a:r>
              <a:rPr lang="sv-FI" sz="3600" b="1">
                <a:solidFill>
                  <a:srgbClr val="000080"/>
                </a:solidFill>
              </a:rPr>
              <a:t>♠</a:t>
            </a:r>
            <a:endParaRPr lang="sv-SE" sz="3600" b="1">
              <a:solidFill>
                <a:srgbClr val="000080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r>
              <a:rPr lang="sv-FI" b="1">
                <a:solidFill>
                  <a:srgbClr val="000080"/>
                </a:solidFill>
              </a:rPr>
              <a:t>♠ </a:t>
            </a:r>
            <a:r>
              <a:rPr lang="sv-FI" b="1"/>
              <a:t>9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FF0000"/>
                </a:solidFill>
              </a:rPr>
              <a:t>♥ </a:t>
            </a:r>
            <a:r>
              <a:rPr lang="sv-FI" b="1"/>
              <a:t>A Q 9 7 5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FF6600"/>
                </a:solidFill>
              </a:rPr>
              <a:t>♦ </a:t>
            </a:r>
            <a:r>
              <a:rPr lang="sv-FI" b="1"/>
              <a:t>K 5 4 3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008000"/>
                </a:solidFill>
              </a:rPr>
              <a:t>♣ </a:t>
            </a:r>
            <a:r>
              <a:rPr lang="sv-FI" b="1"/>
              <a:t>K Q 8</a:t>
            </a:r>
            <a:endParaRPr lang="sv-SE" b="1"/>
          </a:p>
          <a:p>
            <a:pPr>
              <a:buFontTx/>
              <a:buNone/>
            </a:pPr>
            <a:endParaRPr lang="sv-SE" b="1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r>
              <a:rPr lang="sv-FI" b="1">
                <a:solidFill>
                  <a:srgbClr val="009900"/>
                </a:solidFill>
              </a:rPr>
              <a:t>Tvåfärgshand</a:t>
            </a:r>
          </a:p>
          <a:p>
            <a:pPr>
              <a:buFontTx/>
              <a:buNone/>
            </a:pPr>
            <a:endParaRPr lang="sv-FI" b="1">
              <a:solidFill>
                <a:srgbClr val="009900"/>
              </a:solidFill>
            </a:endParaRPr>
          </a:p>
          <a:p>
            <a:pPr>
              <a:buFontTx/>
              <a:buNone/>
            </a:pPr>
            <a:r>
              <a:rPr lang="sv-FI" b="1"/>
              <a:t>5 – 4</a:t>
            </a:r>
          </a:p>
          <a:p>
            <a:pPr>
              <a:buFontTx/>
              <a:buNone/>
            </a:pPr>
            <a:endParaRPr lang="sv-FI" b="1"/>
          </a:p>
          <a:p>
            <a:pPr>
              <a:buFontTx/>
              <a:buNone/>
            </a:pPr>
            <a:r>
              <a:rPr lang="sv-FI" b="1"/>
              <a:t>Bjud 2</a:t>
            </a:r>
            <a:r>
              <a:rPr lang="sv-FI" b="1">
                <a:solidFill>
                  <a:srgbClr val="FF6600"/>
                </a:solidFill>
              </a:rPr>
              <a:t>♦</a:t>
            </a:r>
            <a:r>
              <a:rPr lang="sv-FI" b="1"/>
              <a:t> </a:t>
            </a:r>
            <a:endParaRPr lang="sv-SE" b="1"/>
          </a:p>
        </p:txBody>
      </p:sp>
    </p:spTree>
    <p:extLst>
      <p:ext uri="{BB962C8B-B14F-4D97-AF65-F5344CB8AC3E}">
        <p14:creationId xmlns:p14="http://schemas.microsoft.com/office/powerpoint/2010/main" val="2149415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FI" sz="3600" b="1"/>
              <a:t>1 </a:t>
            </a:r>
            <a:r>
              <a:rPr lang="sv-FI" sz="3600" b="1">
                <a:solidFill>
                  <a:srgbClr val="FF0000"/>
                </a:solidFill>
              </a:rPr>
              <a:t>♥</a:t>
            </a:r>
            <a:r>
              <a:rPr lang="sv-FI" sz="3600" b="1"/>
              <a:t> - 1</a:t>
            </a:r>
            <a:r>
              <a:rPr lang="sv-FI" sz="3600" b="1">
                <a:solidFill>
                  <a:srgbClr val="000080"/>
                </a:solidFill>
              </a:rPr>
              <a:t>♠</a:t>
            </a:r>
            <a:endParaRPr lang="sv-SE" sz="3600" b="1">
              <a:solidFill>
                <a:srgbClr val="000080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r>
              <a:rPr lang="sv-FI" b="1">
                <a:solidFill>
                  <a:srgbClr val="000080"/>
                </a:solidFill>
              </a:rPr>
              <a:t>♠ </a:t>
            </a:r>
            <a:r>
              <a:rPr lang="sv-FI" b="1"/>
              <a:t>9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FF0000"/>
                </a:solidFill>
              </a:rPr>
              <a:t>♥ </a:t>
            </a:r>
            <a:r>
              <a:rPr lang="sv-FI" b="1"/>
              <a:t>A Q 9 7 5 4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FF6600"/>
                </a:solidFill>
              </a:rPr>
              <a:t>♦ </a:t>
            </a:r>
            <a:r>
              <a:rPr lang="sv-FI" b="1"/>
              <a:t>K 7 5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008000"/>
                </a:solidFill>
              </a:rPr>
              <a:t>♣ </a:t>
            </a:r>
            <a:r>
              <a:rPr lang="sv-FI" b="1"/>
              <a:t>K 6 5</a:t>
            </a:r>
            <a:endParaRPr lang="sv-SE" b="1"/>
          </a:p>
          <a:p>
            <a:pPr>
              <a:buFontTx/>
              <a:buNone/>
            </a:pPr>
            <a:endParaRPr lang="sv-SE" b="1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r>
              <a:rPr lang="sv-FI" b="1">
                <a:solidFill>
                  <a:srgbClr val="009900"/>
                </a:solidFill>
              </a:rPr>
              <a:t>Enfärgshand</a:t>
            </a:r>
          </a:p>
          <a:p>
            <a:pPr>
              <a:buFontTx/>
              <a:buNone/>
            </a:pPr>
            <a:endParaRPr lang="sv-FI" b="1">
              <a:solidFill>
                <a:srgbClr val="009900"/>
              </a:solidFill>
            </a:endParaRPr>
          </a:p>
          <a:p>
            <a:pPr>
              <a:buFontTx/>
              <a:buNone/>
            </a:pPr>
            <a:r>
              <a:rPr lang="sv-FI" b="1"/>
              <a:t>minst sexkorts färg</a:t>
            </a:r>
          </a:p>
          <a:p>
            <a:pPr>
              <a:buFontTx/>
              <a:buNone/>
            </a:pPr>
            <a:endParaRPr lang="sv-FI" b="1"/>
          </a:p>
          <a:p>
            <a:pPr>
              <a:buFontTx/>
              <a:buNone/>
            </a:pPr>
            <a:r>
              <a:rPr lang="sv-FI" b="1"/>
              <a:t>Bjud </a:t>
            </a:r>
            <a:r>
              <a:rPr lang="sv-FI" sz="2400" b="1"/>
              <a:t>2 </a:t>
            </a:r>
            <a:r>
              <a:rPr lang="sv-FI" sz="2400" b="1">
                <a:solidFill>
                  <a:srgbClr val="FF0000"/>
                </a:solidFill>
              </a:rPr>
              <a:t>♥</a:t>
            </a:r>
            <a:r>
              <a:rPr lang="sv-FI" b="1"/>
              <a:t> </a:t>
            </a:r>
            <a:endParaRPr lang="sv-SE" b="1"/>
          </a:p>
        </p:txBody>
      </p:sp>
    </p:spTree>
    <p:extLst>
      <p:ext uri="{BB962C8B-B14F-4D97-AF65-F5344CB8AC3E}">
        <p14:creationId xmlns:p14="http://schemas.microsoft.com/office/powerpoint/2010/main" val="2073487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FI" sz="3600" b="1"/>
              <a:t>1 </a:t>
            </a:r>
            <a:r>
              <a:rPr lang="sv-FI" sz="3600" b="1">
                <a:solidFill>
                  <a:srgbClr val="FF0000"/>
                </a:solidFill>
              </a:rPr>
              <a:t>♥</a:t>
            </a:r>
            <a:r>
              <a:rPr lang="sv-FI" sz="3600" b="1"/>
              <a:t> - 1</a:t>
            </a:r>
            <a:r>
              <a:rPr lang="sv-FI" sz="3600" b="1">
                <a:solidFill>
                  <a:srgbClr val="000080"/>
                </a:solidFill>
              </a:rPr>
              <a:t>♠</a:t>
            </a:r>
            <a:endParaRPr lang="sv-SE" sz="3600" b="1">
              <a:solidFill>
                <a:srgbClr val="000080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r>
              <a:rPr lang="sv-FI" b="1" dirty="0">
                <a:solidFill>
                  <a:srgbClr val="000080"/>
                </a:solidFill>
              </a:rPr>
              <a:t>♠ </a:t>
            </a:r>
            <a:r>
              <a:rPr lang="sv-FI" b="1" dirty="0"/>
              <a:t>A 9 6</a:t>
            </a:r>
            <a:endParaRPr lang="sv-SE" b="1" dirty="0"/>
          </a:p>
          <a:p>
            <a:pPr>
              <a:buFontTx/>
              <a:buNone/>
            </a:pPr>
            <a:r>
              <a:rPr lang="sv-FI" b="1" dirty="0">
                <a:solidFill>
                  <a:srgbClr val="FF0000"/>
                </a:solidFill>
              </a:rPr>
              <a:t>♥ </a:t>
            </a:r>
            <a:r>
              <a:rPr lang="sv-FI" b="1" dirty="0"/>
              <a:t>Q J 8 6</a:t>
            </a:r>
            <a:endParaRPr lang="sv-SE" b="1" dirty="0"/>
          </a:p>
          <a:p>
            <a:pPr>
              <a:buFontTx/>
              <a:buNone/>
            </a:pPr>
            <a:r>
              <a:rPr lang="sv-FI" b="1" dirty="0">
                <a:solidFill>
                  <a:srgbClr val="FF6600"/>
                </a:solidFill>
              </a:rPr>
              <a:t>♦ </a:t>
            </a:r>
            <a:r>
              <a:rPr lang="sv-FI" b="1" dirty="0"/>
              <a:t>A Q 9</a:t>
            </a:r>
            <a:endParaRPr lang="sv-SE" b="1" dirty="0"/>
          </a:p>
          <a:p>
            <a:pPr>
              <a:buFontTx/>
              <a:buNone/>
            </a:pPr>
            <a:r>
              <a:rPr lang="sv-FI" b="1" dirty="0">
                <a:solidFill>
                  <a:srgbClr val="008000"/>
                </a:solidFill>
              </a:rPr>
              <a:t>♣ </a:t>
            </a:r>
            <a:r>
              <a:rPr lang="sv-FI" b="1" dirty="0"/>
              <a:t>8 6 2</a:t>
            </a:r>
            <a:endParaRPr lang="sv-SE" b="1" dirty="0"/>
          </a:p>
          <a:p>
            <a:pPr>
              <a:buFontTx/>
              <a:buNone/>
            </a:pPr>
            <a:endParaRPr lang="sv-SE" b="1" dirty="0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r>
              <a:rPr lang="sv-FI" b="1">
                <a:solidFill>
                  <a:srgbClr val="009900"/>
                </a:solidFill>
              </a:rPr>
              <a:t>Jämn hand</a:t>
            </a:r>
          </a:p>
          <a:p>
            <a:pPr>
              <a:buFontTx/>
              <a:buNone/>
            </a:pPr>
            <a:r>
              <a:rPr lang="sv-FI" b="1"/>
              <a:t>4-3-3-3</a:t>
            </a:r>
          </a:p>
          <a:p>
            <a:pPr>
              <a:buFontTx/>
              <a:buNone/>
            </a:pPr>
            <a:r>
              <a:rPr lang="sv-FI" b="1"/>
              <a:t>4-4-3-2</a:t>
            </a:r>
          </a:p>
          <a:p>
            <a:pPr>
              <a:buFontTx/>
              <a:buNone/>
            </a:pPr>
            <a:r>
              <a:rPr lang="sv-FI" b="1"/>
              <a:t>5-3-3-2</a:t>
            </a:r>
          </a:p>
          <a:p>
            <a:pPr>
              <a:buFontTx/>
              <a:buNone/>
            </a:pPr>
            <a:r>
              <a:rPr lang="sv-FI" b="1">
                <a:solidFill>
                  <a:srgbClr val="009900"/>
                </a:solidFill>
              </a:rPr>
              <a:t>Bjud 1 NT.</a:t>
            </a:r>
            <a:endParaRPr lang="sv-SE">
              <a:solidFill>
                <a:srgbClr val="00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0688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1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1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FI" b="1" dirty="0" smtClean="0"/>
              <a:t/>
            </a:r>
            <a:br>
              <a:rPr lang="sv-FI" b="1" dirty="0" smtClean="0"/>
            </a:br>
            <a:r>
              <a:rPr lang="sv-FI" b="1" dirty="0" err="1" smtClean="0">
                <a:solidFill>
                  <a:srgbClr val="006600"/>
                </a:solidFill>
              </a:rPr>
              <a:t>ÖH:s</a:t>
            </a:r>
            <a:r>
              <a:rPr lang="sv-FI" b="1" dirty="0" smtClean="0">
                <a:solidFill>
                  <a:srgbClr val="006600"/>
                </a:solidFill>
              </a:rPr>
              <a:t> styrkeintervaller</a:t>
            </a:r>
            <a:r>
              <a:rPr lang="sv-FI" b="1" dirty="0"/>
              <a:t/>
            </a:r>
            <a:br>
              <a:rPr lang="sv-FI" b="1" dirty="0"/>
            </a:br>
            <a:endParaRPr lang="sv-FI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r>
              <a:rPr lang="sv-FI" b="1" dirty="0"/>
              <a:t>1</a:t>
            </a:r>
            <a:r>
              <a:rPr lang="sv-FI" dirty="0"/>
              <a:t>. </a:t>
            </a:r>
            <a:r>
              <a:rPr lang="sv-FI" b="1" dirty="0"/>
              <a:t>Minimihand	</a:t>
            </a:r>
            <a:r>
              <a:rPr lang="sv-FI" b="1" dirty="0" smtClean="0"/>
              <a:t>	13 </a:t>
            </a:r>
            <a:r>
              <a:rPr lang="sv-FI" b="1" dirty="0"/>
              <a:t>– 15 </a:t>
            </a:r>
            <a:r>
              <a:rPr lang="sv-FI" b="1" dirty="0" err="1"/>
              <a:t>hfp</a:t>
            </a:r>
            <a:endParaRPr lang="sv-FI" dirty="0"/>
          </a:p>
          <a:p>
            <a:pPr marL="0" indent="0">
              <a:buNone/>
            </a:pPr>
            <a:r>
              <a:rPr lang="sv-FI" b="1" dirty="0"/>
              <a:t>2. </a:t>
            </a:r>
            <a:r>
              <a:rPr lang="sv-FI" b="1" dirty="0">
                <a:solidFill>
                  <a:srgbClr val="C00000"/>
                </a:solidFill>
              </a:rPr>
              <a:t>Tillägg	</a:t>
            </a:r>
            <a:r>
              <a:rPr lang="sv-FI" b="1" dirty="0" smtClean="0">
                <a:solidFill>
                  <a:srgbClr val="C00000"/>
                </a:solidFill>
              </a:rPr>
              <a:t>		16 </a:t>
            </a:r>
            <a:r>
              <a:rPr lang="sv-FI" b="1" dirty="0">
                <a:solidFill>
                  <a:srgbClr val="C00000"/>
                </a:solidFill>
              </a:rPr>
              <a:t>– 18 </a:t>
            </a:r>
            <a:r>
              <a:rPr lang="sv-FI" b="1" dirty="0" err="1">
                <a:solidFill>
                  <a:srgbClr val="C00000"/>
                </a:solidFill>
              </a:rPr>
              <a:t>hfp</a:t>
            </a:r>
            <a:endParaRPr lang="sv-FI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sv-FI" b="1" dirty="0"/>
              <a:t>3</a:t>
            </a:r>
            <a:r>
              <a:rPr lang="sv-FI" b="1" dirty="0">
                <a:solidFill>
                  <a:srgbClr val="002060"/>
                </a:solidFill>
              </a:rPr>
              <a:t>. Stark hand	</a:t>
            </a:r>
            <a:r>
              <a:rPr lang="sv-FI" b="1" dirty="0" smtClean="0">
                <a:solidFill>
                  <a:srgbClr val="002060"/>
                </a:solidFill>
              </a:rPr>
              <a:t>	19 </a:t>
            </a:r>
            <a:r>
              <a:rPr lang="sv-FI" b="1" dirty="0">
                <a:solidFill>
                  <a:srgbClr val="002060"/>
                </a:solidFill>
              </a:rPr>
              <a:t>-  21 </a:t>
            </a:r>
            <a:r>
              <a:rPr lang="sv-FI" b="1" dirty="0" err="1">
                <a:solidFill>
                  <a:srgbClr val="002060"/>
                </a:solidFill>
              </a:rPr>
              <a:t>hfp</a:t>
            </a:r>
            <a:r>
              <a:rPr lang="sv-FI" b="1" dirty="0">
                <a:solidFill>
                  <a:srgbClr val="002060"/>
                </a:solidFill>
              </a:rPr>
              <a:t> </a:t>
            </a:r>
            <a:endParaRPr lang="sv-FI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207673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sv-FI" b="1" dirty="0" smtClean="0"/>
              <a:t/>
            </a:r>
            <a:br>
              <a:rPr lang="sv-FI" b="1" dirty="0" smtClean="0"/>
            </a:br>
            <a:r>
              <a:rPr lang="sv-FI" b="1" dirty="0" smtClean="0"/>
              <a:t>1. ÖH har </a:t>
            </a:r>
            <a:r>
              <a:rPr lang="sv-FI" b="1" i="1" u="sng" dirty="0">
                <a:solidFill>
                  <a:srgbClr val="C00000"/>
                </a:solidFill>
              </a:rPr>
              <a:t>trumfstöd</a:t>
            </a:r>
            <a:r>
              <a:rPr lang="sv-FI" dirty="0"/>
              <a:t/>
            </a:r>
            <a:br>
              <a:rPr lang="sv-FI" dirty="0"/>
            </a:br>
            <a:endParaRPr lang="sv-FI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FI" dirty="0" smtClean="0"/>
          </a:p>
          <a:p>
            <a:r>
              <a:rPr lang="sv-FI" sz="2800" b="1" dirty="0" smtClean="0"/>
              <a:t>Om </a:t>
            </a:r>
            <a:r>
              <a:rPr lang="sv-FI" sz="2800" b="1" dirty="0"/>
              <a:t>ÖH har </a:t>
            </a:r>
            <a:r>
              <a:rPr lang="sv-FI" sz="2800" b="1" dirty="0">
                <a:solidFill>
                  <a:srgbClr val="006600"/>
                </a:solidFill>
              </a:rPr>
              <a:t>fyra kort </a:t>
            </a:r>
            <a:r>
              <a:rPr lang="sv-FI" sz="2800" b="1" dirty="0"/>
              <a:t>i </a:t>
            </a:r>
            <a:r>
              <a:rPr lang="sv-FI" sz="2800" b="1" dirty="0" smtClean="0"/>
              <a:t>SH:s bjudna </a:t>
            </a:r>
            <a:r>
              <a:rPr lang="sv-FI" sz="2800" b="1" dirty="0"/>
              <a:t>färg har han trumfstöd. </a:t>
            </a:r>
            <a:endParaRPr lang="sv-FI" sz="2800" b="1" dirty="0" smtClean="0"/>
          </a:p>
          <a:p>
            <a:pPr marL="0" indent="0">
              <a:buNone/>
            </a:pPr>
            <a:endParaRPr lang="sv-FI" b="1" dirty="0"/>
          </a:p>
          <a:p>
            <a:r>
              <a:rPr lang="sv-FI" sz="2800" b="1" dirty="0"/>
              <a:t>Det visar han genom att </a:t>
            </a:r>
            <a:r>
              <a:rPr lang="sv-FI" sz="2800" b="1" dirty="0">
                <a:solidFill>
                  <a:srgbClr val="002060"/>
                </a:solidFill>
              </a:rPr>
              <a:t>höja sin partners färg</a:t>
            </a:r>
            <a:r>
              <a:rPr lang="sv-FI" sz="2800" b="1" dirty="0"/>
              <a:t>. </a:t>
            </a:r>
            <a:endParaRPr lang="sv-FI" sz="2800" b="1" dirty="0" smtClean="0"/>
          </a:p>
          <a:p>
            <a:pPr marL="0" indent="0">
              <a:buNone/>
            </a:pPr>
            <a:endParaRPr lang="sv-FI" sz="2800" b="1" dirty="0" smtClean="0"/>
          </a:p>
          <a:p>
            <a:r>
              <a:rPr lang="sv-FI" sz="2800" b="1" dirty="0" smtClean="0"/>
              <a:t>Han </a:t>
            </a:r>
            <a:r>
              <a:rPr lang="sv-FI" sz="2800" b="1" dirty="0"/>
              <a:t>skall samtidigt visa hur </a:t>
            </a:r>
            <a:r>
              <a:rPr lang="sv-FI" sz="2800" b="1" dirty="0">
                <a:solidFill>
                  <a:srgbClr val="C00000"/>
                </a:solidFill>
              </a:rPr>
              <a:t>stark</a:t>
            </a:r>
            <a:r>
              <a:rPr lang="sv-FI" sz="2800" b="1" dirty="0"/>
              <a:t> han är.</a:t>
            </a:r>
          </a:p>
          <a:p>
            <a:pPr marL="0" indent="0">
              <a:buNone/>
            </a:pPr>
            <a:endParaRPr lang="sv-FI" b="1" dirty="0"/>
          </a:p>
        </p:txBody>
      </p:sp>
    </p:spTree>
    <p:extLst>
      <p:ext uri="{BB962C8B-B14F-4D97-AF65-F5344CB8AC3E}">
        <p14:creationId xmlns:p14="http://schemas.microsoft.com/office/powerpoint/2010/main" val="1319858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212</Words>
  <Application>Microsoft Office PowerPoint</Application>
  <PresentationFormat>Bildspel på skärmen (4:3)</PresentationFormat>
  <Paragraphs>136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15</vt:i4>
      </vt:variant>
    </vt:vector>
  </HeadingPairs>
  <TitlesOfParts>
    <vt:vector size="16" baseType="lpstr">
      <vt:lpstr>Office-tema</vt:lpstr>
      <vt:lpstr>Grundkurs lektion 9</vt:lpstr>
      <vt:lpstr>ÖH:s första bud och SH:s första bud</vt:lpstr>
      <vt:lpstr>ÖH kan ha följande typer av fördelningar</vt:lpstr>
      <vt:lpstr> 1 ♥ - 1♠ </vt:lpstr>
      <vt:lpstr>1 ♥ - 1♠</vt:lpstr>
      <vt:lpstr>1 ♥ - 1♠</vt:lpstr>
      <vt:lpstr>1 ♥ - 1♠</vt:lpstr>
      <vt:lpstr> ÖH:s styrkeintervaller </vt:lpstr>
      <vt:lpstr> 1. ÖH har trumfstöd </vt:lpstr>
      <vt:lpstr> SH har bjudit 1-över-1  </vt:lpstr>
      <vt:lpstr>SH har bjudit 2-över-1</vt:lpstr>
      <vt:lpstr>SH har bjudit 2-över-1</vt:lpstr>
      <vt:lpstr>  SH:s andra bud ÖH har visat minimihand, 13-15 hfp .  </vt:lpstr>
      <vt:lpstr>  SH:s andra bud ÖH har visat minimihand, 13-15 hfp .  </vt:lpstr>
      <vt:lpstr>  SH:s andra bud ÖH har visat minimihand, 13-15 hfp .  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Grundkurs lektion 9</dc:title>
  <dc:creator>Teta</dc:creator>
  <cp:lastModifiedBy>Teta</cp:lastModifiedBy>
  <cp:revision>22</cp:revision>
  <dcterms:created xsi:type="dcterms:W3CDTF">2012-11-07T09:40:06Z</dcterms:created>
  <dcterms:modified xsi:type="dcterms:W3CDTF">2012-11-07T10:48:24Z</dcterms:modified>
</cp:coreProperties>
</file>