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3" r:id="rId4"/>
    <p:sldId id="280" r:id="rId5"/>
    <p:sldId id="257" r:id="rId6"/>
    <p:sldId id="271" r:id="rId7"/>
    <p:sldId id="270" r:id="rId8"/>
    <p:sldId id="274" r:id="rId9"/>
    <p:sldId id="275" r:id="rId10"/>
    <p:sldId id="276" r:id="rId11"/>
    <p:sldId id="277" r:id="rId12"/>
    <p:sldId id="278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CC0000"/>
    <a:srgbClr val="009900"/>
    <a:srgbClr val="FF66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956E-5082-4E7C-8585-988D7FBE26AB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87721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6B8FD-6444-4954-AC7A-175B3C03ED45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89828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278B2-EF09-43D0-AF3C-39F7AE3D4BBB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73821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5FE4E-91D3-4EC0-AB2A-43AFA97CE36A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35429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AF9DD-3D40-449E-AD58-B52D16A3AE01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8400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FAD8-4EF8-4AC5-ABB5-9CB4775AEDF4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98960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F64A0-66F0-4278-8D66-A2BE88AA369F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08939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0382F-4241-46E0-9F18-C4B184D88BF4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200497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136B4-EEA8-4D48-A88B-43AA8E23E1AC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211791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86E36-696C-4315-B82B-ABC6AC35EC88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0171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9EBA4-83D9-4CEB-9A6E-14831B8F66CD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21204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 smtClean="0"/>
              <a:t>Klicka här för att ändra format på bakgrundstexten</a:t>
            </a:r>
          </a:p>
          <a:p>
            <a:pPr lvl="1"/>
            <a:r>
              <a:rPr lang="sv-SE" altLang="sv-FI" smtClean="0"/>
              <a:t>Nivå två</a:t>
            </a:r>
          </a:p>
          <a:p>
            <a:pPr lvl="2"/>
            <a:r>
              <a:rPr lang="sv-SE" altLang="sv-FI" smtClean="0"/>
              <a:t>Nivå tre</a:t>
            </a:r>
          </a:p>
          <a:p>
            <a:pPr lvl="3"/>
            <a:r>
              <a:rPr lang="sv-SE" altLang="sv-FI" smtClean="0"/>
              <a:t>Nivå fyra</a:t>
            </a:r>
          </a:p>
          <a:p>
            <a:pPr lvl="4"/>
            <a:r>
              <a:rPr lang="sv-SE" altLang="sv-FI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E83CAD0-61A5-45E3-857F-3019654CF913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</a:rPr>
              <a:t>Fortsättningskurs</a:t>
            </a:r>
            <a:endParaRPr lang="sv-SE" altLang="sv-FI" b="1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sv-FI" altLang="sv-FI" sz="3200" smtClean="0"/>
          </a:p>
          <a:p>
            <a:pPr eaLnBrk="1" hangingPunct="1"/>
            <a:r>
              <a:rPr lang="sv-FI" altLang="sv-FI" sz="6000" b="1" smtClean="0">
                <a:solidFill>
                  <a:srgbClr val="003399"/>
                </a:solidFill>
                <a:latin typeface="Calibri" panose="020F0502020204030204" pitchFamily="34" charset="0"/>
              </a:rPr>
              <a:t>Lektion 1</a:t>
            </a:r>
            <a:endParaRPr lang="sv-SE" altLang="sv-FI" sz="6000" b="1" smtClean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v-FI" b="1" dirty="0"/>
              <a:t/>
            </a:r>
            <a:br>
              <a:rPr lang="sv-FI" b="1" dirty="0"/>
            </a:br>
            <a:r>
              <a:rPr lang="sv-FI" b="1" dirty="0" err="1">
                <a:solidFill>
                  <a:srgbClr val="CC0000"/>
                </a:solidFill>
                <a:latin typeface="Calibri" panose="020F0502020204030204" pitchFamily="34" charset="0"/>
              </a:rPr>
              <a:t>Cuebud</a:t>
            </a:r>
            <a:r>
              <a:rPr lang="sv-SE" dirty="0">
                <a:solidFill>
                  <a:srgbClr val="CC0000"/>
                </a:solidFill>
              </a:rPr>
              <a:t/>
            </a:r>
            <a:br>
              <a:rPr lang="sv-SE" dirty="0">
                <a:solidFill>
                  <a:srgbClr val="CC0000"/>
                </a:solidFill>
              </a:rPr>
            </a:br>
            <a:endParaRPr lang="sv-SE" dirty="0">
              <a:solidFill>
                <a:srgbClr val="CC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lphaLcParenR"/>
            </a:pPr>
            <a:endParaRPr lang="sv-FI" altLang="sv-FI" b="1" i="1" smtClean="0"/>
          </a:p>
          <a:p>
            <a:pPr marL="609600" indent="-609600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a) att först alltid bjuda förstakontroller </a:t>
            </a:r>
          </a:p>
          <a:p>
            <a:pPr marL="609600" indent="-609600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b) att ett cuebud visar </a:t>
            </a:r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</a:rPr>
              <a:t>första- eller andrakontroll. </a:t>
            </a:r>
            <a:endParaRPr lang="sv-SE" altLang="sv-FI" sz="2800" b="1" smtClean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Cueserie efter Stenberg</a:t>
            </a:r>
            <a:b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sv-SE" altLang="sv-FI" b="1" smtClean="0">
              <a:solidFill>
                <a:srgbClr val="008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	    - 2 NT</a:t>
            </a:r>
            <a:endParaRPr lang="sv-SE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	    </a:t>
            </a:r>
            <a:r>
              <a:rPr lang="sv-FI" altLang="sv-FI" b="1" dirty="0" smtClean="0">
                <a:latin typeface="Calibri" panose="020F0502020204030204" pitchFamily="34" charset="0"/>
              </a:rPr>
              <a:t>-  ny färg är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cue</a:t>
            </a: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                   		- 2 NT</a:t>
            </a:r>
            <a:endParaRPr lang="sv-SE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b="1" dirty="0" smtClean="0">
                <a:latin typeface="Calibri" panose="020F0502020204030204" pitchFamily="34" charset="0"/>
              </a:rPr>
              <a:t>,</a:t>
            </a:r>
            <a:r>
              <a:rPr lang="sv-FI" altLang="sv-FI" b="1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b="1" dirty="0" smtClean="0">
                <a:latin typeface="Calibri" panose="020F0502020204030204" pitchFamily="34" charset="0"/>
              </a:rPr>
              <a:t>,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, </a:t>
            </a:r>
            <a:r>
              <a:rPr lang="sv-FI" altLang="sv-FI" b="1" dirty="0" smtClean="0">
                <a:latin typeface="Calibri" panose="020F0502020204030204" pitchFamily="34" charset="0"/>
              </a:rPr>
              <a:t>3NT</a:t>
            </a:r>
            <a:r>
              <a:rPr lang="sv-FI" altLang="sv-FI" b="1" dirty="0" smtClean="0">
                <a:solidFill>
                  <a:srgbClr val="339966"/>
                </a:solidFill>
                <a:latin typeface="Calibri" panose="020F0502020204030204" pitchFamily="34" charset="0"/>
              </a:rPr>
              <a:t>  		</a:t>
            </a:r>
            <a:r>
              <a:rPr lang="sv-FI" altLang="sv-FI" b="1" dirty="0" smtClean="0">
                <a:latin typeface="Calibri" panose="020F0502020204030204" pitchFamily="34" charset="0"/>
              </a:rPr>
              <a:t>- ny färg är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cue</a:t>
            </a:r>
            <a:r>
              <a:rPr lang="sv-FI" altLang="sv-FI" b="1" dirty="0" smtClean="0"/>
              <a:t>		</a:t>
            </a:r>
            <a:endParaRPr lang="sv-SE" altLang="sv-FI" b="1" dirty="0" smtClean="0"/>
          </a:p>
          <a:p>
            <a:pPr>
              <a:buFontTx/>
              <a:buNone/>
            </a:pPr>
            <a:endParaRPr lang="sv-SE" altLang="sv-FI" b="1" dirty="0" smtClean="0"/>
          </a:p>
          <a:p>
            <a:pPr>
              <a:buFontTx/>
              <a:buNone/>
            </a:pPr>
            <a:endParaRPr lang="sv-SE" altLang="sv-FI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dirty="0" smtClean="0">
                <a:solidFill>
                  <a:srgbClr val="008000"/>
                </a:solidFill>
                <a:latin typeface="Calibri" panose="020F0502020204030204" pitchFamily="34" charset="0"/>
              </a:rPr>
              <a:t>Cueserie efter Stenberg</a:t>
            </a:r>
            <a:br>
              <a:rPr lang="sv-FI" altLang="sv-FI" b="1" dirty="0" smtClean="0">
                <a:solidFill>
                  <a:srgbClr val="008000"/>
                </a:solidFill>
                <a:latin typeface="Calibri" panose="020F0502020204030204" pitchFamily="34" charset="0"/>
              </a:rPr>
            </a:br>
            <a:endParaRPr lang="sv-SE" altLang="sv-FI" b="1" dirty="0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sv-FI" altLang="sv-FI" dirty="0" smtClean="0"/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                  		- 2 NT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,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	</a:t>
            </a:r>
            <a:r>
              <a:rPr lang="sv-FI" altLang="sv-FI" dirty="0" smtClean="0">
                <a:solidFill>
                  <a:srgbClr val="339966"/>
                </a:solidFill>
                <a:latin typeface="Calibri" panose="020F0502020204030204" pitchFamily="34" charset="0"/>
              </a:rPr>
              <a:t>  		</a:t>
            </a:r>
            <a:r>
              <a:rPr lang="sv-FI" altLang="sv-FI" dirty="0" smtClean="0">
                <a:latin typeface="Calibri" panose="020F0502020204030204" pitchFamily="34" charset="0"/>
              </a:rPr>
              <a:t>- 3</a:t>
            </a:r>
            <a:r>
              <a:rPr lang="sv-FI" altLang="sv-FI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solidFill>
                  <a:srgbClr val="00008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,4</a:t>
            </a:r>
            <a:r>
              <a:rPr lang="sv-FI" altLang="sv-FI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,4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 är </a:t>
            </a:r>
            <a:r>
              <a:rPr lang="sv-FI" altLang="sv-FI" dirty="0" err="1" smtClean="0">
                <a:latin typeface="Calibri" panose="020F0502020204030204" pitchFamily="34" charset="0"/>
              </a:rPr>
              <a:t>cue</a:t>
            </a: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SE" altLang="sv-FI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Spela alltid från svaghet mot styrka!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a)			b)		c)		d)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K2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KQ6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QJ3		</a:t>
            </a:r>
            <a:r>
              <a:rPr lang="sv-FI" altLang="sv-FI" sz="2400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dirty="0" smtClean="0">
                <a:latin typeface="Calibri" panose="020F0502020204030204" pitchFamily="34" charset="0"/>
              </a:rPr>
              <a:t>Q43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N		    N		    N		   N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S		     S		    S		   S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43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542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654		</a:t>
            </a:r>
            <a:r>
              <a:rPr lang="sv-FI" altLang="sv-FI" sz="2400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dirty="0" smtClean="0">
                <a:latin typeface="Calibri" panose="020F0502020204030204" pitchFamily="34" charset="0"/>
              </a:rPr>
              <a:t>A65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Spela den korta handens honnörer först!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a)				b)			c)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AK63	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AQ874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KJ983		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N			    N		   	 N		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S		     	    S		             S		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QJ2	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KJ3	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QT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/>
              <a:t>a</a:t>
            </a:r>
            <a:r>
              <a:rPr lang="sv-FI" altLang="sv-FI" dirty="0" smtClean="0">
                <a:latin typeface="Calibri" panose="020F0502020204030204" pitchFamily="34" charset="0"/>
              </a:rPr>
              <a:t>)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J87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KT3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A92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Q65</a:t>
            </a:r>
            <a:r>
              <a:rPr lang="sv-FI" altLang="sv-FI" u="sng" dirty="0" smtClean="0">
                <a:latin typeface="Calibri" panose="020F0502020204030204" pitchFamily="34" charset="0"/>
              </a:rPr>
              <a:t>4</a:t>
            </a: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r>
              <a:rPr lang="sv-FI" altLang="sv-FI" dirty="0" smtClean="0"/>
              <a:t>		 </a:t>
            </a:r>
            <a:endParaRPr lang="sv-SE" altLang="sv-FI" dirty="0" smtClean="0"/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b)</a:t>
            </a:r>
          </a:p>
          <a:p>
            <a:pPr eaLnBrk="1" hangingPunct="1">
              <a:buFontTx/>
              <a:buNone/>
            </a:pPr>
            <a:r>
              <a:rPr lang="sv-FI" altLang="sv-FI" sz="4400" dirty="0" smtClean="0">
                <a:latin typeface="Calibri" panose="020F0502020204030204" pitchFamily="34" charset="0"/>
                <a:sym typeface="Symbol" panose="05050102010706020507" pitchFamily="18" charset="2"/>
              </a:rPr>
              <a:t>			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876</a:t>
            </a:r>
          </a:p>
          <a:p>
            <a:pPr eaLnBrk="1" hangingPunct="1">
              <a:buFontTx/>
              <a:buNone/>
            </a:pPr>
            <a:endParaRPr lang="sv-FI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KJ4</a:t>
            </a:r>
            <a:r>
              <a:rPr lang="sv-FI" altLang="sv-FI" u="sng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latin typeface="Calibri" panose="020F0502020204030204" pitchFamily="34" charset="0"/>
              </a:rPr>
              <a:t>2			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Q95</a:t>
            </a:r>
          </a:p>
          <a:p>
            <a:pPr lvl="3" eaLnBrk="1" hangingPunct="1">
              <a:buFontTx/>
              <a:buNone/>
            </a:pPr>
            <a:endParaRPr lang="sv-FI" altLang="sv-FI" sz="3200" dirty="0" smtClean="0">
              <a:latin typeface="Calibri" panose="020F0502020204030204" pitchFamily="34" charset="0"/>
            </a:endParaRPr>
          </a:p>
          <a:p>
            <a:pPr lvl="3" eaLnBrk="1" hangingPunct="1">
              <a:buFontTx/>
              <a:buNone/>
            </a:pPr>
            <a:r>
              <a:rPr lang="sv-FI" altLang="sv-FI" sz="3200" dirty="0" smtClean="0">
                <a:latin typeface="Calibri" panose="020F0502020204030204" pitchFamily="34" charset="0"/>
              </a:rPr>
              <a:t>			</a:t>
            </a:r>
            <a:r>
              <a:rPr lang="sv-FI" altLang="sv-FI" sz="32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3200" dirty="0" smtClean="0">
                <a:latin typeface="Calibri" panose="020F0502020204030204" pitchFamily="34" charset="0"/>
              </a:rPr>
              <a:t>AT</a:t>
            </a:r>
            <a:r>
              <a:rPr lang="sv-SE" altLang="sv-FI" sz="3200" dirty="0" smtClean="0">
                <a:latin typeface="Calibri" panose="020F050202020403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c)</a:t>
            </a: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J65	</a:t>
            </a: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K8742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QT3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A9	</a:t>
            </a:r>
            <a:r>
              <a:rPr lang="sv-FI" altLang="sv-FI" dirty="0" smtClean="0"/>
              <a:t>			</a:t>
            </a:r>
            <a:endParaRPr lang="sv-SE" altLang="sv-FI" dirty="0" smtClean="0"/>
          </a:p>
          <a:p>
            <a:pPr marL="609600" indent="-609600"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d)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75</a:t>
            </a:r>
          </a:p>
          <a:p>
            <a:pPr eaLnBrk="1" hangingPunct="1">
              <a:buFontTx/>
              <a:buNone/>
            </a:pP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KT8</a:t>
            </a:r>
            <a:r>
              <a:rPr lang="sv-FI" altLang="sv-FI" u="sng" dirty="0" smtClean="0">
                <a:latin typeface="Calibri" panose="020F0502020204030204" pitchFamily="34" charset="0"/>
              </a:rPr>
              <a:t>4</a:t>
            </a:r>
            <a:r>
              <a:rPr lang="sv-FI" altLang="sv-FI" dirty="0" smtClean="0">
                <a:latin typeface="Calibri" panose="020F0502020204030204" pitchFamily="34" charset="0"/>
              </a:rPr>
              <a:t>2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QJ3</a:t>
            </a:r>
          </a:p>
          <a:p>
            <a:pPr eaLnBrk="1" hangingPunct="1">
              <a:buFontTx/>
              <a:buNone/>
            </a:pPr>
            <a:endParaRPr lang="sv-SE" altLang="sv-FI" dirty="0" smtClean="0">
              <a:solidFill>
                <a:srgbClr val="009900"/>
              </a:solidFill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A96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v-FI" altLang="sv-FI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e)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653		</a:t>
            </a:r>
          </a:p>
          <a:p>
            <a:pPr eaLnBrk="1" hangingPunct="1">
              <a:buFontTx/>
              <a:buNone/>
            </a:pPr>
            <a:endParaRPr lang="sv-FI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KQJ82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A7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T94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 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C00000"/>
                </a:solidFill>
                <a:latin typeface="Calibri" panose="020F0502020204030204" pitchFamily="34" charset="0"/>
              </a:rPr>
              <a:t>Stenberg</a:t>
            </a:r>
          </a:p>
        </p:txBody>
      </p:sp>
      <p:sp>
        <p:nvSpPr>
          <p:cNvPr id="3075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altLang="sv-FI" sz="6000" b="1" smtClean="0">
                <a:solidFill>
                  <a:srgbClr val="009900"/>
                </a:solidFill>
                <a:latin typeface="Calibri" panose="020F0502020204030204" pitchFamily="34" charset="0"/>
              </a:rPr>
              <a:t>Kontrollbud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666875"/>
          </a:xfrm>
        </p:spPr>
        <p:txBody>
          <a:bodyPr/>
          <a:lstStyle/>
          <a:p>
            <a:pPr algn="l" eaLnBrk="1" hangingPunct="1"/>
            <a:r>
              <a:rPr lang="sv-FI" altLang="sv-FI" sz="3600" b="1" smtClean="0">
                <a:latin typeface="Calibri" panose="020F0502020204030204" pitchFamily="34" charset="0"/>
              </a:rPr>
              <a:t>Enligt grundkursen:</a:t>
            </a:r>
            <a:br>
              <a:rPr lang="sv-FI" altLang="sv-FI" sz="3600" b="1" smtClean="0">
                <a:latin typeface="Calibri" panose="020F0502020204030204" pitchFamily="34" charset="0"/>
              </a:rPr>
            </a:br>
            <a:r>
              <a:rPr lang="sv-FI" altLang="sv-FI" sz="3600" b="1" smtClean="0">
                <a:latin typeface="Calibri" panose="020F0502020204030204" pitchFamily="34" charset="0"/>
              </a:rPr>
              <a:t>Din partner öppnar med 1</a:t>
            </a:r>
            <a:r>
              <a:rPr lang="sv-FI" altLang="sv-FI" sz="36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3600" b="1" smtClean="0">
                <a:solidFill>
                  <a:srgbClr val="000080"/>
                </a:solidFill>
                <a:latin typeface="Calibri" panose="020F0502020204030204" pitchFamily="34" charset="0"/>
              </a:rPr>
              <a:t> </a:t>
            </a:r>
            <a:br>
              <a:rPr lang="sv-FI" altLang="sv-FI" sz="3600" b="1" smtClean="0">
                <a:solidFill>
                  <a:srgbClr val="000080"/>
                </a:solidFill>
                <a:latin typeface="Calibri" panose="020F0502020204030204" pitchFamily="34" charset="0"/>
              </a:rPr>
            </a:br>
            <a:r>
              <a:rPr lang="sv-FI" altLang="sv-FI" sz="3600" b="1" smtClean="0">
                <a:solidFill>
                  <a:schemeClr val="tx1"/>
                </a:solidFill>
                <a:latin typeface="Calibri" panose="020F0502020204030204" pitchFamily="34" charset="0"/>
              </a:rPr>
              <a:t>och du har fyra korts stöd</a:t>
            </a:r>
            <a:endParaRPr lang="sv-SE" altLang="sv-FI" sz="3600" b="1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36838"/>
            <a:ext cx="7772400" cy="3459162"/>
          </a:xfrm>
        </p:spPr>
        <p:txBody>
          <a:bodyPr/>
          <a:lstStyle/>
          <a:p>
            <a:pPr eaLnBrk="1" hangingPunct="1">
              <a:defRPr/>
            </a:pPr>
            <a:endParaRPr lang="sv-FI" altLang="sv-FI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pass		0-5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b="1" dirty="0" smtClean="0"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2</a:t>
            </a:r>
            <a:r>
              <a:rPr lang="sv-FI" altLang="sv-FI" sz="3600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sz="3600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sz="3600" b="1" dirty="0" smtClean="0">
                <a:latin typeface="Calibri" panose="020F0502020204030204" pitchFamily="34" charset="0"/>
              </a:rPr>
              <a:t>6-9 </a:t>
            </a:r>
            <a:r>
              <a:rPr lang="sv-FI" altLang="sv-FI" sz="3600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sz="3600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 </a:t>
            </a:r>
            <a:r>
              <a:rPr lang="sv-FI" altLang="sv-FI" dirty="0" smtClean="0">
                <a:latin typeface="Calibri" panose="020F0502020204030204" pitchFamily="34" charset="0"/>
              </a:rPr>
              <a:t>   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    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 smtClean="0">
                <a:latin typeface="Calibri" panose="020F0502020204030204" pitchFamily="34" charset="0"/>
              </a:rPr>
              <a:t>10-12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hfp</a:t>
            </a:r>
            <a:endParaRPr lang="sv-FI" altLang="sv-FI" b="1" dirty="0" smtClean="0">
              <a:latin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solidFill>
                  <a:srgbClr val="009900"/>
                </a:solidFill>
                <a:latin typeface="Calibri" panose="020F0502020204030204" pitchFamily="34" charset="0"/>
              </a:rPr>
              <a:t> 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</a:rPr>
              <a:t>  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      -  4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		13-15 </a:t>
            </a:r>
            <a:r>
              <a:rPr lang="sv-FI" altLang="sv-FI" b="1" dirty="0" err="1" smtClean="0">
                <a:solidFill>
                  <a:srgbClr val="009900"/>
                </a:solidFill>
                <a:latin typeface="Calibri" panose="020F0502020204030204" pitchFamily="34" charset="0"/>
              </a:rPr>
              <a:t>hfp</a:t>
            </a:r>
            <a:endParaRPr lang="sv-SE" altLang="sv-FI" dirty="0" smtClean="0">
              <a:solidFill>
                <a:srgbClr val="0099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Stenberg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1</a:t>
            </a:r>
            <a:r>
              <a:rPr lang="sv-FI" altLang="sv-FI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pass		0-5 </a:t>
            </a:r>
            <a:r>
              <a:rPr lang="sv-FI" altLang="sv-FI" b="1" dirty="0" err="1">
                <a:latin typeface="Calibri" panose="020F0502020204030204" pitchFamily="34" charset="0"/>
              </a:rPr>
              <a:t>hfp</a:t>
            </a:r>
            <a:r>
              <a:rPr lang="sv-FI" altLang="sv-FI" b="1" dirty="0"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2</a:t>
            </a:r>
            <a:r>
              <a:rPr lang="sv-FI" altLang="sv-FI" sz="3600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sz="3600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sz="3600" b="1" dirty="0">
                <a:latin typeface="Calibri" panose="020F0502020204030204" pitchFamily="34" charset="0"/>
              </a:rPr>
              <a:t>6-9 </a:t>
            </a:r>
            <a:r>
              <a:rPr lang="sv-FI" altLang="sv-FI" sz="3600" b="1" dirty="0" err="1">
                <a:latin typeface="Calibri" panose="020F0502020204030204" pitchFamily="34" charset="0"/>
              </a:rPr>
              <a:t>hfp</a:t>
            </a:r>
            <a:r>
              <a:rPr lang="sv-FI" altLang="sv-FI" sz="3600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    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    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3</a:t>
            </a:r>
            <a:r>
              <a:rPr lang="sv-FI" altLang="sv-FI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>
                <a:latin typeface="Calibri" panose="020F0502020204030204" pitchFamily="34" charset="0"/>
              </a:rPr>
              <a:t>10-12 </a:t>
            </a:r>
            <a:r>
              <a:rPr lang="sv-FI" altLang="sv-FI" b="1" dirty="0" err="1">
                <a:latin typeface="Calibri" panose="020F0502020204030204" pitchFamily="34" charset="0"/>
              </a:rPr>
              <a:t>hfp</a:t>
            </a:r>
            <a:endParaRPr lang="sv-FI" altLang="sv-FI" b="1" dirty="0">
              <a:latin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solidFill>
                  <a:srgbClr val="009900"/>
                </a:solidFill>
                <a:latin typeface="Calibri" panose="020F0502020204030204" pitchFamily="34" charset="0"/>
              </a:rPr>
              <a:t>    </a:t>
            </a:r>
            <a:r>
              <a:rPr lang="sv-FI" altLang="sv-FI" b="1" dirty="0">
                <a:solidFill>
                  <a:srgbClr val="009900"/>
                </a:solidFill>
                <a:latin typeface="Calibri" panose="020F0502020204030204" pitchFamily="34" charset="0"/>
              </a:rPr>
              <a:t>      - 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2 NT</a:t>
            </a:r>
            <a:r>
              <a:rPr lang="sv-FI" altLang="sv-FI" b="1" dirty="0">
                <a:solidFill>
                  <a:srgbClr val="00990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13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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 </a:t>
            </a:r>
            <a:r>
              <a:rPr lang="sv-FI" altLang="sv-FI" b="1" dirty="0" err="1">
                <a:solidFill>
                  <a:srgbClr val="009900"/>
                </a:solidFill>
                <a:latin typeface="Calibri" panose="020F0502020204030204" pitchFamily="34" charset="0"/>
              </a:rPr>
              <a:t>hfp</a:t>
            </a:r>
            <a:endParaRPr lang="sv-SE" altLang="sv-FI" dirty="0">
              <a:solidFill>
                <a:srgbClr val="009900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FI" altLang="sv-FI" b="1" smtClean="0">
                <a:solidFill>
                  <a:srgbClr val="CC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Stenberg,</a:t>
            </a:r>
            <a:r>
              <a:rPr lang="sv-FI" altLang="sv-FI" b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FI" altLang="sv-FI" b="1" smtClean="0">
                <a:solidFill>
                  <a:srgbClr val="0099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utgångskrav</a:t>
            </a:r>
            <a: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sv-SE" altLang="sv-FI" b="1" smtClean="0">
              <a:solidFill>
                <a:srgbClr val="FF0000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v-FI" altLang="sv-FI" sz="2800" b="1" smtClean="0"/>
          </a:p>
          <a:p>
            <a:pPr eaLnBrk="1" hangingPunct="1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1</a:t>
            </a:r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800" b="1" smtClean="0">
                <a:latin typeface="Calibri" panose="020F0502020204030204" pitchFamily="34" charset="0"/>
              </a:rPr>
              <a:t> - 2 NT</a:t>
            </a:r>
          </a:p>
          <a:p>
            <a:pPr eaLnBrk="1" hangingPunct="1">
              <a:buFontTx/>
              <a:buNone/>
            </a:pPr>
            <a:endParaRPr lang="sv-SE" altLang="sv-FI" sz="28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</a:t>
            </a:r>
            <a:r>
              <a:rPr lang="sv-FI" altLang="sv-FI" sz="24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b="1" smtClean="0">
                <a:latin typeface="Calibri" panose="020F0502020204030204" pitchFamily="34" charset="0"/>
              </a:rPr>
              <a:t>			minimi öppningshand, 13-15 hfp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</a:t>
            </a:r>
            <a:r>
              <a:rPr lang="sv-FI" altLang="sv-FI" sz="2400" b="1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b="1" smtClean="0">
                <a:latin typeface="Calibri" panose="020F0502020204030204" pitchFamily="34" charset="0"/>
              </a:rPr>
              <a:t>, 3</a:t>
            </a:r>
            <a:r>
              <a:rPr lang="sv-FI" altLang="sv-FI" sz="2400" b="1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b="1" smtClean="0">
                <a:latin typeface="Calibri" panose="020F0502020204030204" pitchFamily="34" charset="0"/>
              </a:rPr>
              <a:t>, 3</a:t>
            </a:r>
            <a:r>
              <a:rPr lang="sv-FI" altLang="sv-FI" sz="2400" b="1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b="1" smtClean="0">
                <a:latin typeface="Calibri" panose="020F0502020204030204" pitchFamily="34" charset="0"/>
              </a:rPr>
              <a:t>		minst 16 hfp, sidofärg, slaminvit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 NT			18-19 hp, balanserad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b="1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CC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Stenberg,</a:t>
            </a:r>
            <a:r>
              <a:rPr lang="sv-FI" altLang="sv-FI" b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FI" altLang="sv-FI" b="1" smtClean="0">
                <a:solidFill>
                  <a:srgbClr val="0099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utgångskrav</a:t>
            </a:r>
            <a: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sv-FI" altLang="sv-FI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1</a:t>
            </a:r>
            <a:r>
              <a:rPr lang="sv-FI" altLang="sv-FI" sz="2400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 - 2 NT</a:t>
            </a:r>
          </a:p>
          <a:p>
            <a:pPr eaLnBrk="1" hangingPunct="1">
              <a:buFontTx/>
              <a:buNone/>
              <a:defRPr/>
            </a:pP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</a:t>
            </a:r>
            <a:r>
              <a:rPr lang="sv-FI" altLang="sv-FI" sz="2400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 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			minimi öppningshand, 13-15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hfp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</a:t>
            </a:r>
            <a:r>
              <a:rPr lang="sv-FI" altLang="sv-FI" sz="2400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3</a:t>
            </a:r>
            <a:r>
              <a:rPr lang="sv-FI" altLang="sv-FI" sz="2400" b="1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3</a:t>
            </a:r>
            <a:r>
              <a:rPr lang="sv-FI" altLang="sv-FI" sz="2400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 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		minst 16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sidofärg, slaminvit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 NT			18-19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hp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balanserad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marL="0" indent="0">
              <a:buFontTx/>
              <a:buNone/>
              <a:defRPr/>
            </a:pP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smtClean="0">
                <a:latin typeface="Calibri" panose="020F0502020204030204" pitchFamily="34" charset="0"/>
              </a:rPr>
              <a:t>Bud som frigörs</a:t>
            </a:r>
            <a:endParaRPr lang="sv-FI" altLang="sv-FI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- </a:t>
            </a:r>
            <a:r>
              <a:rPr lang="sv-FI" altLang="sv-FI" b="1" dirty="0" smtClean="0">
                <a:latin typeface="Calibri" panose="020F0502020204030204" pitchFamily="34" charset="0"/>
                <a:sym typeface="Symbol" panose="05050102010706020507" pitchFamily="18" charset="2"/>
              </a:rPr>
              <a:t>4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solidFill>
                <a:srgbClr val="CC0000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marL="0" indent="0">
              <a:buFontTx/>
              <a:buNone/>
              <a:defRPr/>
            </a:pPr>
            <a:endParaRPr lang="sv-FI" b="1" dirty="0">
              <a:solidFill>
                <a:srgbClr val="CC0000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b="1" dirty="0" smtClean="0">
                <a:latin typeface="Calibri" panose="020F0502020204030204" pitchFamily="34" charset="0"/>
              </a:rPr>
              <a:t> - 4</a:t>
            </a:r>
            <a:r>
              <a:rPr lang="sv-FI" altLang="sv-FI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endParaRPr lang="sv-FI" dirty="0" smtClean="0"/>
          </a:p>
          <a:p>
            <a:pPr marL="0" indent="0">
              <a:buFontTx/>
              <a:buNone/>
              <a:defRPr/>
            </a:pPr>
            <a:endParaRPr lang="sv-FI" dirty="0" smtClean="0"/>
          </a:p>
          <a:p>
            <a:pPr marL="0" indent="0">
              <a:buFontTx/>
              <a:buNone/>
              <a:defRPr/>
            </a:pPr>
            <a:endParaRPr lang="sv-FI" dirty="0"/>
          </a:p>
          <a:p>
            <a:pPr marL="0" indent="0">
              <a:buFontTx/>
              <a:buNone/>
              <a:defRPr/>
            </a:pPr>
            <a:endParaRPr lang="sv-FI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Förnekar öppningshand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Lovar </a:t>
            </a:r>
            <a:r>
              <a:rPr lang="sv-FI" b="1" dirty="0">
                <a:latin typeface="Calibri" panose="020F0502020204030204" pitchFamily="34" charset="0"/>
              </a:rPr>
              <a:t>m</a:t>
            </a:r>
            <a:r>
              <a:rPr lang="sv-FI" b="1" dirty="0" smtClean="0">
                <a:latin typeface="Calibri" panose="020F0502020204030204" pitchFamily="34" charset="0"/>
              </a:rPr>
              <a:t>inst </a:t>
            </a:r>
          </a:p>
          <a:p>
            <a:pPr marL="0" indent="0">
              <a:buFontTx/>
              <a:buNone/>
              <a:defRPr/>
            </a:pPr>
            <a:r>
              <a:rPr lang="sv-FI" b="1" dirty="0" smtClean="0">
                <a:latin typeface="Calibri" panose="020F0502020204030204" pitchFamily="34" charset="0"/>
              </a:rPr>
              <a:t>    fem korts HF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Lovar en singel </a:t>
            </a:r>
          </a:p>
          <a:p>
            <a:pPr marL="0" indent="0">
              <a:buFontTx/>
              <a:buNone/>
              <a:defRPr/>
            </a:pPr>
            <a:endParaRPr lang="sv-FI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v-FI" b="1" dirty="0"/>
              <a:t/>
            </a:r>
            <a:br>
              <a:rPr lang="sv-FI" b="1" dirty="0"/>
            </a:br>
            <a:r>
              <a:rPr lang="sv-FI" sz="4000" b="1" dirty="0">
                <a:solidFill>
                  <a:srgbClr val="000099"/>
                </a:solidFill>
                <a:latin typeface="Calibri" panose="020F0502020204030204" pitchFamily="34" charset="0"/>
              </a:rPr>
              <a:t>SLAMBUDGIVNING</a:t>
            </a:r>
            <a:r>
              <a:rPr lang="sv-FI" b="1" dirty="0"/>
              <a:t/>
            </a:r>
            <a:br>
              <a:rPr lang="sv-FI" b="1" dirty="0"/>
            </a:br>
            <a:endParaRPr lang="sv-SE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För att bjuda slam bör vi ha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</a:rPr>
              <a:t>Tillräckligt styrka</a:t>
            </a:r>
            <a:r>
              <a:rPr lang="sv-FI" altLang="sv-FI" sz="2800" b="1" smtClean="0">
                <a:latin typeface="Calibri" panose="020F0502020204030204" pitchFamily="34" charset="0"/>
              </a:rPr>
              <a:t> 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33hp för 6NT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37hp för 7NT 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33hfp för lillslam i färg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37 hfp för storslam i färg               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solidFill>
                  <a:srgbClr val="008000"/>
                </a:solidFill>
                <a:latin typeface="Calibri" panose="020F0502020204030204" pitchFamily="34" charset="0"/>
              </a:rPr>
              <a:t>Kontroller</a:t>
            </a:r>
            <a:r>
              <a:rPr lang="sv-FI" altLang="sv-FI" sz="2800" b="1" smtClean="0">
                <a:latin typeface="Calibri" panose="020F0502020204030204" pitchFamily="34" charset="0"/>
              </a:rPr>
              <a:t> i samtliga färger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latin typeface="Calibri" panose="020F0502020204030204" pitchFamily="34" charset="0"/>
              </a:rPr>
              <a:t>Tillräckligt antal </a:t>
            </a:r>
            <a:r>
              <a:rPr lang="sv-FI" altLang="sv-FI" sz="2800" b="1" smtClean="0">
                <a:solidFill>
                  <a:srgbClr val="000099"/>
                </a:solidFill>
                <a:latin typeface="Calibri" panose="020F0502020204030204" pitchFamily="34" charset="0"/>
              </a:rPr>
              <a:t>äss</a:t>
            </a:r>
            <a:endParaRPr lang="sv-SE" altLang="sv-FI" sz="2800" b="1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endParaRPr lang="sv-SE" altLang="sv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sz="3600" b="1" smtClean="0">
                <a:solidFill>
                  <a:srgbClr val="008000"/>
                </a:solidFill>
                <a:latin typeface="Calibri" panose="020F0502020204030204" pitchFamily="34" charset="0"/>
              </a:rPr>
              <a:t>Slambudgivning</a:t>
            </a:r>
            <a:endParaRPr lang="sv-SE" altLang="sv-FI" sz="3600" b="1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När vi kommit underfund med att </a:t>
            </a:r>
            <a:r>
              <a:rPr lang="sv-FI" altLang="sv-FI" sz="2400" b="1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styrkan</a:t>
            </a: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 borde </a:t>
            </a:r>
          </a:p>
          <a:p>
            <a:pPr>
              <a:buFontTx/>
              <a:buNone/>
            </a:pP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räcka för slam, är det tid att bjuda </a:t>
            </a:r>
            <a:r>
              <a:rPr lang="sv-FI" altLang="sv-FI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kontroller</a:t>
            </a: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Tx/>
              <a:buNone/>
            </a:pPr>
            <a:endParaRPr lang="sv-FI" altLang="sv-FI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sv-FI" altLang="sv-FI" sz="2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kontrollbud, </a:t>
            </a:r>
            <a:r>
              <a:rPr lang="sv-FI" altLang="sv-FI" sz="28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cuebud</a:t>
            </a:r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v-FI" altLang="sv-FI" sz="2800" b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ässfråga</a:t>
            </a:r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v-SE" altLang="sv-FI" sz="2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altLang="sv-FI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206</Words>
  <Application>Microsoft Office PowerPoint</Application>
  <PresentationFormat>Bildspel på skärmen (4:3)</PresentationFormat>
  <Paragraphs>120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5" baseType="lpstr">
      <vt:lpstr>Arial Unicode MS</vt:lpstr>
      <vt:lpstr>Arial</vt:lpstr>
      <vt:lpstr>Calibri</vt:lpstr>
      <vt:lpstr>Symbol</vt:lpstr>
      <vt:lpstr>Times New Roman</vt:lpstr>
      <vt:lpstr>Standardformgivning</vt:lpstr>
      <vt:lpstr>Fortsättningskurs</vt:lpstr>
      <vt:lpstr>Stenberg</vt:lpstr>
      <vt:lpstr>Enligt grundkursen: Din partner öppnar med 1  och du har fyra korts stöd</vt:lpstr>
      <vt:lpstr>Stenberg</vt:lpstr>
      <vt:lpstr>Stenberg, utgångskrav </vt:lpstr>
      <vt:lpstr>Stenberg, utgångskrav </vt:lpstr>
      <vt:lpstr>Bud som frigörs</vt:lpstr>
      <vt:lpstr> SLAMBUDGIVNING </vt:lpstr>
      <vt:lpstr>Slambudgivning</vt:lpstr>
      <vt:lpstr> Cuebud </vt:lpstr>
      <vt:lpstr>Cueserie efter Stenberg </vt:lpstr>
      <vt:lpstr>Cueserie efter Stenberg </vt:lpstr>
      <vt:lpstr>Spela alltid från svaghet mot styrka! </vt:lpstr>
      <vt:lpstr>Spela den korta handens honnörer först! </vt:lpstr>
      <vt:lpstr>Lågt i andra hand, högt i tredje </vt:lpstr>
      <vt:lpstr>Lågt i andra hand, högt i tredje</vt:lpstr>
      <vt:lpstr>Lågt i andra hand, högt i tredje</vt:lpstr>
      <vt:lpstr>Lågt i andra hand, högt i tredje</vt:lpstr>
      <vt:lpstr>PowerPoint-presentation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Repetitions-och fördjupningskurs</dc:title>
  <dc:creator>Teta</dc:creator>
  <cp:lastModifiedBy>Agneta Berglund</cp:lastModifiedBy>
  <cp:revision>59</cp:revision>
  <dcterms:created xsi:type="dcterms:W3CDTF">2012-01-03T14:28:33Z</dcterms:created>
  <dcterms:modified xsi:type="dcterms:W3CDTF">2015-07-31T05:55:03Z</dcterms:modified>
</cp:coreProperties>
</file>