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73" r:id="rId4"/>
    <p:sldId id="280" r:id="rId5"/>
    <p:sldId id="257" r:id="rId6"/>
    <p:sldId id="271" r:id="rId7"/>
    <p:sldId id="270" r:id="rId8"/>
    <p:sldId id="274" r:id="rId9"/>
    <p:sldId id="275" r:id="rId10"/>
    <p:sldId id="276" r:id="rId11"/>
    <p:sldId id="277" r:id="rId12"/>
    <p:sldId id="278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62" r:id="rId22"/>
    <p:sldId id="263" r:id="rId23"/>
    <p:sldId id="264" r:id="rId24"/>
    <p:sldId id="265" r:id="rId25"/>
    <p:sldId id="266" r:id="rId26"/>
    <p:sldId id="267" r:id="rId27"/>
    <p:sldId id="268" r:id="rId28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00"/>
    <a:srgbClr val="CC0000"/>
    <a:srgbClr val="009900"/>
    <a:srgbClr val="FF66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8" d="100"/>
          <a:sy n="68" d="100"/>
        </p:scale>
        <p:origin x="80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5956E-5082-4E7C-8585-988D7FBE26AB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3877212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6B8FD-6444-4954-AC7A-175B3C03ED45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89828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278B2-EF09-43D0-AF3C-39F7AE3D4BBB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3738215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5FE4E-91D3-4EC0-AB2A-43AFA97CE36A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3354298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AF9DD-3D40-449E-AD58-B52D16A3AE01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184001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5FAD8-4EF8-4AC5-ABB5-9CB4775AEDF4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1989606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F64A0-66F0-4278-8D66-A2BE88AA369F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3089395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0382F-4241-46E0-9F18-C4B184D88BF4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200497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136B4-EEA8-4D48-A88B-43AA8E23E1AC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2117918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86E36-696C-4315-B82B-ABC6AC35EC88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30171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FI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9EBA4-83D9-4CEB-9A6E-14831B8F66CD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  <p:extLst>
      <p:ext uri="{BB962C8B-B14F-4D97-AF65-F5344CB8AC3E}">
        <p14:creationId xmlns:p14="http://schemas.microsoft.com/office/powerpoint/2010/main" val="121204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FI" smtClean="0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FI" smtClean="0"/>
              <a:t>Klicka här för att ändra format på bakgrundstexten</a:t>
            </a:r>
          </a:p>
          <a:p>
            <a:pPr lvl="1"/>
            <a:r>
              <a:rPr lang="sv-SE" altLang="sv-FI" smtClean="0"/>
              <a:t>Nivå två</a:t>
            </a:r>
          </a:p>
          <a:p>
            <a:pPr lvl="2"/>
            <a:r>
              <a:rPr lang="sv-SE" altLang="sv-FI" smtClean="0"/>
              <a:t>Nivå tre</a:t>
            </a:r>
          </a:p>
          <a:p>
            <a:pPr lvl="3"/>
            <a:r>
              <a:rPr lang="sv-SE" altLang="sv-FI" smtClean="0"/>
              <a:t>Nivå fyra</a:t>
            </a:r>
          </a:p>
          <a:p>
            <a:pPr lvl="4"/>
            <a:r>
              <a:rPr lang="sv-SE" altLang="sv-FI" smtClean="0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sv-SE" altLang="sv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E83CAD0-61A5-45E3-857F-3019654CF913}" type="slidenum">
              <a:rPr lang="sv-SE" altLang="sv-FI"/>
              <a:pPr>
                <a:defRPr/>
              </a:pPr>
              <a:t>‹#›</a:t>
            </a:fld>
            <a:endParaRPr lang="sv-SE" altLang="sv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pPr eaLnBrk="1" hangingPunct="1"/>
            <a:r>
              <a:rPr lang="sv-FI" altLang="sv-FI" b="1" smtClean="0">
                <a:solidFill>
                  <a:srgbClr val="008000"/>
                </a:solidFill>
                <a:latin typeface="Calibri" panose="020F0502020204030204" pitchFamily="34" charset="0"/>
              </a:rPr>
              <a:t>Fortsättningskurs</a:t>
            </a:r>
            <a:endParaRPr lang="sv-SE" altLang="sv-FI" b="1" smtClean="0">
              <a:solidFill>
                <a:srgbClr val="008000"/>
              </a:solidFill>
              <a:latin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endParaRPr lang="sv-FI" altLang="sv-FI" sz="3200" smtClean="0"/>
          </a:p>
          <a:p>
            <a:pPr eaLnBrk="1" hangingPunct="1"/>
            <a:r>
              <a:rPr lang="sv-FI" altLang="sv-FI" sz="6000" b="1" smtClean="0">
                <a:solidFill>
                  <a:srgbClr val="003399"/>
                </a:solidFill>
                <a:latin typeface="Calibri" panose="020F0502020204030204" pitchFamily="34" charset="0"/>
              </a:rPr>
              <a:t>Lektion 1</a:t>
            </a:r>
            <a:endParaRPr lang="sv-SE" altLang="sv-FI" sz="6000" b="1" smtClean="0">
              <a:solidFill>
                <a:srgbClr val="00339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sv-FI" b="1" dirty="0"/>
              <a:t/>
            </a:r>
            <a:br>
              <a:rPr lang="sv-FI" b="1" dirty="0"/>
            </a:br>
            <a:r>
              <a:rPr lang="sv-FI" b="1" dirty="0" err="1">
                <a:solidFill>
                  <a:srgbClr val="CC0000"/>
                </a:solidFill>
                <a:latin typeface="Calibri" panose="020F0502020204030204" pitchFamily="34" charset="0"/>
              </a:rPr>
              <a:t>Cuebud</a:t>
            </a:r>
            <a:r>
              <a:rPr lang="sv-SE" dirty="0">
                <a:solidFill>
                  <a:srgbClr val="CC0000"/>
                </a:solidFill>
              </a:rPr>
              <a:t/>
            </a:r>
            <a:br>
              <a:rPr lang="sv-SE" dirty="0">
                <a:solidFill>
                  <a:srgbClr val="CC0000"/>
                </a:solidFill>
              </a:rPr>
            </a:br>
            <a:endParaRPr lang="sv-SE" dirty="0">
              <a:solidFill>
                <a:srgbClr val="CC0000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lphaLcParenR"/>
            </a:pPr>
            <a:endParaRPr lang="sv-FI" altLang="sv-FI" b="1" i="1" smtClean="0"/>
          </a:p>
          <a:p>
            <a:pPr marL="609600" indent="-609600">
              <a:buFontTx/>
              <a:buNone/>
            </a:pPr>
            <a:r>
              <a:rPr lang="sv-FI" altLang="sv-FI" sz="2800" b="1" smtClean="0">
                <a:latin typeface="Calibri" panose="020F0502020204030204" pitchFamily="34" charset="0"/>
              </a:rPr>
              <a:t>a) att först alltid bjuda förstakontroller </a:t>
            </a:r>
          </a:p>
          <a:p>
            <a:pPr marL="609600" indent="-609600">
              <a:buFontTx/>
              <a:buNone/>
            </a:pPr>
            <a:r>
              <a:rPr lang="sv-FI" altLang="sv-FI" sz="2800" b="1" smtClean="0">
                <a:latin typeface="Calibri" panose="020F0502020204030204" pitchFamily="34" charset="0"/>
              </a:rPr>
              <a:t>b) att ett cuebud visar </a:t>
            </a:r>
            <a:r>
              <a:rPr lang="sv-FI" altLang="sv-FI" sz="2800" b="1" smtClean="0">
                <a:solidFill>
                  <a:srgbClr val="CC0000"/>
                </a:solidFill>
                <a:latin typeface="Calibri" panose="020F0502020204030204" pitchFamily="34" charset="0"/>
              </a:rPr>
              <a:t>första- eller andrakontroll. </a:t>
            </a:r>
            <a:endParaRPr lang="sv-SE" altLang="sv-FI" sz="2800" b="1" smtClean="0">
              <a:solidFill>
                <a:srgbClr val="CC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FI" altLang="sv-FI" b="1" smtClean="0">
                <a:solidFill>
                  <a:srgbClr val="008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Cueserie efter Stenberg</a:t>
            </a:r>
            <a:br>
              <a:rPr lang="sv-FI" altLang="sv-FI" b="1" smtClean="0">
                <a:solidFill>
                  <a:srgbClr val="008000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endParaRPr lang="sv-SE" altLang="sv-FI" b="1" smtClean="0">
              <a:solidFill>
                <a:srgbClr val="008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v-FI" altLang="sv-FI" b="1" dirty="0" smtClean="0">
                <a:latin typeface="Calibri" panose="020F0502020204030204" pitchFamily="34" charset="0"/>
              </a:rPr>
              <a:t>1</a:t>
            </a:r>
            <a:r>
              <a:rPr lang="sv-FI" altLang="sv-FI" b="1" dirty="0" smtClean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b="1" dirty="0" smtClean="0">
                <a:latin typeface="Calibri" panose="020F0502020204030204" pitchFamily="34" charset="0"/>
              </a:rPr>
              <a:t> 	    - 2 NT</a:t>
            </a:r>
            <a:endParaRPr lang="sv-SE" altLang="sv-FI" b="1" dirty="0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sv-FI" altLang="sv-FI" b="1" dirty="0" smtClean="0">
                <a:latin typeface="Calibri" panose="020F0502020204030204" pitchFamily="34" charset="0"/>
              </a:rPr>
              <a:t>3</a:t>
            </a:r>
            <a:r>
              <a:rPr lang="sv-FI" altLang="sv-FI" b="1" dirty="0" smtClean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	    </a:t>
            </a:r>
            <a:r>
              <a:rPr lang="sv-FI" altLang="sv-FI" b="1" dirty="0" smtClean="0">
                <a:latin typeface="Calibri" panose="020F0502020204030204" pitchFamily="34" charset="0"/>
              </a:rPr>
              <a:t>-  ny färg är </a:t>
            </a:r>
            <a:r>
              <a:rPr lang="sv-FI" altLang="sv-FI" b="1" dirty="0" err="1" smtClean="0">
                <a:latin typeface="Calibri" panose="020F0502020204030204" pitchFamily="34" charset="0"/>
              </a:rPr>
              <a:t>cue</a:t>
            </a:r>
            <a:endParaRPr lang="sv-FI" altLang="sv-FI" b="1" dirty="0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endParaRPr lang="sv-FI" altLang="sv-FI" b="1" dirty="0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endParaRPr lang="sv-FI" altLang="sv-FI" b="1" dirty="0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sv-FI" altLang="sv-FI" b="1" dirty="0" smtClean="0">
                <a:latin typeface="Calibri" panose="020F0502020204030204" pitchFamily="34" charset="0"/>
              </a:rPr>
              <a:t>1</a:t>
            </a:r>
            <a:r>
              <a:rPr lang="sv-FI" altLang="sv-FI" b="1" dirty="0" smtClean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b="1" dirty="0" smtClean="0">
                <a:latin typeface="Calibri" panose="020F0502020204030204" pitchFamily="34" charset="0"/>
              </a:rPr>
              <a:t>                    		- 2 NT</a:t>
            </a:r>
            <a:endParaRPr lang="sv-SE" altLang="sv-FI" b="1" dirty="0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sv-FI" altLang="sv-FI" b="1" dirty="0" smtClean="0">
                <a:latin typeface="Calibri" panose="020F0502020204030204" pitchFamily="34" charset="0"/>
              </a:rPr>
              <a:t>3</a:t>
            </a:r>
            <a:r>
              <a:rPr lang="sv-FI" altLang="sv-FI" b="1" dirty="0" smtClean="0">
                <a:solidFill>
                  <a:srgbClr val="00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b="1" dirty="0" smtClean="0">
                <a:latin typeface="Calibri" panose="020F0502020204030204" pitchFamily="34" charset="0"/>
              </a:rPr>
              <a:t>,</a:t>
            </a:r>
            <a:r>
              <a:rPr lang="sv-FI" altLang="sv-FI" b="1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b="1" dirty="0" smtClean="0">
                <a:latin typeface="Calibri" panose="020F0502020204030204" pitchFamily="34" charset="0"/>
              </a:rPr>
              <a:t>,</a:t>
            </a: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, </a:t>
            </a:r>
            <a:r>
              <a:rPr lang="sv-FI" altLang="sv-FI" b="1" dirty="0" smtClean="0">
                <a:latin typeface="Calibri" panose="020F0502020204030204" pitchFamily="34" charset="0"/>
              </a:rPr>
              <a:t>3NT</a:t>
            </a:r>
            <a:r>
              <a:rPr lang="sv-FI" altLang="sv-FI" b="1" dirty="0" smtClean="0">
                <a:solidFill>
                  <a:srgbClr val="339966"/>
                </a:solidFill>
                <a:latin typeface="Calibri" panose="020F0502020204030204" pitchFamily="34" charset="0"/>
              </a:rPr>
              <a:t>  		</a:t>
            </a:r>
            <a:r>
              <a:rPr lang="sv-FI" altLang="sv-FI" b="1" dirty="0" smtClean="0">
                <a:latin typeface="Calibri" panose="020F0502020204030204" pitchFamily="34" charset="0"/>
              </a:rPr>
              <a:t>- ny färg är </a:t>
            </a:r>
            <a:r>
              <a:rPr lang="sv-FI" altLang="sv-FI" b="1" dirty="0" err="1" smtClean="0">
                <a:latin typeface="Calibri" panose="020F0502020204030204" pitchFamily="34" charset="0"/>
              </a:rPr>
              <a:t>cue</a:t>
            </a:r>
            <a:r>
              <a:rPr lang="sv-FI" altLang="sv-FI" b="1" dirty="0" smtClean="0"/>
              <a:t>		</a:t>
            </a:r>
            <a:endParaRPr lang="sv-SE" altLang="sv-FI" b="1" dirty="0" smtClean="0"/>
          </a:p>
          <a:p>
            <a:pPr>
              <a:buFontTx/>
              <a:buNone/>
            </a:pPr>
            <a:endParaRPr lang="sv-SE" altLang="sv-FI" b="1" dirty="0" smtClean="0"/>
          </a:p>
          <a:p>
            <a:pPr>
              <a:buFontTx/>
              <a:buNone/>
            </a:pPr>
            <a:endParaRPr lang="sv-SE" altLang="sv-FI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FI" altLang="sv-FI" b="1" dirty="0" smtClean="0">
                <a:solidFill>
                  <a:srgbClr val="008000"/>
                </a:solidFill>
                <a:latin typeface="Calibri" panose="020F0502020204030204" pitchFamily="34" charset="0"/>
              </a:rPr>
              <a:t>Cueserie efter Stenberg</a:t>
            </a:r>
            <a:br>
              <a:rPr lang="sv-FI" altLang="sv-FI" b="1" dirty="0" smtClean="0">
                <a:solidFill>
                  <a:srgbClr val="008000"/>
                </a:solidFill>
                <a:latin typeface="Calibri" panose="020F0502020204030204" pitchFamily="34" charset="0"/>
              </a:rPr>
            </a:br>
            <a:endParaRPr lang="sv-SE" altLang="sv-FI" b="1" dirty="0" smtClean="0">
              <a:solidFill>
                <a:srgbClr val="008000"/>
              </a:solidFill>
              <a:latin typeface="Calibri" panose="020F0502020204030204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sv-FI" altLang="sv-FI" dirty="0" smtClean="0"/>
          </a:p>
          <a:p>
            <a:pPr>
              <a:buFontTx/>
              <a:buNone/>
            </a:pPr>
            <a:r>
              <a:rPr lang="sv-FI" altLang="sv-FI" b="1" dirty="0" smtClean="0">
                <a:latin typeface="Calibri" panose="020F0502020204030204" pitchFamily="34" charset="0"/>
              </a:rPr>
              <a:t>1</a:t>
            </a:r>
            <a:r>
              <a:rPr lang="sv-FI" altLang="sv-FI" b="1" dirty="0" smtClean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b="1" dirty="0" smtClean="0">
                <a:latin typeface="Calibri" panose="020F0502020204030204" pitchFamily="34" charset="0"/>
              </a:rPr>
              <a:t>                   		- 2 NT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3</a:t>
            </a:r>
            <a:r>
              <a:rPr lang="sv-FI" altLang="sv-FI" dirty="0" smtClean="0">
                <a:solidFill>
                  <a:srgbClr val="00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dirty="0" smtClean="0">
                <a:latin typeface="Calibri" panose="020F0502020204030204" pitchFamily="34" charset="0"/>
              </a:rPr>
              <a:t>,</a:t>
            </a:r>
            <a:r>
              <a:rPr lang="sv-FI" altLang="sv-FI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dirty="0" smtClean="0">
                <a:latin typeface="Calibri" panose="020F0502020204030204" pitchFamily="34" charset="0"/>
              </a:rPr>
              <a:t>	</a:t>
            </a:r>
            <a:r>
              <a:rPr lang="sv-FI" altLang="sv-FI" dirty="0" smtClean="0">
                <a:solidFill>
                  <a:srgbClr val="339966"/>
                </a:solidFill>
                <a:latin typeface="Calibri" panose="020F0502020204030204" pitchFamily="34" charset="0"/>
              </a:rPr>
              <a:t>  		</a:t>
            </a:r>
            <a:r>
              <a:rPr lang="sv-FI" altLang="sv-FI" dirty="0" smtClean="0">
                <a:latin typeface="Calibri" panose="020F0502020204030204" pitchFamily="34" charset="0"/>
              </a:rPr>
              <a:t>- 3</a:t>
            </a:r>
            <a:r>
              <a:rPr lang="sv-FI" altLang="sv-FI" dirty="0" smtClean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3</a:t>
            </a:r>
            <a:r>
              <a:rPr lang="sv-FI" altLang="sv-FI" dirty="0" smtClean="0">
                <a:solidFill>
                  <a:srgbClr val="00008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,4</a:t>
            </a:r>
            <a:r>
              <a:rPr lang="sv-FI" altLang="sv-FI" dirty="0" smtClean="0">
                <a:solidFill>
                  <a:srgbClr val="00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dirty="0" smtClean="0">
                <a:latin typeface="Calibri" panose="020F0502020204030204" pitchFamily="34" charset="0"/>
              </a:rPr>
              <a:t>,4</a:t>
            </a:r>
            <a:r>
              <a:rPr lang="sv-FI" altLang="sv-FI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dirty="0" smtClean="0">
                <a:latin typeface="Calibri" panose="020F0502020204030204" pitchFamily="34" charset="0"/>
              </a:rPr>
              <a:t> är </a:t>
            </a:r>
            <a:r>
              <a:rPr lang="sv-FI" altLang="sv-FI" dirty="0" err="1" smtClean="0">
                <a:latin typeface="Calibri" panose="020F0502020204030204" pitchFamily="34" charset="0"/>
              </a:rPr>
              <a:t>cue</a:t>
            </a:r>
            <a:r>
              <a:rPr lang="sv-FI" altLang="sv-FI" dirty="0" smtClean="0">
                <a:latin typeface="Calibri" panose="020F0502020204030204" pitchFamily="34" charset="0"/>
              </a:rPr>
              <a:t>		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endParaRPr lang="sv-SE" altLang="sv-FI" dirty="0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sv-FI" b="1" dirty="0" err="1">
                <a:solidFill>
                  <a:srgbClr val="000099"/>
                </a:solidFill>
                <a:latin typeface="Calibri" panose="020F0502020204030204" pitchFamily="34" charset="0"/>
              </a:rPr>
              <a:t>Ässfrågor</a:t>
            </a:r>
            <a:endParaRPr lang="sv-SE" b="1" dirty="0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44819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FI" sz="4000" b="1">
                <a:solidFill>
                  <a:schemeClr val="tx1"/>
                </a:solidFill>
              </a:rPr>
              <a:t/>
            </a:r>
            <a:br>
              <a:rPr lang="sv-FI" sz="4000" b="1">
                <a:solidFill>
                  <a:schemeClr val="tx1"/>
                </a:solidFill>
              </a:rPr>
            </a:br>
            <a:r>
              <a:rPr lang="sv-FI" sz="4000" b="1">
                <a:solidFill>
                  <a:schemeClr val="tx1"/>
                </a:solidFill>
              </a:rPr>
              <a:t>4NT ässfråga, Blackwood</a:t>
            </a:r>
            <a:r>
              <a:rPr lang="sv-FI">
                <a:solidFill>
                  <a:srgbClr val="FF0000"/>
                </a:solidFill>
              </a:rPr>
              <a:t/>
            </a:r>
            <a:br>
              <a:rPr lang="sv-FI">
                <a:solidFill>
                  <a:srgbClr val="FF0000"/>
                </a:solidFill>
              </a:rPr>
            </a:br>
            <a:endParaRPr lang="sv-SE">
              <a:solidFill>
                <a:srgbClr val="FF0000"/>
              </a:solidFill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sv-FI"/>
          </a:p>
          <a:p>
            <a:pPr>
              <a:buFontTx/>
              <a:buNone/>
            </a:pPr>
            <a:r>
              <a:rPr lang="sv-FI"/>
              <a:t>5</a:t>
            </a:r>
            <a:r>
              <a:rPr lang="sv-FI">
                <a:solidFill>
                  <a:srgbClr val="008000"/>
                </a:solidFill>
              </a:rPr>
              <a:t>♣ </a:t>
            </a:r>
            <a:r>
              <a:rPr lang="sv-FI"/>
              <a:t>= 0 eller 4 äss</a:t>
            </a:r>
            <a:endParaRPr lang="sv-FI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sv-FI"/>
              <a:t>5</a:t>
            </a:r>
            <a:r>
              <a:rPr lang="sv-FI">
                <a:solidFill>
                  <a:srgbClr val="FF6600"/>
                </a:solidFill>
              </a:rPr>
              <a:t>♦ </a:t>
            </a:r>
            <a:r>
              <a:rPr lang="sv-FI"/>
              <a:t>= 1 äss</a:t>
            </a:r>
            <a:endParaRPr lang="sv-FI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GB"/>
              <a:t>5</a:t>
            </a:r>
            <a:r>
              <a:rPr lang="en-GB">
                <a:solidFill>
                  <a:srgbClr val="FF0000"/>
                </a:solidFill>
              </a:rPr>
              <a:t>♥ </a:t>
            </a:r>
            <a:r>
              <a:rPr lang="en-GB"/>
              <a:t>= 2 äss</a:t>
            </a:r>
            <a:endParaRPr lang="sv-SE"/>
          </a:p>
          <a:p>
            <a:pPr>
              <a:buFontTx/>
              <a:buNone/>
            </a:pPr>
            <a:r>
              <a:rPr lang="en-GB"/>
              <a:t>5</a:t>
            </a:r>
            <a:r>
              <a:rPr lang="en-GB">
                <a:solidFill>
                  <a:srgbClr val="000080"/>
                </a:solidFill>
              </a:rPr>
              <a:t>♠ </a:t>
            </a:r>
            <a:r>
              <a:rPr lang="en-GB"/>
              <a:t>= 3 äss</a:t>
            </a:r>
            <a:endParaRPr lang="sv-SE"/>
          </a:p>
          <a:p>
            <a:pPr>
              <a:buFontTx/>
              <a:buNone/>
            </a:pPr>
            <a:r>
              <a:rPr lang="en-GB"/>
              <a:t> </a:t>
            </a:r>
            <a:endParaRPr lang="sv-SE"/>
          </a:p>
          <a:p>
            <a:pPr>
              <a:buFontTx/>
              <a:buNone/>
            </a:pP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152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/>
              <a:t>Roman Key Card Blackwood (RKCB)</a:t>
            </a:r>
            <a:r>
              <a:rPr lang="sv-SE" sz="3200"/>
              <a:t/>
            </a:r>
            <a:br>
              <a:rPr lang="sv-SE" sz="3200"/>
            </a:br>
            <a:r>
              <a:rPr lang="sv-FI" sz="3200" b="1"/>
              <a:t>fem äss fråga</a:t>
            </a:r>
            <a:endParaRPr lang="sv-SE" sz="3200" b="1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sv-FI"/>
          </a:p>
          <a:p>
            <a:pPr>
              <a:buFontTx/>
              <a:buNone/>
            </a:pPr>
            <a:r>
              <a:rPr lang="sv-FI"/>
              <a:t>5</a:t>
            </a:r>
            <a:r>
              <a:rPr lang="sv-FI">
                <a:solidFill>
                  <a:srgbClr val="008000"/>
                </a:solidFill>
              </a:rPr>
              <a:t>♣ </a:t>
            </a:r>
            <a:r>
              <a:rPr lang="sv-FI"/>
              <a:t>= 0 eller 3 äss</a:t>
            </a:r>
            <a:endParaRPr lang="sv-FI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sv-FI"/>
              <a:t>5</a:t>
            </a:r>
            <a:r>
              <a:rPr lang="sv-FI">
                <a:solidFill>
                  <a:srgbClr val="FF6600"/>
                </a:solidFill>
              </a:rPr>
              <a:t>♦ </a:t>
            </a:r>
            <a:r>
              <a:rPr lang="sv-FI"/>
              <a:t>= 1 eller 4 äss</a:t>
            </a:r>
            <a:endParaRPr lang="sv-FI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sv-FI"/>
              <a:t>5</a:t>
            </a:r>
            <a:r>
              <a:rPr lang="sv-FI">
                <a:solidFill>
                  <a:srgbClr val="FF0000"/>
                </a:solidFill>
              </a:rPr>
              <a:t>♥ </a:t>
            </a:r>
            <a:r>
              <a:rPr lang="sv-FI"/>
              <a:t>= 2 äss utan trumfdamen</a:t>
            </a:r>
            <a:endParaRPr lang="sv-SE"/>
          </a:p>
          <a:p>
            <a:pPr>
              <a:buFontTx/>
              <a:buNone/>
            </a:pPr>
            <a:r>
              <a:rPr lang="sv-FI"/>
              <a:t>5</a:t>
            </a:r>
            <a:r>
              <a:rPr lang="sv-FI">
                <a:solidFill>
                  <a:srgbClr val="000080"/>
                </a:solidFill>
              </a:rPr>
              <a:t>♠ </a:t>
            </a:r>
            <a:r>
              <a:rPr lang="sv-FI"/>
              <a:t>= 2 äss med trumfdamen</a:t>
            </a:r>
            <a:endParaRPr lang="sv-SE"/>
          </a:p>
          <a:p>
            <a:pPr>
              <a:buFontTx/>
              <a:buNone/>
            </a:pP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6923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FI"/>
              <a:t>Trumfdamfråga</a:t>
            </a:r>
            <a:endParaRPr lang="sv-SE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v-FI" sz="2000" b="1"/>
              <a:t>På svaret 5</a:t>
            </a:r>
            <a:r>
              <a:rPr lang="sv-SE" sz="2000" b="1">
                <a:solidFill>
                  <a:srgbClr val="008000"/>
                </a:solidFill>
              </a:rPr>
              <a:t>♣ </a:t>
            </a:r>
            <a:r>
              <a:rPr lang="sv-SE" sz="2000" b="1"/>
              <a:t>frågar 5</a:t>
            </a:r>
            <a:r>
              <a:rPr lang="sv-SE" sz="2000" b="1">
                <a:solidFill>
                  <a:srgbClr val="FF6600"/>
                </a:solidFill>
              </a:rPr>
              <a:t>♦ </a:t>
            </a:r>
            <a:r>
              <a:rPr lang="sv-SE" sz="2000" b="1"/>
              <a:t>efter trumfdamen</a:t>
            </a:r>
            <a:r>
              <a:rPr lang="sv-FI" sz="2000" b="1"/>
              <a:t>.</a:t>
            </a:r>
          </a:p>
          <a:p>
            <a:pPr>
              <a:buFontTx/>
              <a:buNone/>
            </a:pPr>
            <a:r>
              <a:rPr lang="sv-FI" sz="2000" b="1"/>
              <a:t>P</a:t>
            </a:r>
            <a:r>
              <a:rPr lang="sv-SE" sz="2000" b="1"/>
              <a:t>å svaret 5</a:t>
            </a:r>
            <a:r>
              <a:rPr lang="sv-SE" sz="2000" b="1">
                <a:solidFill>
                  <a:srgbClr val="FF6600"/>
                </a:solidFill>
              </a:rPr>
              <a:t>♦ </a:t>
            </a:r>
            <a:r>
              <a:rPr lang="sv-SE" sz="2000" b="1"/>
              <a:t>frågar 5</a:t>
            </a:r>
            <a:r>
              <a:rPr lang="sv-FI" sz="2000" b="1">
                <a:solidFill>
                  <a:srgbClr val="FF0000"/>
                </a:solidFill>
              </a:rPr>
              <a:t>♥ </a:t>
            </a:r>
            <a:r>
              <a:rPr lang="sv-FI" sz="2000" b="1"/>
              <a:t>efter trumfdamen </a:t>
            </a:r>
            <a:r>
              <a:rPr lang="sv-FI" sz="1600" b="1"/>
              <a:t>(förutsatt att hjärter inte är trumf)</a:t>
            </a:r>
          </a:p>
          <a:p>
            <a:pPr>
              <a:buFontTx/>
              <a:buNone/>
            </a:pPr>
            <a:r>
              <a:rPr lang="sv-FI" sz="2000" b="1"/>
              <a:t> </a:t>
            </a:r>
          </a:p>
          <a:p>
            <a:pPr>
              <a:buFontTx/>
              <a:buNone/>
            </a:pPr>
            <a:endParaRPr lang="sv-FI" sz="2000" b="1"/>
          </a:p>
          <a:p>
            <a:pPr>
              <a:buFontTx/>
              <a:buNone/>
            </a:pPr>
            <a:r>
              <a:rPr lang="sv-FI" sz="2000" b="1"/>
              <a:t>Man förnekar trumfdamen genom att bjuda trumffärgen.</a:t>
            </a:r>
          </a:p>
          <a:p>
            <a:pPr>
              <a:buFontTx/>
              <a:buNone/>
            </a:pPr>
            <a:endParaRPr lang="sv-FI" sz="2000" b="1"/>
          </a:p>
          <a:p>
            <a:pPr>
              <a:buFontTx/>
              <a:buNone/>
            </a:pPr>
            <a:r>
              <a:rPr lang="sv-FI" sz="2000" b="1"/>
              <a:t>Man lovar trumfdamen genom att bjuda sang </a:t>
            </a:r>
          </a:p>
          <a:p>
            <a:pPr>
              <a:buFontTx/>
              <a:buNone/>
            </a:pPr>
            <a:r>
              <a:rPr lang="sv-FI" sz="2000" b="1"/>
              <a:t>eller bjuda en annan färg då man samtidigt lovar kungen i den färgen</a:t>
            </a:r>
            <a:endParaRPr lang="sv-SE" b="1"/>
          </a:p>
          <a:p>
            <a:pPr>
              <a:buFontTx/>
              <a:buNone/>
            </a:pPr>
            <a:endParaRPr lang="sv-FI" sz="2000" b="1"/>
          </a:p>
          <a:p>
            <a:pPr>
              <a:buFontTx/>
              <a:buNone/>
            </a:pPr>
            <a:endParaRPr lang="sv-SE" b="1"/>
          </a:p>
          <a:p>
            <a:pPr>
              <a:buFontTx/>
              <a:buNone/>
            </a:pPr>
            <a:endParaRPr lang="sv-FI" sz="2000" b="1"/>
          </a:p>
        </p:txBody>
      </p:sp>
    </p:spTree>
    <p:extLst>
      <p:ext uri="{BB962C8B-B14F-4D97-AF65-F5344CB8AC3E}">
        <p14:creationId xmlns:p14="http://schemas.microsoft.com/office/powerpoint/2010/main" val="1032991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v-FI" sz="2400" b="1">
                <a:solidFill>
                  <a:srgbClr val="000080"/>
                </a:solidFill>
              </a:rPr>
              <a:t>♠ </a:t>
            </a:r>
            <a:r>
              <a:rPr lang="sv-FI" sz="2400" b="1"/>
              <a:t>AK982		</a:t>
            </a:r>
            <a:r>
              <a:rPr lang="sv-FI" sz="2400" b="1">
                <a:solidFill>
                  <a:srgbClr val="000080"/>
                </a:solidFill>
              </a:rPr>
              <a:t>♠ </a:t>
            </a:r>
            <a:r>
              <a:rPr lang="sv-FI" sz="2400" b="1"/>
              <a:t>Q1075</a:t>
            </a:r>
            <a:r>
              <a:rPr lang="sv-FI" sz="2400" b="1">
                <a:solidFill>
                  <a:srgbClr val="000080"/>
                </a:solidFill>
              </a:rPr>
              <a:t> </a:t>
            </a:r>
            <a:endParaRPr lang="sv-SE" sz="2400" b="1"/>
          </a:p>
          <a:p>
            <a:pPr>
              <a:buFontTx/>
              <a:buNone/>
            </a:pPr>
            <a:r>
              <a:rPr lang="sv-FI" sz="2400" b="1">
                <a:solidFill>
                  <a:srgbClr val="FF0000"/>
                </a:solidFill>
              </a:rPr>
              <a:t>♥ </a:t>
            </a:r>
            <a:r>
              <a:rPr lang="sv-FI" sz="2400" b="1"/>
              <a:t>AKQ54		</a:t>
            </a:r>
            <a:r>
              <a:rPr lang="sv-FI" sz="2400" b="1">
                <a:solidFill>
                  <a:srgbClr val="FF0000"/>
                </a:solidFill>
              </a:rPr>
              <a:t>♥ </a:t>
            </a:r>
            <a:r>
              <a:rPr lang="sv-FI" sz="2400" b="1"/>
              <a:t>63</a:t>
            </a:r>
            <a:r>
              <a:rPr lang="sv-FI" sz="2400" b="1">
                <a:solidFill>
                  <a:srgbClr val="FF0000"/>
                </a:solidFill>
              </a:rPr>
              <a:t> </a:t>
            </a:r>
            <a:endParaRPr lang="sv-SE" sz="2400" b="1"/>
          </a:p>
          <a:p>
            <a:pPr>
              <a:buFontTx/>
              <a:buNone/>
            </a:pPr>
            <a:r>
              <a:rPr lang="en-GB" sz="2400" b="1">
                <a:solidFill>
                  <a:srgbClr val="FF6600"/>
                </a:solidFill>
              </a:rPr>
              <a:t>♦ </a:t>
            </a:r>
            <a:r>
              <a:rPr lang="en-GB" sz="2400" b="1"/>
              <a:t>5			</a:t>
            </a:r>
            <a:r>
              <a:rPr lang="en-GB" sz="2400" b="1">
                <a:solidFill>
                  <a:srgbClr val="FF6600"/>
                </a:solidFill>
              </a:rPr>
              <a:t>♦</a:t>
            </a:r>
            <a:r>
              <a:rPr lang="en-GB" sz="2400" b="1"/>
              <a:t> A9</a:t>
            </a:r>
            <a:r>
              <a:rPr lang="en-GB" sz="2400" b="1">
                <a:solidFill>
                  <a:srgbClr val="FF6600"/>
                </a:solidFill>
              </a:rPr>
              <a:t> </a:t>
            </a:r>
            <a:endParaRPr lang="sv-SE" sz="2400" b="1"/>
          </a:p>
          <a:p>
            <a:pPr>
              <a:buFontTx/>
              <a:buNone/>
            </a:pPr>
            <a:r>
              <a:rPr lang="en-GB" sz="2400" b="1">
                <a:solidFill>
                  <a:srgbClr val="008000"/>
                </a:solidFill>
              </a:rPr>
              <a:t>♣ </a:t>
            </a:r>
            <a:r>
              <a:rPr lang="en-GB" sz="2400" b="1"/>
              <a:t>K3			</a:t>
            </a:r>
            <a:r>
              <a:rPr lang="en-GB" sz="2400" b="1">
                <a:solidFill>
                  <a:srgbClr val="008000"/>
                </a:solidFill>
              </a:rPr>
              <a:t>♣ </a:t>
            </a:r>
            <a:r>
              <a:rPr lang="en-GB" sz="2400" b="1"/>
              <a:t>AQ842</a:t>
            </a:r>
            <a:r>
              <a:rPr lang="en-GB" sz="2400" b="1">
                <a:solidFill>
                  <a:srgbClr val="008000"/>
                </a:solidFill>
              </a:rPr>
              <a:t> </a:t>
            </a:r>
            <a:endParaRPr lang="sv-SE" sz="2400" b="1"/>
          </a:p>
          <a:p>
            <a:pPr>
              <a:buFontTx/>
              <a:buNone/>
            </a:pPr>
            <a:r>
              <a:rPr lang="en-GB" sz="2400" b="1">
                <a:solidFill>
                  <a:srgbClr val="008000"/>
                </a:solidFill>
              </a:rPr>
              <a:t> </a:t>
            </a:r>
            <a:endParaRPr lang="sv-SE" sz="2400" b="1"/>
          </a:p>
          <a:p>
            <a:pPr>
              <a:buFontTx/>
              <a:buNone/>
            </a:pPr>
            <a:r>
              <a:rPr lang="en-GB" sz="2400" b="1"/>
              <a:t>1</a:t>
            </a:r>
            <a:r>
              <a:rPr lang="en-GB" sz="2400" b="1">
                <a:solidFill>
                  <a:srgbClr val="000080"/>
                </a:solidFill>
              </a:rPr>
              <a:t>♠				</a:t>
            </a:r>
            <a:r>
              <a:rPr lang="en-GB" sz="2400" b="1"/>
              <a:t>2NT </a:t>
            </a:r>
            <a:r>
              <a:rPr lang="en-GB" sz="2000" b="1"/>
              <a:t>(Stenberg)</a:t>
            </a:r>
            <a:endParaRPr lang="sv-SE" sz="2000" b="1"/>
          </a:p>
          <a:p>
            <a:pPr>
              <a:buFontTx/>
              <a:buNone/>
            </a:pPr>
            <a:r>
              <a:rPr lang="sv-FI" sz="2400" b="1"/>
              <a:t>4NT </a:t>
            </a:r>
            <a:r>
              <a:rPr lang="sv-FI" sz="2000" b="1"/>
              <a:t>(RKCB)</a:t>
            </a:r>
            <a:r>
              <a:rPr lang="sv-FI" sz="2400" b="1"/>
              <a:t> 		5</a:t>
            </a:r>
            <a:r>
              <a:rPr lang="sv-FI" sz="2400" b="1">
                <a:solidFill>
                  <a:srgbClr val="000080"/>
                </a:solidFill>
              </a:rPr>
              <a:t>♠</a:t>
            </a:r>
            <a:r>
              <a:rPr lang="sv-FI" sz="2400" b="1"/>
              <a:t> </a:t>
            </a:r>
            <a:r>
              <a:rPr lang="sv-FI" sz="2000" b="1"/>
              <a:t>(2 äss av fem + trumfdamen)</a:t>
            </a:r>
            <a:endParaRPr lang="sv-SE" sz="2000" b="1"/>
          </a:p>
          <a:p>
            <a:pPr>
              <a:buFontTx/>
              <a:buNone/>
            </a:pPr>
            <a:r>
              <a:rPr lang="en-GB" sz="2800"/>
              <a:t>7</a:t>
            </a:r>
            <a:r>
              <a:rPr lang="en-GB" sz="2800">
                <a:solidFill>
                  <a:srgbClr val="000080"/>
                </a:solidFill>
              </a:rPr>
              <a:t>♠</a:t>
            </a:r>
            <a:endParaRPr lang="sv-SE" sz="2800"/>
          </a:p>
          <a:p>
            <a:pPr>
              <a:buFontTx/>
              <a:buNone/>
            </a:pPr>
            <a:endParaRPr lang="sv-SE" sz="2800"/>
          </a:p>
        </p:txBody>
      </p:sp>
    </p:spTree>
    <p:extLst>
      <p:ext uri="{BB962C8B-B14F-4D97-AF65-F5344CB8AC3E}">
        <p14:creationId xmlns:p14="http://schemas.microsoft.com/office/powerpoint/2010/main" val="3301465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v-FI" sz="2000" b="1">
                <a:solidFill>
                  <a:srgbClr val="000080"/>
                </a:solidFill>
              </a:rPr>
              <a:t>♠ </a:t>
            </a:r>
            <a:r>
              <a:rPr lang="sv-FI" sz="2000" b="1"/>
              <a:t>AKJ87			</a:t>
            </a:r>
            <a:r>
              <a:rPr lang="sv-FI" sz="2000" b="1">
                <a:solidFill>
                  <a:srgbClr val="000080"/>
                </a:solidFill>
              </a:rPr>
              <a:t>♠ </a:t>
            </a:r>
            <a:r>
              <a:rPr lang="sv-FI" sz="2000" b="1"/>
              <a:t>Q106</a:t>
            </a:r>
            <a:r>
              <a:rPr lang="sv-FI" sz="2000" b="1">
                <a:solidFill>
                  <a:srgbClr val="000080"/>
                </a:solidFill>
              </a:rPr>
              <a:t>  </a:t>
            </a:r>
            <a:endParaRPr lang="sv-SE" sz="2000" b="1"/>
          </a:p>
          <a:p>
            <a:pPr>
              <a:buFontTx/>
              <a:buNone/>
            </a:pPr>
            <a:r>
              <a:rPr lang="en-GB" sz="2000" b="1">
                <a:solidFill>
                  <a:srgbClr val="FF0000"/>
                </a:solidFill>
              </a:rPr>
              <a:t>♥ </a:t>
            </a:r>
            <a:r>
              <a:rPr lang="en-GB" sz="2000" b="1"/>
              <a:t>KQ				</a:t>
            </a:r>
            <a:r>
              <a:rPr lang="en-GB" sz="2000" b="1">
                <a:solidFill>
                  <a:srgbClr val="FF0000"/>
                </a:solidFill>
              </a:rPr>
              <a:t>♥ </a:t>
            </a:r>
            <a:r>
              <a:rPr lang="en-GB" sz="2000" b="1"/>
              <a:t>A963</a:t>
            </a:r>
            <a:r>
              <a:rPr lang="en-GB" sz="2000" b="1">
                <a:solidFill>
                  <a:srgbClr val="FF0000"/>
                </a:solidFill>
              </a:rPr>
              <a:t> </a:t>
            </a:r>
            <a:endParaRPr lang="sv-SE" sz="2000" b="1"/>
          </a:p>
          <a:p>
            <a:pPr>
              <a:buFontTx/>
              <a:buNone/>
            </a:pPr>
            <a:r>
              <a:rPr lang="en-GB" sz="2000" b="1">
                <a:solidFill>
                  <a:srgbClr val="FF6600"/>
                </a:solidFill>
              </a:rPr>
              <a:t>♦ </a:t>
            </a:r>
            <a:r>
              <a:rPr lang="en-GB" sz="2000" b="1"/>
              <a:t>A9				</a:t>
            </a:r>
            <a:r>
              <a:rPr lang="en-GB" sz="2000" b="1">
                <a:solidFill>
                  <a:srgbClr val="FF6600"/>
                </a:solidFill>
              </a:rPr>
              <a:t>♦ </a:t>
            </a:r>
            <a:r>
              <a:rPr lang="en-GB" sz="2000" b="1"/>
              <a:t>1052</a:t>
            </a:r>
            <a:r>
              <a:rPr lang="en-GB" sz="2000" b="1">
                <a:solidFill>
                  <a:srgbClr val="FF6600"/>
                </a:solidFill>
              </a:rPr>
              <a:t> </a:t>
            </a:r>
            <a:endParaRPr lang="sv-SE" sz="2000" b="1"/>
          </a:p>
          <a:p>
            <a:pPr>
              <a:buFontTx/>
              <a:buNone/>
            </a:pPr>
            <a:r>
              <a:rPr lang="en-GB" sz="2000" b="1">
                <a:solidFill>
                  <a:srgbClr val="008000"/>
                </a:solidFill>
              </a:rPr>
              <a:t>♣ </a:t>
            </a:r>
            <a:r>
              <a:rPr lang="en-GB" sz="2000" b="1"/>
              <a:t>AQJ2				</a:t>
            </a:r>
            <a:r>
              <a:rPr lang="en-GB" sz="2000" b="1">
                <a:solidFill>
                  <a:srgbClr val="008000"/>
                </a:solidFill>
              </a:rPr>
              <a:t>♣ </a:t>
            </a:r>
            <a:r>
              <a:rPr lang="en-GB" sz="2000" b="1"/>
              <a:t>K106</a:t>
            </a:r>
            <a:r>
              <a:rPr lang="en-GB" sz="2000" b="1">
                <a:solidFill>
                  <a:srgbClr val="008000"/>
                </a:solidFill>
              </a:rPr>
              <a:t> </a:t>
            </a:r>
            <a:endParaRPr lang="sv-SE" sz="2000" b="1"/>
          </a:p>
          <a:p>
            <a:pPr>
              <a:buFontTx/>
              <a:buNone/>
            </a:pPr>
            <a:r>
              <a:rPr lang="en-GB" sz="2000" b="1"/>
              <a:t> </a:t>
            </a:r>
            <a:endParaRPr lang="sv-SE" sz="2000" b="1"/>
          </a:p>
          <a:p>
            <a:pPr>
              <a:buFontTx/>
              <a:buNone/>
            </a:pPr>
            <a:r>
              <a:rPr lang="en-GB" sz="2000" b="1"/>
              <a:t>2</a:t>
            </a:r>
            <a:r>
              <a:rPr lang="en-GB" sz="2000" b="1">
                <a:solidFill>
                  <a:srgbClr val="008000"/>
                </a:solidFill>
              </a:rPr>
              <a:t>♣					</a:t>
            </a:r>
            <a:r>
              <a:rPr lang="en-GB" sz="2000" b="1"/>
              <a:t>2NT</a:t>
            </a:r>
            <a:endParaRPr lang="sv-SE" sz="2000" b="1"/>
          </a:p>
          <a:p>
            <a:pPr>
              <a:buFontTx/>
              <a:buNone/>
            </a:pPr>
            <a:r>
              <a:rPr lang="en-GB" sz="2000" b="1"/>
              <a:t>3</a:t>
            </a:r>
            <a:r>
              <a:rPr lang="en-GB" sz="2000" b="1">
                <a:solidFill>
                  <a:srgbClr val="000080"/>
                </a:solidFill>
              </a:rPr>
              <a:t>♠					</a:t>
            </a:r>
            <a:r>
              <a:rPr lang="en-GB" sz="2000" b="1"/>
              <a:t>4</a:t>
            </a:r>
            <a:r>
              <a:rPr lang="en-GB" sz="2000" b="1">
                <a:solidFill>
                  <a:srgbClr val="008000"/>
                </a:solidFill>
              </a:rPr>
              <a:t>♣</a:t>
            </a:r>
            <a:r>
              <a:rPr lang="en-GB" sz="2000" b="1"/>
              <a:t> (cue)</a:t>
            </a:r>
            <a:endParaRPr lang="sv-SE" sz="2000" b="1"/>
          </a:p>
          <a:p>
            <a:pPr>
              <a:buFontTx/>
              <a:buNone/>
            </a:pPr>
            <a:r>
              <a:rPr lang="en-GB" sz="2000" b="1"/>
              <a:t>4</a:t>
            </a:r>
            <a:r>
              <a:rPr lang="en-GB" sz="2000" b="1">
                <a:solidFill>
                  <a:srgbClr val="FF6600"/>
                </a:solidFill>
              </a:rPr>
              <a:t>♦</a:t>
            </a:r>
            <a:r>
              <a:rPr lang="en-GB" sz="2000" b="1"/>
              <a:t> (cue)				4</a:t>
            </a:r>
            <a:r>
              <a:rPr lang="en-GB" sz="2000" b="1">
                <a:solidFill>
                  <a:srgbClr val="FF0000"/>
                </a:solidFill>
              </a:rPr>
              <a:t>♥</a:t>
            </a:r>
            <a:r>
              <a:rPr lang="en-GB" sz="2000" b="1"/>
              <a:t> (cue)</a:t>
            </a:r>
            <a:endParaRPr lang="sv-SE" sz="2000" b="1"/>
          </a:p>
          <a:p>
            <a:pPr>
              <a:buFontTx/>
              <a:buNone/>
            </a:pPr>
            <a:r>
              <a:rPr lang="en-GB" sz="2000" b="1"/>
              <a:t>4NT(RKCB)			5</a:t>
            </a:r>
            <a:r>
              <a:rPr lang="en-GB" sz="2000" b="1">
                <a:solidFill>
                  <a:srgbClr val="FF6600"/>
                </a:solidFill>
              </a:rPr>
              <a:t>♦</a:t>
            </a:r>
            <a:r>
              <a:rPr lang="en-GB" sz="2000" b="1"/>
              <a:t> (1 eller 4 äss)</a:t>
            </a:r>
            <a:endParaRPr lang="sv-SE" sz="2000" b="1"/>
          </a:p>
          <a:p>
            <a:pPr>
              <a:buFontTx/>
              <a:buNone/>
            </a:pPr>
            <a:r>
              <a:rPr lang="sv-FI" sz="2000" b="1"/>
              <a:t>5</a:t>
            </a:r>
            <a:r>
              <a:rPr lang="sv-FI" sz="2000" b="1">
                <a:solidFill>
                  <a:srgbClr val="FF0000"/>
                </a:solidFill>
              </a:rPr>
              <a:t>♥</a:t>
            </a:r>
            <a:r>
              <a:rPr lang="sv-FI" sz="2000" b="1"/>
              <a:t> (frågar efter trumfdamen)	6</a:t>
            </a:r>
            <a:r>
              <a:rPr lang="sv-FI" sz="2000" b="1">
                <a:solidFill>
                  <a:srgbClr val="008000"/>
                </a:solidFill>
              </a:rPr>
              <a:t>♣</a:t>
            </a:r>
            <a:r>
              <a:rPr lang="sv-FI" sz="2000" b="1"/>
              <a:t> (javisst + klöverkung)</a:t>
            </a:r>
            <a:endParaRPr lang="sv-SE" sz="2000" b="1"/>
          </a:p>
          <a:p>
            <a:pPr>
              <a:buFontTx/>
              <a:buNone/>
            </a:pPr>
            <a:r>
              <a:rPr lang="en-GB" sz="2000" b="1"/>
              <a:t>7</a:t>
            </a:r>
            <a:r>
              <a:rPr lang="en-GB" sz="2000" b="1">
                <a:solidFill>
                  <a:srgbClr val="000080"/>
                </a:solidFill>
              </a:rPr>
              <a:t>♠</a:t>
            </a:r>
            <a:endParaRPr lang="sv-SE" sz="2000" b="1"/>
          </a:p>
          <a:p>
            <a:pPr>
              <a:buFontTx/>
              <a:buNone/>
            </a:pPr>
            <a:endParaRPr lang="sv-SE" sz="2000" b="1"/>
          </a:p>
        </p:txBody>
      </p:sp>
    </p:spTree>
    <p:extLst>
      <p:ext uri="{BB962C8B-B14F-4D97-AF65-F5344CB8AC3E}">
        <p14:creationId xmlns:p14="http://schemas.microsoft.com/office/powerpoint/2010/main" val="264687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FI" b="1"/>
              <a:t/>
            </a:r>
            <a:br>
              <a:rPr lang="sv-FI" b="1"/>
            </a:br>
            <a:r>
              <a:rPr lang="sv-FI" sz="4000" b="1">
                <a:solidFill>
                  <a:srgbClr val="000099"/>
                </a:solidFill>
              </a:rPr>
              <a:t>Kungfråga</a:t>
            </a:r>
            <a:r>
              <a:rPr lang="sv-SE" b="1"/>
              <a:t/>
            </a:r>
            <a:br>
              <a:rPr lang="sv-SE" b="1"/>
            </a:br>
            <a:endParaRPr lang="sv-SE" b="1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v-FI" sz="2800" b="1"/>
              <a:t>Kungfrågan är en </a:t>
            </a:r>
            <a:r>
              <a:rPr lang="sv-FI" sz="2800" b="1">
                <a:solidFill>
                  <a:srgbClr val="008000"/>
                </a:solidFill>
              </a:rPr>
              <a:t>storslamsinvit</a:t>
            </a:r>
            <a:r>
              <a:rPr lang="sv-FI" sz="2800" b="1"/>
              <a:t> och lovar också</a:t>
            </a:r>
          </a:p>
          <a:p>
            <a:pPr>
              <a:buFontTx/>
              <a:buNone/>
            </a:pPr>
            <a:r>
              <a:rPr lang="sv-FI" sz="2800" b="1"/>
              <a:t>att paret </a:t>
            </a:r>
            <a:r>
              <a:rPr lang="sv-FI" sz="2800" b="1">
                <a:solidFill>
                  <a:srgbClr val="CC0000"/>
                </a:solidFill>
              </a:rPr>
              <a:t>förfogar över samtliga äss.</a:t>
            </a:r>
          </a:p>
          <a:p>
            <a:pPr>
              <a:buFontTx/>
              <a:buNone/>
            </a:pPr>
            <a:endParaRPr lang="sv-FI" sz="2800" b="1">
              <a:solidFill>
                <a:srgbClr val="CC0000"/>
              </a:solidFill>
            </a:endParaRPr>
          </a:p>
          <a:p>
            <a:pPr>
              <a:buFontTx/>
              <a:buNone/>
            </a:pPr>
            <a:r>
              <a:rPr lang="sv-FI" sz="2800" b="1"/>
              <a:t>6</a:t>
            </a:r>
            <a:r>
              <a:rPr lang="sv-FI" sz="2800" b="1">
                <a:solidFill>
                  <a:srgbClr val="008000"/>
                </a:solidFill>
              </a:rPr>
              <a:t>♣ </a:t>
            </a:r>
            <a:r>
              <a:rPr lang="sv-FI" sz="2800" b="1"/>
              <a:t>= 0 kungar</a:t>
            </a:r>
            <a:endParaRPr lang="sv-FI" sz="2800" b="1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sv-FI" sz="2800" b="1"/>
              <a:t>6</a:t>
            </a:r>
            <a:r>
              <a:rPr lang="sv-FI" sz="2800" b="1">
                <a:solidFill>
                  <a:srgbClr val="FF6600"/>
                </a:solidFill>
              </a:rPr>
              <a:t>♦ </a:t>
            </a:r>
            <a:r>
              <a:rPr lang="sv-FI" sz="2800" b="1"/>
              <a:t>= 1 kung</a:t>
            </a:r>
            <a:endParaRPr lang="sv-FI" sz="2800" b="1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sv-FI" sz="2800" b="1"/>
              <a:t>6</a:t>
            </a:r>
            <a:r>
              <a:rPr lang="sv-FI" sz="2800" b="1">
                <a:solidFill>
                  <a:srgbClr val="FF0000"/>
                </a:solidFill>
              </a:rPr>
              <a:t>♥ </a:t>
            </a:r>
            <a:r>
              <a:rPr lang="sv-FI" sz="2800" b="1"/>
              <a:t>= 2</a:t>
            </a:r>
            <a:r>
              <a:rPr lang="sv-FI" sz="2800" b="1">
                <a:solidFill>
                  <a:srgbClr val="CC0000"/>
                </a:solidFill>
              </a:rPr>
              <a:t> </a:t>
            </a:r>
            <a:r>
              <a:rPr lang="sv-FI" sz="2800" b="1"/>
              <a:t>kungar</a:t>
            </a:r>
            <a:endParaRPr lang="sv-SE" sz="2800" b="1"/>
          </a:p>
          <a:p>
            <a:pPr>
              <a:buFontTx/>
              <a:buNone/>
            </a:pPr>
            <a:r>
              <a:rPr lang="sv-FI" sz="2800" b="1"/>
              <a:t>6</a:t>
            </a:r>
            <a:r>
              <a:rPr lang="sv-FI" sz="2800" b="1">
                <a:solidFill>
                  <a:srgbClr val="000080"/>
                </a:solidFill>
              </a:rPr>
              <a:t>♠ </a:t>
            </a:r>
            <a:r>
              <a:rPr lang="sv-FI" sz="2800" b="1"/>
              <a:t>= 3</a:t>
            </a:r>
            <a:r>
              <a:rPr lang="sv-FI" sz="2800" b="1">
                <a:solidFill>
                  <a:srgbClr val="CC0000"/>
                </a:solidFill>
              </a:rPr>
              <a:t> </a:t>
            </a:r>
            <a:r>
              <a:rPr lang="sv-FI" sz="2800" b="1"/>
              <a:t>kungar</a:t>
            </a:r>
            <a:endParaRPr lang="sv-SE" sz="2800" b="1"/>
          </a:p>
          <a:p>
            <a:pPr>
              <a:buFontTx/>
              <a:buNone/>
            </a:pPr>
            <a:endParaRPr lang="sv-SE">
              <a:solidFill>
                <a:srgbClr val="CC0000"/>
              </a:solidFill>
            </a:endParaRPr>
          </a:p>
          <a:p>
            <a:pPr>
              <a:buFontTx/>
              <a:buNone/>
            </a:pP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126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FI" altLang="sv-FI" b="1" smtClean="0">
                <a:solidFill>
                  <a:srgbClr val="C00000"/>
                </a:solidFill>
                <a:latin typeface="Calibri" panose="020F0502020204030204" pitchFamily="34" charset="0"/>
              </a:rPr>
              <a:t>Stenberg</a:t>
            </a:r>
          </a:p>
        </p:txBody>
      </p:sp>
      <p:sp>
        <p:nvSpPr>
          <p:cNvPr id="3075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FI" altLang="sv-FI" sz="6000" b="1" smtClean="0">
                <a:solidFill>
                  <a:srgbClr val="009900"/>
                </a:solidFill>
                <a:latin typeface="Calibri" panose="020F0502020204030204" pitchFamily="34" charset="0"/>
              </a:rPr>
              <a:t>Kontrollbud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sv-FI"/>
          </a:p>
          <a:p>
            <a:pPr>
              <a:buFontTx/>
              <a:buNone/>
            </a:pPr>
            <a:r>
              <a:rPr lang="sv-FI" sz="2800" b="1" i="1"/>
              <a:t>Många spelar kungfrågan så att man istället</a:t>
            </a:r>
          </a:p>
          <a:p>
            <a:pPr>
              <a:buFontTx/>
              <a:buNone/>
            </a:pPr>
            <a:r>
              <a:rPr lang="sv-FI" sz="2800" b="1" i="1"/>
              <a:t>för antalet kungar </a:t>
            </a:r>
            <a:r>
              <a:rPr lang="sv-FI" sz="2800" b="1" i="1">
                <a:solidFill>
                  <a:srgbClr val="CC0000"/>
                </a:solidFill>
              </a:rPr>
              <a:t>bjuder kungarna nerifrån</a:t>
            </a:r>
            <a:r>
              <a:rPr lang="sv-FI" b="1" i="1">
                <a:solidFill>
                  <a:srgbClr val="CC0000"/>
                </a:solidFill>
              </a:rPr>
              <a:t>.</a:t>
            </a:r>
          </a:p>
          <a:p>
            <a:pPr>
              <a:buFontTx/>
              <a:buNone/>
            </a:pPr>
            <a:endParaRPr lang="sv-SE" b="1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96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FI" sz="32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Spela alltid från svaghet mot styrka!</a:t>
            </a:r>
            <a:r>
              <a:rPr lang="sv-SE" altLang="sv-FI" dirty="0" smtClean="0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v-FI" altLang="sv-FI" sz="2400" dirty="0" smtClean="0">
                <a:latin typeface="Calibri" panose="020F0502020204030204" pitchFamily="34" charset="0"/>
              </a:rPr>
              <a:t>a)			b)		c)		d)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sz="2400" dirty="0" smtClean="0">
                <a:latin typeface="Calibri" panose="020F0502020204030204" pitchFamily="34" charset="0"/>
              </a:rPr>
              <a:t>K2		</a:t>
            </a:r>
            <a:r>
              <a:rPr lang="sv-FI" altLang="sv-FI" sz="2400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sz="2400" dirty="0" smtClean="0">
                <a:latin typeface="Calibri" panose="020F0502020204030204" pitchFamily="34" charset="0"/>
              </a:rPr>
              <a:t>KQ6		</a:t>
            </a:r>
            <a:r>
              <a:rPr lang="sv-FI" altLang="sv-FI" sz="2400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sz="2400" dirty="0" smtClean="0">
                <a:latin typeface="Calibri" panose="020F0502020204030204" pitchFamily="34" charset="0"/>
              </a:rPr>
              <a:t>QJ3		</a:t>
            </a:r>
            <a:r>
              <a:rPr lang="sv-FI" altLang="sv-FI" sz="2400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sz="2400" dirty="0" smtClean="0">
                <a:latin typeface="Calibri" panose="020F0502020204030204" pitchFamily="34" charset="0"/>
              </a:rPr>
              <a:t>Q43	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latin typeface="Calibri" panose="020F0502020204030204" pitchFamily="34" charset="0"/>
              </a:rPr>
              <a:t>   N		    N		    N		   N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latin typeface="Calibri" panose="020F0502020204030204" pitchFamily="34" charset="0"/>
              </a:rPr>
              <a:t>   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latin typeface="Calibri" panose="020F0502020204030204" pitchFamily="34" charset="0"/>
              </a:rPr>
              <a:t>   S		     S		    S		   S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sz="2400" dirty="0" smtClean="0">
                <a:latin typeface="Calibri" panose="020F0502020204030204" pitchFamily="34" charset="0"/>
              </a:rPr>
              <a:t>43		</a:t>
            </a:r>
            <a:r>
              <a:rPr lang="sv-FI" altLang="sv-FI" sz="2400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sz="2400" dirty="0" smtClean="0">
                <a:latin typeface="Calibri" panose="020F0502020204030204" pitchFamily="34" charset="0"/>
              </a:rPr>
              <a:t>542		</a:t>
            </a:r>
            <a:r>
              <a:rPr lang="sv-FI" altLang="sv-FI" sz="2400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sz="2400" dirty="0" smtClean="0">
                <a:latin typeface="Calibri" panose="020F0502020204030204" pitchFamily="34" charset="0"/>
              </a:rPr>
              <a:t>654		</a:t>
            </a:r>
            <a:r>
              <a:rPr lang="sv-FI" altLang="sv-FI" sz="2400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sz="2400" dirty="0" smtClean="0">
                <a:latin typeface="Calibri" panose="020F0502020204030204" pitchFamily="34" charset="0"/>
              </a:rPr>
              <a:t>A65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endParaRPr lang="sv-SE" altLang="sv-FI" sz="24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FI" sz="32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Spela den korta handens honnörer först!</a:t>
            </a:r>
            <a:r>
              <a:rPr lang="sv-SE" altLang="sv-FI" dirty="0" smtClean="0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v-FI" altLang="sv-FI" sz="2400" dirty="0" smtClean="0">
                <a:latin typeface="Calibri" panose="020F0502020204030204" pitchFamily="34" charset="0"/>
              </a:rPr>
              <a:t>a)				b)			c)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sz="2400" dirty="0" smtClean="0">
                <a:latin typeface="Calibri" panose="020F0502020204030204" pitchFamily="34" charset="0"/>
              </a:rPr>
              <a:t>AK63			</a:t>
            </a:r>
            <a:r>
              <a:rPr lang="sv-FI" altLang="sv-FI" sz="2400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sz="2400" dirty="0" smtClean="0">
                <a:latin typeface="Calibri" panose="020F0502020204030204" pitchFamily="34" charset="0"/>
              </a:rPr>
              <a:t>AQ874		</a:t>
            </a:r>
            <a:r>
              <a:rPr lang="sv-FI" altLang="sv-FI" sz="2400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sz="2400" dirty="0" smtClean="0">
                <a:latin typeface="Calibri" panose="020F0502020204030204" pitchFamily="34" charset="0"/>
              </a:rPr>
              <a:t>KJ983			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latin typeface="Calibri" panose="020F0502020204030204" pitchFamily="34" charset="0"/>
              </a:rPr>
              <a:t>   N			    N		   	 N		   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latin typeface="Calibri" panose="020F0502020204030204" pitchFamily="34" charset="0"/>
              </a:rPr>
              <a:t>   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latin typeface="Calibri" panose="020F0502020204030204" pitchFamily="34" charset="0"/>
              </a:rPr>
              <a:t>   S		     	    S		             S		   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sz="2400" dirty="0" smtClean="0">
                <a:latin typeface="Calibri" panose="020F0502020204030204" pitchFamily="34" charset="0"/>
              </a:rPr>
              <a:t>QJ2			</a:t>
            </a:r>
            <a:r>
              <a:rPr lang="sv-FI" altLang="sv-FI" sz="2400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sz="2400" dirty="0" smtClean="0">
                <a:latin typeface="Calibri" panose="020F0502020204030204" pitchFamily="34" charset="0"/>
              </a:rPr>
              <a:t>KJ3			</a:t>
            </a:r>
            <a:r>
              <a:rPr lang="sv-FI" altLang="sv-FI" sz="2400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sz="2400" dirty="0" smtClean="0">
                <a:latin typeface="Calibri" panose="020F0502020204030204" pitchFamily="34" charset="0"/>
              </a:rPr>
              <a:t>QT	</a:t>
            </a:r>
            <a:endParaRPr lang="sv-SE" altLang="sv-FI" sz="2400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endParaRPr lang="sv-SE" altLang="sv-FI" sz="24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FI" sz="3600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Lågt i andra hand, högt i tredje</a:t>
            </a:r>
            <a:r>
              <a:rPr lang="sv-SE" altLang="sv-FI" dirty="0" smtClean="0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v-FI" altLang="sv-FI" dirty="0" smtClean="0"/>
              <a:t>a</a:t>
            </a:r>
            <a:r>
              <a:rPr lang="sv-FI" altLang="sv-FI" dirty="0" smtClean="0">
                <a:latin typeface="Calibri" panose="020F0502020204030204" pitchFamily="34" charset="0"/>
              </a:rPr>
              <a:t>)				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  <a:sym typeface="Symbol" panose="05050102010706020507" pitchFamily="18" charset="2"/>
              </a:rPr>
              <a:t>			</a:t>
            </a:r>
            <a:r>
              <a:rPr lang="sv-FI" altLang="sv-FI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J87	</a:t>
            </a: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				</a:t>
            </a:r>
          </a:p>
          <a:p>
            <a:pPr eaLnBrk="1" hangingPunct="1">
              <a:buFontTx/>
              <a:buNone/>
            </a:pPr>
            <a:r>
              <a:rPr lang="sv-FI" altLang="sv-FI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KT3			</a:t>
            </a:r>
            <a:r>
              <a:rPr lang="sv-FI" altLang="sv-FI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A92				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  <a:sym typeface="Symbol" panose="05050102010706020507" pitchFamily="18" charset="2"/>
              </a:rPr>
              <a:t>			</a:t>
            </a:r>
            <a:r>
              <a:rPr lang="sv-FI" altLang="sv-FI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Q65</a:t>
            </a:r>
            <a:r>
              <a:rPr lang="sv-FI" altLang="sv-FI" u="sng" dirty="0" smtClean="0">
                <a:latin typeface="Calibri" panose="020F0502020204030204" pitchFamily="34" charset="0"/>
              </a:rPr>
              <a:t>4</a:t>
            </a:r>
            <a:r>
              <a:rPr lang="sv-FI" altLang="sv-FI" dirty="0" smtClean="0">
                <a:latin typeface="Calibri" panose="020F0502020204030204" pitchFamily="34" charset="0"/>
              </a:rPr>
              <a:t>		</a:t>
            </a:r>
            <a:r>
              <a:rPr lang="sv-FI" altLang="sv-FI" dirty="0" smtClean="0"/>
              <a:t>		 </a:t>
            </a:r>
            <a:endParaRPr lang="sv-SE" altLang="sv-FI" dirty="0" smtClean="0"/>
          </a:p>
          <a:p>
            <a:pPr eaLnBrk="1" hangingPunct="1">
              <a:buFontTx/>
              <a:buNone/>
            </a:pPr>
            <a:endParaRPr lang="sv-SE" altLang="sv-FI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FI" sz="3600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Lågt i andra hand, högt i tredje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b)</a:t>
            </a:r>
          </a:p>
          <a:p>
            <a:pPr eaLnBrk="1" hangingPunct="1">
              <a:buFontTx/>
              <a:buNone/>
            </a:pPr>
            <a:r>
              <a:rPr lang="sv-FI" altLang="sv-FI" sz="4400" dirty="0" smtClean="0">
                <a:latin typeface="Calibri" panose="020F0502020204030204" pitchFamily="34" charset="0"/>
                <a:sym typeface="Symbol" panose="05050102010706020507" pitchFamily="18" charset="2"/>
              </a:rPr>
              <a:t>				</a:t>
            </a:r>
            <a:r>
              <a:rPr lang="sv-FI" altLang="sv-FI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dirty="0" smtClean="0">
                <a:latin typeface="Calibri" panose="020F0502020204030204" pitchFamily="34" charset="0"/>
              </a:rPr>
              <a:t>876</a:t>
            </a:r>
          </a:p>
          <a:p>
            <a:pPr eaLnBrk="1" hangingPunct="1">
              <a:buFontTx/>
              <a:buNone/>
            </a:pPr>
            <a:endParaRPr lang="sv-FI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  <a:sym typeface="Symbol" panose="05050102010706020507" pitchFamily="18" charset="2"/>
              </a:rPr>
              <a:t>	</a:t>
            </a:r>
            <a:r>
              <a:rPr lang="sv-FI" altLang="sv-FI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dirty="0" smtClean="0">
                <a:latin typeface="Calibri" panose="020F0502020204030204" pitchFamily="34" charset="0"/>
              </a:rPr>
              <a:t>KJ4</a:t>
            </a:r>
            <a:r>
              <a:rPr lang="sv-FI" altLang="sv-FI" u="sng" dirty="0" smtClean="0">
                <a:latin typeface="Calibri" panose="020F0502020204030204" pitchFamily="34" charset="0"/>
              </a:rPr>
              <a:t>3</a:t>
            </a:r>
            <a:r>
              <a:rPr lang="sv-FI" altLang="sv-FI" dirty="0" smtClean="0">
                <a:latin typeface="Calibri" panose="020F0502020204030204" pitchFamily="34" charset="0"/>
              </a:rPr>
              <a:t>2				</a:t>
            </a:r>
            <a:r>
              <a:rPr lang="sv-FI" altLang="sv-FI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dirty="0" smtClean="0">
                <a:latin typeface="Calibri" panose="020F0502020204030204" pitchFamily="34" charset="0"/>
              </a:rPr>
              <a:t>Q95</a:t>
            </a:r>
          </a:p>
          <a:p>
            <a:pPr lvl="3" eaLnBrk="1" hangingPunct="1">
              <a:buFontTx/>
              <a:buNone/>
            </a:pPr>
            <a:endParaRPr lang="sv-FI" altLang="sv-FI" sz="3200" dirty="0" smtClean="0">
              <a:latin typeface="Calibri" panose="020F0502020204030204" pitchFamily="34" charset="0"/>
            </a:endParaRPr>
          </a:p>
          <a:p>
            <a:pPr lvl="3" eaLnBrk="1" hangingPunct="1">
              <a:buFontTx/>
              <a:buNone/>
            </a:pPr>
            <a:r>
              <a:rPr lang="sv-FI" altLang="sv-FI" sz="3200" dirty="0" smtClean="0">
                <a:latin typeface="Calibri" panose="020F0502020204030204" pitchFamily="34" charset="0"/>
              </a:rPr>
              <a:t>			</a:t>
            </a:r>
            <a:r>
              <a:rPr lang="sv-FI" altLang="sv-FI" sz="3200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sz="3200" dirty="0" smtClean="0">
                <a:latin typeface="Calibri" panose="020F0502020204030204" pitchFamily="34" charset="0"/>
              </a:rPr>
              <a:t>AT</a:t>
            </a:r>
            <a:r>
              <a:rPr lang="sv-SE" altLang="sv-FI" sz="3200" dirty="0" smtClean="0">
                <a:latin typeface="Calibri" panose="020F0502020204030204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FI" sz="3600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Lågt i andra hand, högt i tredje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  <a:sym typeface="Symbol" panose="05050102010706020507" pitchFamily="18" charset="2"/>
              </a:rPr>
              <a:t>c)</a:t>
            </a:r>
          </a:p>
          <a:p>
            <a:pPr marL="609600" indent="-609600"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  <a:sym typeface="Symbol" panose="05050102010706020507" pitchFamily="18" charset="2"/>
              </a:rPr>
              <a:t>			</a:t>
            </a:r>
            <a:r>
              <a:rPr lang="sv-FI" altLang="sv-FI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dirty="0" smtClean="0">
                <a:latin typeface="Calibri" panose="020F0502020204030204" pitchFamily="34" charset="0"/>
              </a:rPr>
              <a:t>J65	</a:t>
            </a:r>
          </a:p>
          <a:p>
            <a:pPr marL="609600" indent="-609600"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			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sv-FI" altLang="sv-FI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dirty="0" smtClean="0">
                <a:latin typeface="Calibri" panose="020F0502020204030204" pitchFamily="34" charset="0"/>
              </a:rPr>
              <a:t>K8742			</a:t>
            </a:r>
            <a:r>
              <a:rPr lang="sv-FI" altLang="sv-FI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dirty="0" smtClean="0">
                <a:latin typeface="Calibri" panose="020F0502020204030204" pitchFamily="34" charset="0"/>
              </a:rPr>
              <a:t>QT3				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  <a:sym typeface="Symbol" panose="05050102010706020507" pitchFamily="18" charset="2"/>
              </a:rPr>
              <a:t>			</a:t>
            </a:r>
            <a:r>
              <a:rPr lang="sv-FI" altLang="sv-FI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dirty="0" smtClean="0">
                <a:latin typeface="Calibri" panose="020F0502020204030204" pitchFamily="34" charset="0"/>
              </a:rPr>
              <a:t>A9	</a:t>
            </a:r>
            <a:r>
              <a:rPr lang="sv-FI" altLang="sv-FI" dirty="0" smtClean="0"/>
              <a:t>			</a:t>
            </a:r>
            <a:endParaRPr lang="sv-SE" altLang="sv-FI" dirty="0" smtClean="0"/>
          </a:p>
          <a:p>
            <a:pPr marL="609600" indent="-609600" eaLnBrk="1" hangingPunct="1">
              <a:buFontTx/>
              <a:buNone/>
            </a:pPr>
            <a:endParaRPr lang="sv-SE" altLang="sv-FI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FI" sz="3600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Lågt i andra hand, högt i tredje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d)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				</a:t>
            </a:r>
            <a:r>
              <a:rPr lang="sv-FI" altLang="sv-FI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dirty="0" smtClean="0">
                <a:latin typeface="Calibri" panose="020F0502020204030204" pitchFamily="34" charset="0"/>
              </a:rPr>
              <a:t>75</a:t>
            </a:r>
          </a:p>
          <a:p>
            <a:pPr eaLnBrk="1" hangingPunct="1">
              <a:buFontTx/>
              <a:buNone/>
            </a:pPr>
            <a:endParaRPr lang="sv-SE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		</a:t>
            </a:r>
            <a:r>
              <a:rPr lang="sv-FI" altLang="sv-FI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dirty="0" smtClean="0">
                <a:latin typeface="Calibri" panose="020F0502020204030204" pitchFamily="34" charset="0"/>
              </a:rPr>
              <a:t>KT8</a:t>
            </a:r>
            <a:r>
              <a:rPr lang="sv-FI" altLang="sv-FI" u="sng" dirty="0" smtClean="0">
                <a:latin typeface="Calibri" panose="020F0502020204030204" pitchFamily="34" charset="0"/>
              </a:rPr>
              <a:t>4</a:t>
            </a:r>
            <a:r>
              <a:rPr lang="sv-FI" altLang="sv-FI" dirty="0" smtClean="0">
                <a:latin typeface="Calibri" panose="020F0502020204030204" pitchFamily="34" charset="0"/>
              </a:rPr>
              <a:t>2				</a:t>
            </a:r>
            <a:r>
              <a:rPr lang="sv-FI" altLang="sv-FI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dirty="0" smtClean="0">
                <a:latin typeface="Calibri" panose="020F0502020204030204" pitchFamily="34" charset="0"/>
              </a:rPr>
              <a:t>QJ3</a:t>
            </a:r>
          </a:p>
          <a:p>
            <a:pPr eaLnBrk="1" hangingPunct="1">
              <a:buFontTx/>
              <a:buNone/>
            </a:pPr>
            <a:endParaRPr lang="sv-SE" altLang="sv-FI" dirty="0" smtClean="0">
              <a:solidFill>
                <a:srgbClr val="009900"/>
              </a:solidFill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				</a:t>
            </a:r>
            <a:r>
              <a:rPr lang="sv-FI" altLang="sv-FI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dirty="0" smtClean="0">
                <a:latin typeface="Calibri" panose="020F0502020204030204" pitchFamily="34" charset="0"/>
              </a:rPr>
              <a:t>A96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endParaRPr lang="sv-SE" altLang="sv-FI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sv-FI" altLang="sv-FI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e)			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  <a:sym typeface="Symbol" panose="05050102010706020507" pitchFamily="18" charset="2"/>
              </a:rPr>
              <a:t>			</a:t>
            </a:r>
            <a:r>
              <a:rPr lang="sv-FI" altLang="sv-FI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653		</a:t>
            </a:r>
          </a:p>
          <a:p>
            <a:pPr eaLnBrk="1" hangingPunct="1">
              <a:buFontTx/>
              <a:buNone/>
            </a:pPr>
            <a:endParaRPr lang="sv-FI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KQJ82			</a:t>
            </a:r>
            <a:r>
              <a:rPr lang="sv-FI" altLang="sv-FI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A7	</a:t>
            </a: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	</a:t>
            </a: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			</a:t>
            </a:r>
            <a:r>
              <a:rPr lang="sv-FI" altLang="sv-FI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dirty="0" smtClean="0">
                <a:latin typeface="Calibri" panose="020F0502020204030204" pitchFamily="34" charset="0"/>
              </a:rPr>
              <a:t>T94		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dirty="0" smtClean="0">
                <a:latin typeface="Calibri" panose="020F0502020204030204" pitchFamily="34" charset="0"/>
              </a:rPr>
              <a:t> </a:t>
            </a:r>
            <a:endParaRPr lang="sv-SE" altLang="sv-FI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endParaRPr lang="sv-SE" altLang="sv-FI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666875"/>
          </a:xfrm>
        </p:spPr>
        <p:txBody>
          <a:bodyPr/>
          <a:lstStyle/>
          <a:p>
            <a:pPr algn="l" eaLnBrk="1" hangingPunct="1"/>
            <a:r>
              <a:rPr lang="sv-FI" altLang="sv-FI" sz="3600" b="1" smtClean="0">
                <a:latin typeface="Calibri" panose="020F0502020204030204" pitchFamily="34" charset="0"/>
              </a:rPr>
              <a:t>Enligt grundkursen:</a:t>
            </a:r>
            <a:br>
              <a:rPr lang="sv-FI" altLang="sv-FI" sz="3600" b="1" smtClean="0">
                <a:latin typeface="Calibri" panose="020F0502020204030204" pitchFamily="34" charset="0"/>
              </a:rPr>
            </a:br>
            <a:r>
              <a:rPr lang="sv-FI" altLang="sv-FI" sz="3600" b="1" smtClean="0">
                <a:latin typeface="Calibri" panose="020F0502020204030204" pitchFamily="34" charset="0"/>
              </a:rPr>
              <a:t>Din partner öppnar med 1</a:t>
            </a:r>
            <a:r>
              <a:rPr lang="sv-FI" altLang="sv-FI" sz="3600" b="1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sz="3600" b="1" smtClean="0">
                <a:solidFill>
                  <a:srgbClr val="000080"/>
                </a:solidFill>
                <a:latin typeface="Calibri" panose="020F0502020204030204" pitchFamily="34" charset="0"/>
              </a:rPr>
              <a:t> </a:t>
            </a:r>
            <a:br>
              <a:rPr lang="sv-FI" altLang="sv-FI" sz="3600" b="1" smtClean="0">
                <a:solidFill>
                  <a:srgbClr val="000080"/>
                </a:solidFill>
                <a:latin typeface="Calibri" panose="020F0502020204030204" pitchFamily="34" charset="0"/>
              </a:rPr>
            </a:br>
            <a:r>
              <a:rPr lang="sv-FI" altLang="sv-FI" sz="3600" b="1" smtClean="0">
                <a:solidFill>
                  <a:schemeClr val="tx1"/>
                </a:solidFill>
                <a:latin typeface="Calibri" panose="020F0502020204030204" pitchFamily="34" charset="0"/>
              </a:rPr>
              <a:t>och du har fyra korts stöd</a:t>
            </a:r>
            <a:endParaRPr lang="sv-SE" altLang="sv-FI" sz="3600" b="1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36838"/>
            <a:ext cx="7772400" cy="3459162"/>
          </a:xfrm>
        </p:spPr>
        <p:txBody>
          <a:bodyPr/>
          <a:lstStyle/>
          <a:p>
            <a:pPr eaLnBrk="1" hangingPunct="1">
              <a:defRPr/>
            </a:pPr>
            <a:endParaRPr lang="sv-FI" altLang="sv-FI" b="1" dirty="0" smtClean="0"/>
          </a:p>
          <a:p>
            <a:pPr marL="0" indent="0" eaLnBrk="1" hangingPunct="1">
              <a:buFontTx/>
              <a:buNone/>
              <a:defRPr/>
            </a:pPr>
            <a:r>
              <a:rPr lang="sv-FI" altLang="sv-FI" dirty="0" smtClean="0">
                <a:latin typeface="Calibri" panose="020F0502020204030204" pitchFamily="34" charset="0"/>
              </a:rPr>
              <a:t>1</a:t>
            </a:r>
            <a:r>
              <a:rPr lang="sv-FI" altLang="sv-FI" b="1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 	</a:t>
            </a:r>
            <a:r>
              <a:rPr lang="sv-FI" altLang="sv-FI" b="1" dirty="0" smtClean="0">
                <a:latin typeface="Calibri" panose="020F0502020204030204" pitchFamily="34" charset="0"/>
              </a:rPr>
              <a:t>-</a:t>
            </a: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  </a:t>
            </a:r>
            <a:r>
              <a:rPr lang="sv-FI" altLang="sv-FI" b="1" dirty="0" smtClean="0">
                <a:latin typeface="Calibri" panose="020F0502020204030204" pitchFamily="34" charset="0"/>
              </a:rPr>
              <a:t>pass		0-5 </a:t>
            </a:r>
            <a:r>
              <a:rPr lang="sv-FI" altLang="sv-FI" b="1" dirty="0" err="1" smtClean="0">
                <a:latin typeface="Calibri" panose="020F0502020204030204" pitchFamily="34" charset="0"/>
              </a:rPr>
              <a:t>hfp</a:t>
            </a:r>
            <a:r>
              <a:rPr lang="sv-FI" altLang="sv-FI" b="1" dirty="0" smtClean="0">
                <a:latin typeface="Calibri" panose="020F0502020204030204" pitchFamily="34" charset="0"/>
              </a:rPr>
              <a:t>		</a:t>
            </a:r>
          </a:p>
          <a:p>
            <a:pPr marL="0" indent="0" eaLnBrk="1" hangingPunct="1">
              <a:buFontTx/>
              <a:buNone/>
              <a:defRPr/>
            </a:pP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 	</a:t>
            </a:r>
            <a:r>
              <a:rPr lang="sv-FI" altLang="sv-FI" b="1" dirty="0" smtClean="0">
                <a:latin typeface="Calibri" panose="020F0502020204030204" pitchFamily="34" charset="0"/>
              </a:rPr>
              <a:t>-</a:t>
            </a: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  </a:t>
            </a:r>
            <a:r>
              <a:rPr lang="sv-FI" altLang="sv-FI" b="1" dirty="0" smtClean="0">
                <a:latin typeface="Calibri" panose="020F0502020204030204" pitchFamily="34" charset="0"/>
              </a:rPr>
              <a:t>2</a:t>
            </a:r>
            <a:r>
              <a:rPr lang="sv-FI" altLang="sv-FI" sz="3600" b="1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  </a:t>
            </a:r>
            <a:r>
              <a:rPr lang="sv-FI" altLang="sv-FI" sz="3600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		</a:t>
            </a:r>
            <a:r>
              <a:rPr lang="sv-FI" altLang="sv-FI" sz="3600" b="1" dirty="0" smtClean="0">
                <a:latin typeface="Calibri" panose="020F0502020204030204" pitchFamily="34" charset="0"/>
              </a:rPr>
              <a:t>6-9 </a:t>
            </a:r>
            <a:r>
              <a:rPr lang="sv-FI" altLang="sv-FI" sz="3600" b="1" dirty="0" err="1" smtClean="0">
                <a:latin typeface="Calibri" panose="020F0502020204030204" pitchFamily="34" charset="0"/>
              </a:rPr>
              <a:t>hfp</a:t>
            </a:r>
            <a:r>
              <a:rPr lang="sv-FI" altLang="sv-FI" sz="3600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		</a:t>
            </a:r>
          </a:p>
          <a:p>
            <a:pPr marL="0" indent="0" eaLnBrk="1" hangingPunct="1">
              <a:buFontTx/>
              <a:buNone/>
              <a:defRPr/>
            </a:pPr>
            <a:r>
              <a:rPr lang="sv-FI" altLang="sv-FI" dirty="0">
                <a:latin typeface="Calibri" panose="020F0502020204030204" pitchFamily="34" charset="0"/>
              </a:rPr>
              <a:t> </a:t>
            </a:r>
            <a:r>
              <a:rPr lang="sv-FI" altLang="sv-FI" dirty="0" smtClean="0">
                <a:latin typeface="Calibri" panose="020F0502020204030204" pitchFamily="34" charset="0"/>
              </a:rPr>
              <a:t>   </a:t>
            </a: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      </a:t>
            </a:r>
            <a:r>
              <a:rPr lang="sv-FI" altLang="sv-FI" b="1" dirty="0" smtClean="0">
                <a:latin typeface="Calibri" panose="020F0502020204030204" pitchFamily="34" charset="0"/>
              </a:rPr>
              <a:t>-</a:t>
            </a: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  </a:t>
            </a:r>
            <a:r>
              <a:rPr lang="sv-FI" altLang="sv-FI" b="1" dirty="0" smtClean="0">
                <a:latin typeface="Calibri" panose="020F0502020204030204" pitchFamily="34" charset="0"/>
              </a:rPr>
              <a:t>3</a:t>
            </a:r>
            <a:r>
              <a:rPr lang="sv-FI" altLang="sv-FI" b="1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  </a:t>
            </a:r>
            <a:r>
              <a:rPr lang="sv-FI" altLang="sv-FI" b="1" dirty="0" smtClean="0">
                <a:solidFill>
                  <a:srgbClr val="000080"/>
                </a:solidFill>
                <a:latin typeface="Calibri" panose="020F0502020204030204" pitchFamily="34" charset="0"/>
              </a:rPr>
              <a:t>		</a:t>
            </a:r>
            <a:r>
              <a:rPr lang="sv-FI" altLang="sv-FI" b="1" dirty="0" smtClean="0">
                <a:latin typeface="Calibri" panose="020F0502020204030204" pitchFamily="34" charset="0"/>
              </a:rPr>
              <a:t>10-12 </a:t>
            </a:r>
            <a:r>
              <a:rPr lang="sv-FI" altLang="sv-FI" b="1" dirty="0" err="1" smtClean="0">
                <a:latin typeface="Calibri" panose="020F0502020204030204" pitchFamily="34" charset="0"/>
              </a:rPr>
              <a:t>hfp</a:t>
            </a:r>
            <a:endParaRPr lang="sv-FI" altLang="sv-FI" b="1" dirty="0" smtClean="0">
              <a:latin typeface="Calibri" panose="020F050202020403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sv-FI" altLang="sv-FI" dirty="0">
                <a:solidFill>
                  <a:srgbClr val="009900"/>
                </a:solidFill>
                <a:latin typeface="Calibri" panose="020F0502020204030204" pitchFamily="34" charset="0"/>
              </a:rPr>
              <a:t> </a:t>
            </a:r>
            <a:r>
              <a:rPr lang="sv-FI" altLang="sv-FI" dirty="0" smtClean="0">
                <a:solidFill>
                  <a:srgbClr val="009900"/>
                </a:solidFill>
                <a:latin typeface="Calibri" panose="020F0502020204030204" pitchFamily="34" charset="0"/>
              </a:rPr>
              <a:t>   </a:t>
            </a:r>
            <a:r>
              <a:rPr lang="sv-FI" altLang="sv-FI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      -  4</a:t>
            </a:r>
            <a:r>
              <a:rPr lang="sv-FI" altLang="sv-FI" b="1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  </a:t>
            </a:r>
            <a:r>
              <a:rPr lang="sv-FI" altLang="sv-FI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		13-15 </a:t>
            </a:r>
            <a:r>
              <a:rPr lang="sv-FI" altLang="sv-FI" b="1" dirty="0" err="1" smtClean="0">
                <a:solidFill>
                  <a:srgbClr val="009900"/>
                </a:solidFill>
                <a:latin typeface="Calibri" panose="020F0502020204030204" pitchFamily="34" charset="0"/>
              </a:rPr>
              <a:t>hfp</a:t>
            </a:r>
            <a:endParaRPr lang="sv-SE" altLang="sv-FI" dirty="0" smtClean="0">
              <a:solidFill>
                <a:srgbClr val="0099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altLang="sv-FI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Stenberg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sv-FI" altLang="sv-FI" dirty="0">
                <a:latin typeface="Calibri" panose="020F0502020204030204" pitchFamily="34" charset="0"/>
              </a:rPr>
              <a:t>1</a:t>
            </a:r>
            <a:r>
              <a:rPr lang="sv-FI" altLang="sv-FI" b="1" dirty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b="1" dirty="0">
                <a:solidFill>
                  <a:srgbClr val="000080"/>
                </a:solidFill>
                <a:latin typeface="Calibri" panose="020F0502020204030204" pitchFamily="34" charset="0"/>
              </a:rPr>
              <a:t> 	</a:t>
            </a:r>
            <a:r>
              <a:rPr lang="sv-FI" altLang="sv-FI" b="1" dirty="0">
                <a:latin typeface="Calibri" panose="020F0502020204030204" pitchFamily="34" charset="0"/>
              </a:rPr>
              <a:t>-</a:t>
            </a:r>
            <a:r>
              <a:rPr lang="sv-FI" altLang="sv-FI" b="1" dirty="0">
                <a:solidFill>
                  <a:srgbClr val="000080"/>
                </a:solidFill>
                <a:latin typeface="Calibri" panose="020F0502020204030204" pitchFamily="34" charset="0"/>
              </a:rPr>
              <a:t>  </a:t>
            </a:r>
            <a:r>
              <a:rPr lang="sv-FI" altLang="sv-FI" b="1" dirty="0">
                <a:latin typeface="Calibri" panose="020F0502020204030204" pitchFamily="34" charset="0"/>
              </a:rPr>
              <a:t>pass		0-5 </a:t>
            </a:r>
            <a:r>
              <a:rPr lang="sv-FI" altLang="sv-FI" b="1" dirty="0" err="1">
                <a:latin typeface="Calibri" panose="020F0502020204030204" pitchFamily="34" charset="0"/>
              </a:rPr>
              <a:t>hfp</a:t>
            </a:r>
            <a:r>
              <a:rPr lang="sv-FI" altLang="sv-FI" b="1" dirty="0">
                <a:latin typeface="Calibri" panose="020F0502020204030204" pitchFamily="34" charset="0"/>
              </a:rPr>
              <a:t>		</a:t>
            </a:r>
          </a:p>
          <a:p>
            <a:pPr marL="0" indent="0" eaLnBrk="1" hangingPunct="1">
              <a:buFontTx/>
              <a:buNone/>
              <a:defRPr/>
            </a:pPr>
            <a:r>
              <a:rPr lang="sv-FI" altLang="sv-FI" b="1" dirty="0">
                <a:solidFill>
                  <a:srgbClr val="000080"/>
                </a:solidFill>
                <a:latin typeface="Calibri" panose="020F0502020204030204" pitchFamily="34" charset="0"/>
              </a:rPr>
              <a:t> 	</a:t>
            </a:r>
            <a:r>
              <a:rPr lang="sv-FI" altLang="sv-FI" b="1" dirty="0">
                <a:latin typeface="Calibri" panose="020F0502020204030204" pitchFamily="34" charset="0"/>
              </a:rPr>
              <a:t>-</a:t>
            </a:r>
            <a:r>
              <a:rPr lang="sv-FI" altLang="sv-FI" b="1" dirty="0">
                <a:solidFill>
                  <a:srgbClr val="000080"/>
                </a:solidFill>
                <a:latin typeface="Calibri" panose="020F0502020204030204" pitchFamily="34" charset="0"/>
              </a:rPr>
              <a:t>  </a:t>
            </a:r>
            <a:r>
              <a:rPr lang="sv-FI" altLang="sv-FI" b="1" dirty="0">
                <a:latin typeface="Calibri" panose="020F0502020204030204" pitchFamily="34" charset="0"/>
              </a:rPr>
              <a:t>2</a:t>
            </a:r>
            <a:r>
              <a:rPr lang="sv-FI" altLang="sv-FI" sz="3600" b="1" dirty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  </a:t>
            </a:r>
            <a:r>
              <a:rPr lang="sv-FI" altLang="sv-FI" sz="3600" b="1" dirty="0">
                <a:solidFill>
                  <a:srgbClr val="000080"/>
                </a:solidFill>
                <a:latin typeface="Calibri" panose="020F0502020204030204" pitchFamily="34" charset="0"/>
              </a:rPr>
              <a:t>		</a:t>
            </a:r>
            <a:r>
              <a:rPr lang="sv-FI" altLang="sv-FI" sz="3600" b="1" dirty="0">
                <a:latin typeface="Calibri" panose="020F0502020204030204" pitchFamily="34" charset="0"/>
              </a:rPr>
              <a:t>6-9 </a:t>
            </a:r>
            <a:r>
              <a:rPr lang="sv-FI" altLang="sv-FI" sz="3600" b="1" dirty="0" err="1">
                <a:latin typeface="Calibri" panose="020F0502020204030204" pitchFamily="34" charset="0"/>
              </a:rPr>
              <a:t>hfp</a:t>
            </a:r>
            <a:r>
              <a:rPr lang="sv-FI" altLang="sv-FI" sz="3600" b="1" dirty="0">
                <a:solidFill>
                  <a:srgbClr val="000080"/>
                </a:solidFill>
                <a:latin typeface="Calibri" panose="020F0502020204030204" pitchFamily="34" charset="0"/>
              </a:rPr>
              <a:t>		</a:t>
            </a:r>
          </a:p>
          <a:p>
            <a:pPr marL="0" indent="0" eaLnBrk="1" hangingPunct="1">
              <a:buFontTx/>
              <a:buNone/>
              <a:defRPr/>
            </a:pPr>
            <a:r>
              <a:rPr lang="sv-FI" altLang="sv-FI" dirty="0">
                <a:latin typeface="Calibri" panose="020F0502020204030204" pitchFamily="34" charset="0"/>
              </a:rPr>
              <a:t>    </a:t>
            </a:r>
            <a:r>
              <a:rPr lang="sv-FI" altLang="sv-FI" b="1" dirty="0">
                <a:solidFill>
                  <a:srgbClr val="000080"/>
                </a:solidFill>
                <a:latin typeface="Calibri" panose="020F0502020204030204" pitchFamily="34" charset="0"/>
              </a:rPr>
              <a:t>      </a:t>
            </a:r>
            <a:r>
              <a:rPr lang="sv-FI" altLang="sv-FI" b="1" dirty="0">
                <a:latin typeface="Calibri" panose="020F0502020204030204" pitchFamily="34" charset="0"/>
              </a:rPr>
              <a:t>-</a:t>
            </a:r>
            <a:r>
              <a:rPr lang="sv-FI" altLang="sv-FI" b="1" dirty="0">
                <a:solidFill>
                  <a:srgbClr val="000080"/>
                </a:solidFill>
                <a:latin typeface="Calibri" panose="020F0502020204030204" pitchFamily="34" charset="0"/>
              </a:rPr>
              <a:t>  </a:t>
            </a:r>
            <a:r>
              <a:rPr lang="sv-FI" altLang="sv-FI" b="1" dirty="0">
                <a:latin typeface="Calibri" panose="020F0502020204030204" pitchFamily="34" charset="0"/>
              </a:rPr>
              <a:t>3</a:t>
            </a:r>
            <a:r>
              <a:rPr lang="sv-FI" altLang="sv-FI" b="1" dirty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  </a:t>
            </a:r>
            <a:r>
              <a:rPr lang="sv-FI" altLang="sv-FI" b="1" dirty="0">
                <a:solidFill>
                  <a:srgbClr val="000080"/>
                </a:solidFill>
                <a:latin typeface="Calibri" panose="020F0502020204030204" pitchFamily="34" charset="0"/>
              </a:rPr>
              <a:t>		</a:t>
            </a:r>
            <a:r>
              <a:rPr lang="sv-FI" altLang="sv-FI" b="1" dirty="0">
                <a:latin typeface="Calibri" panose="020F0502020204030204" pitchFamily="34" charset="0"/>
              </a:rPr>
              <a:t>10-12 </a:t>
            </a:r>
            <a:r>
              <a:rPr lang="sv-FI" altLang="sv-FI" b="1" dirty="0" err="1">
                <a:latin typeface="Calibri" panose="020F0502020204030204" pitchFamily="34" charset="0"/>
              </a:rPr>
              <a:t>hfp</a:t>
            </a:r>
            <a:endParaRPr lang="sv-FI" altLang="sv-FI" b="1" dirty="0">
              <a:latin typeface="Calibri" panose="020F050202020403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sv-FI" altLang="sv-FI" dirty="0">
                <a:solidFill>
                  <a:srgbClr val="009900"/>
                </a:solidFill>
                <a:latin typeface="Calibri" panose="020F0502020204030204" pitchFamily="34" charset="0"/>
              </a:rPr>
              <a:t>    </a:t>
            </a:r>
            <a:r>
              <a:rPr lang="sv-FI" altLang="sv-FI" b="1" dirty="0">
                <a:solidFill>
                  <a:srgbClr val="009900"/>
                </a:solidFill>
                <a:latin typeface="Calibri" panose="020F0502020204030204" pitchFamily="34" charset="0"/>
              </a:rPr>
              <a:t>      -  </a:t>
            </a:r>
            <a:r>
              <a:rPr lang="sv-FI" altLang="sv-FI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2 NT</a:t>
            </a:r>
            <a:r>
              <a:rPr lang="sv-FI" altLang="sv-FI" b="1" dirty="0">
                <a:solidFill>
                  <a:srgbClr val="009900"/>
                </a:solidFill>
                <a:latin typeface="Calibri" panose="020F0502020204030204" pitchFamily="34" charset="0"/>
              </a:rPr>
              <a:t>		</a:t>
            </a:r>
            <a:r>
              <a:rPr lang="sv-FI" altLang="sv-FI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13 </a:t>
            </a:r>
            <a:r>
              <a:rPr lang="sv-FI" altLang="sv-FI" b="1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</a:t>
            </a:r>
            <a:r>
              <a:rPr lang="sv-FI" altLang="sv-FI" b="1" dirty="0" smtClean="0">
                <a:solidFill>
                  <a:srgbClr val="009900"/>
                </a:solidFill>
                <a:latin typeface="Calibri" panose="020F0502020204030204" pitchFamily="34" charset="0"/>
              </a:rPr>
              <a:t> </a:t>
            </a:r>
            <a:r>
              <a:rPr lang="sv-FI" altLang="sv-FI" b="1" dirty="0" err="1">
                <a:solidFill>
                  <a:srgbClr val="009900"/>
                </a:solidFill>
                <a:latin typeface="Calibri" panose="020F0502020204030204" pitchFamily="34" charset="0"/>
              </a:rPr>
              <a:t>hfp</a:t>
            </a:r>
            <a:endParaRPr lang="sv-SE" altLang="sv-FI" dirty="0">
              <a:solidFill>
                <a:srgbClr val="009900"/>
              </a:solidFill>
              <a:latin typeface="Calibri" panose="020F0502020204030204" pitchFamily="34" charset="0"/>
            </a:endParaRPr>
          </a:p>
          <a:p>
            <a:pPr>
              <a:defRPr/>
            </a:pPr>
            <a:endParaRPr lang="sv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FI" altLang="sv-FI" b="1" smtClean="0">
                <a:solidFill>
                  <a:srgbClr val="CC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Stenberg,</a:t>
            </a:r>
            <a:r>
              <a:rPr lang="sv-FI" altLang="sv-FI" b="1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sv-FI" altLang="sv-FI" b="1" smtClean="0">
                <a:solidFill>
                  <a:srgbClr val="0099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utgångskrav</a:t>
            </a:r>
            <a:r>
              <a:rPr lang="sv-FI" altLang="sv-FI" b="1" smtClean="0">
                <a:solidFill>
                  <a:srgbClr val="FF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sv-FI" altLang="sv-FI" b="1" smtClean="0">
                <a:solidFill>
                  <a:srgbClr val="FF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sv-SE" altLang="sv-FI" b="1" smtClean="0">
              <a:solidFill>
                <a:srgbClr val="FF0000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sv-FI" altLang="sv-FI" sz="2800" b="1" smtClean="0"/>
          </a:p>
          <a:p>
            <a:pPr eaLnBrk="1" hangingPunct="1">
              <a:buFontTx/>
              <a:buNone/>
            </a:pPr>
            <a:r>
              <a:rPr lang="sv-FI" altLang="sv-FI" sz="2800" b="1" smtClean="0">
                <a:latin typeface="Calibri" panose="020F0502020204030204" pitchFamily="34" charset="0"/>
              </a:rPr>
              <a:t>1</a:t>
            </a:r>
            <a:r>
              <a:rPr lang="sv-FI" altLang="sv-FI" sz="2800" b="1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sz="2800" b="1" smtClean="0">
                <a:latin typeface="Calibri" panose="020F0502020204030204" pitchFamily="34" charset="0"/>
              </a:rPr>
              <a:t> - 2 NT</a:t>
            </a:r>
          </a:p>
          <a:p>
            <a:pPr eaLnBrk="1" hangingPunct="1">
              <a:buFontTx/>
              <a:buNone/>
            </a:pPr>
            <a:endParaRPr lang="sv-SE" altLang="sv-FI" sz="2800" b="1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b="1" smtClean="0">
                <a:latin typeface="Calibri" panose="020F0502020204030204" pitchFamily="34" charset="0"/>
              </a:rPr>
              <a:t>3</a:t>
            </a:r>
            <a:r>
              <a:rPr lang="sv-FI" altLang="sv-FI" sz="2400" b="1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sz="2400" b="1" smtClean="0">
                <a:latin typeface="Calibri" panose="020F0502020204030204" pitchFamily="34" charset="0"/>
              </a:rPr>
              <a:t>			minimi öppningshand, 13-15 hfp</a:t>
            </a:r>
            <a:endParaRPr lang="sv-SE" altLang="sv-FI" sz="2400" b="1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b="1" smtClean="0">
                <a:latin typeface="Calibri" panose="020F0502020204030204" pitchFamily="34" charset="0"/>
              </a:rPr>
              <a:t>3</a:t>
            </a:r>
            <a:r>
              <a:rPr lang="sv-FI" altLang="sv-FI" sz="2400" b="1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sz="2400" b="1" smtClean="0">
                <a:latin typeface="Calibri" panose="020F0502020204030204" pitchFamily="34" charset="0"/>
              </a:rPr>
              <a:t>, 3</a:t>
            </a:r>
            <a:r>
              <a:rPr lang="sv-FI" altLang="sv-FI" sz="2400" b="1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sz="2400" b="1" smtClean="0">
                <a:latin typeface="Calibri" panose="020F0502020204030204" pitchFamily="34" charset="0"/>
              </a:rPr>
              <a:t>, 3</a:t>
            </a:r>
            <a:r>
              <a:rPr lang="sv-FI" altLang="sv-FI" sz="2400" b="1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sz="2400" b="1" smtClean="0">
                <a:latin typeface="Calibri" panose="020F0502020204030204" pitchFamily="34" charset="0"/>
              </a:rPr>
              <a:t>		minst 16 hfp, sidofärg, slaminvit</a:t>
            </a:r>
            <a:endParaRPr lang="sv-SE" altLang="sv-FI" sz="2400" b="1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sv-FI" altLang="sv-FI" sz="2400" b="1" smtClean="0">
                <a:latin typeface="Calibri" panose="020F0502020204030204" pitchFamily="34" charset="0"/>
              </a:rPr>
              <a:t>3 NT			18-19 hp, balanserad</a:t>
            </a:r>
            <a:endParaRPr lang="sv-SE" altLang="sv-FI" sz="2400" b="1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endParaRPr lang="sv-SE" altLang="sv-FI" sz="2400" b="1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altLang="sv-FI" b="1" smtClean="0">
                <a:solidFill>
                  <a:srgbClr val="CC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Stenberg,</a:t>
            </a:r>
            <a:r>
              <a:rPr lang="sv-FI" altLang="sv-FI" b="1" smtClean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sv-FI" altLang="sv-FI" b="1" smtClean="0">
                <a:solidFill>
                  <a:srgbClr val="0099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utgångskrav</a:t>
            </a:r>
            <a:r>
              <a:rPr lang="sv-FI" altLang="sv-FI" b="1" smtClean="0">
                <a:solidFill>
                  <a:srgbClr val="FF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sv-FI" altLang="sv-FI" b="1" smtClean="0">
                <a:solidFill>
                  <a:srgbClr val="FF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sv-FI" altLang="sv-FI" smtClean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sv-FI" altLang="sv-FI" sz="2400" b="1" dirty="0" smtClean="0">
                <a:latin typeface="Calibri" panose="020F0502020204030204" pitchFamily="34" charset="0"/>
              </a:rPr>
              <a:t>1</a:t>
            </a:r>
            <a:r>
              <a:rPr lang="sv-FI" altLang="sv-FI" sz="2400" b="1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sz="2400" b="1" dirty="0" smtClean="0">
                <a:latin typeface="Calibri" panose="020F0502020204030204" pitchFamily="34" charset="0"/>
              </a:rPr>
              <a:t> - 2 NT</a:t>
            </a:r>
          </a:p>
          <a:p>
            <a:pPr eaLnBrk="1" hangingPunct="1">
              <a:buFontTx/>
              <a:buNone/>
              <a:defRPr/>
            </a:pPr>
            <a:endParaRPr lang="sv-SE" altLang="sv-FI" sz="2400" b="1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sv-FI" altLang="sv-FI" sz="2400" b="1" dirty="0" smtClean="0">
                <a:latin typeface="Calibri" panose="020F0502020204030204" pitchFamily="34" charset="0"/>
              </a:rPr>
              <a:t>3</a:t>
            </a:r>
            <a:r>
              <a:rPr lang="sv-FI" altLang="sv-FI" sz="2400" b="1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 </a:t>
            </a:r>
            <a:r>
              <a:rPr lang="sv-FI" altLang="sv-FI" sz="2400" b="1" dirty="0" smtClean="0">
                <a:latin typeface="Calibri" panose="020F0502020204030204" pitchFamily="34" charset="0"/>
              </a:rPr>
              <a:t>			minimi öppningshand, 13-15 </a:t>
            </a:r>
            <a:r>
              <a:rPr lang="sv-FI" altLang="sv-FI" sz="2400" b="1" dirty="0" err="1" smtClean="0">
                <a:latin typeface="Calibri" panose="020F0502020204030204" pitchFamily="34" charset="0"/>
              </a:rPr>
              <a:t>hfp</a:t>
            </a:r>
            <a:endParaRPr lang="sv-SE" altLang="sv-FI" sz="2400" b="1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sv-FI" altLang="sv-FI" sz="2400" b="1" dirty="0" smtClean="0">
                <a:latin typeface="Calibri" panose="020F0502020204030204" pitchFamily="34" charset="0"/>
              </a:rPr>
              <a:t>3</a:t>
            </a:r>
            <a:r>
              <a:rPr lang="sv-FI" altLang="sv-FI" sz="2400" b="1" dirty="0" smtClean="0">
                <a:solidFill>
                  <a:srgbClr val="0099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</a:t>
            </a:r>
            <a:r>
              <a:rPr lang="sv-FI" altLang="sv-FI" sz="2400" b="1" dirty="0" smtClean="0">
                <a:latin typeface="Calibri" panose="020F0502020204030204" pitchFamily="34" charset="0"/>
              </a:rPr>
              <a:t>, 3</a:t>
            </a:r>
            <a:r>
              <a:rPr lang="sv-FI" altLang="sv-FI" sz="2400" b="1" dirty="0" smtClean="0">
                <a:solidFill>
                  <a:srgbClr val="FF66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</a:t>
            </a:r>
            <a:r>
              <a:rPr lang="sv-FI" altLang="sv-FI" sz="2400" b="1" dirty="0" smtClean="0">
                <a:latin typeface="Calibri" panose="020F0502020204030204" pitchFamily="34" charset="0"/>
              </a:rPr>
              <a:t>, 3</a:t>
            </a:r>
            <a:r>
              <a:rPr lang="sv-FI" altLang="sv-FI" sz="2400" b="1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 </a:t>
            </a:r>
            <a:r>
              <a:rPr lang="sv-FI" altLang="sv-FI" sz="2400" b="1" dirty="0" smtClean="0">
                <a:latin typeface="Calibri" panose="020F0502020204030204" pitchFamily="34" charset="0"/>
              </a:rPr>
              <a:t>		minst 16 </a:t>
            </a:r>
            <a:r>
              <a:rPr lang="sv-FI" altLang="sv-FI" sz="2400" b="1" dirty="0" err="1" smtClean="0">
                <a:latin typeface="Calibri" panose="020F0502020204030204" pitchFamily="34" charset="0"/>
              </a:rPr>
              <a:t>hfp</a:t>
            </a:r>
            <a:r>
              <a:rPr lang="sv-FI" altLang="sv-FI" sz="2400" b="1" dirty="0" smtClean="0">
                <a:latin typeface="Calibri" panose="020F0502020204030204" pitchFamily="34" charset="0"/>
              </a:rPr>
              <a:t>, sidofärg, slaminvit</a:t>
            </a:r>
            <a:endParaRPr lang="sv-SE" altLang="sv-FI" sz="2400" b="1" dirty="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sv-FI" altLang="sv-FI" sz="2400" b="1" dirty="0" smtClean="0">
                <a:latin typeface="Calibri" panose="020F0502020204030204" pitchFamily="34" charset="0"/>
              </a:rPr>
              <a:t>3 NT			18-19 </a:t>
            </a:r>
            <a:r>
              <a:rPr lang="sv-FI" altLang="sv-FI" sz="2400" b="1" dirty="0" err="1" smtClean="0">
                <a:latin typeface="Calibri" panose="020F0502020204030204" pitchFamily="34" charset="0"/>
              </a:rPr>
              <a:t>hp</a:t>
            </a:r>
            <a:r>
              <a:rPr lang="sv-FI" altLang="sv-FI" sz="2400" b="1" dirty="0" smtClean="0">
                <a:latin typeface="Calibri" panose="020F0502020204030204" pitchFamily="34" charset="0"/>
              </a:rPr>
              <a:t>, balanserad</a:t>
            </a:r>
            <a:endParaRPr lang="sv-SE" altLang="sv-FI" sz="2400" b="1" dirty="0" smtClean="0">
              <a:latin typeface="Calibri" panose="020F0502020204030204" pitchFamily="34" charset="0"/>
            </a:endParaRPr>
          </a:p>
          <a:p>
            <a:pPr marL="0" indent="0">
              <a:buFontTx/>
              <a:buNone/>
              <a:defRPr/>
            </a:pPr>
            <a:endParaRPr lang="sv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altLang="sv-FI" smtClean="0">
                <a:latin typeface="Calibri" panose="020F0502020204030204" pitchFamily="34" charset="0"/>
              </a:rPr>
              <a:t>Bud som frigörs</a:t>
            </a:r>
            <a:endParaRPr lang="sv-FI" altLang="sv-FI" smtClean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sv-FI" altLang="sv-FI" b="1" dirty="0" smtClean="0">
                <a:latin typeface="Calibri" panose="020F0502020204030204" pitchFamily="34" charset="0"/>
              </a:rPr>
              <a:t>1</a:t>
            </a:r>
            <a:r>
              <a:rPr lang="sv-FI" altLang="sv-FI" b="1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  <a:r>
              <a:rPr lang="sv-FI" altLang="sv-FI" b="1" dirty="0" smtClean="0">
                <a:latin typeface="Calibri" panose="020F0502020204030204" pitchFamily="34" charset="0"/>
              </a:rPr>
              <a:t> - </a:t>
            </a:r>
            <a:r>
              <a:rPr lang="sv-FI" altLang="sv-FI" b="1" dirty="0" smtClean="0">
                <a:latin typeface="Calibri" panose="020F0502020204030204" pitchFamily="34" charset="0"/>
                <a:sym typeface="Symbol" panose="05050102010706020507" pitchFamily="18" charset="2"/>
              </a:rPr>
              <a:t>4</a:t>
            </a:r>
            <a:r>
              <a:rPr lang="sv-FI" altLang="sv-FI" b="1" dirty="0" smtClean="0">
                <a:solidFill>
                  <a:srgbClr val="CC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</a:t>
            </a:r>
          </a:p>
          <a:p>
            <a:pPr marL="0" indent="0">
              <a:buFontTx/>
              <a:buNone/>
              <a:defRPr/>
            </a:pPr>
            <a:endParaRPr lang="sv-FI" b="1" dirty="0" smtClean="0">
              <a:solidFill>
                <a:srgbClr val="CC0000"/>
              </a:solidFill>
              <a:latin typeface="Calibri" panose="020F0502020204030204" pitchFamily="34" charset="0"/>
              <a:sym typeface="Symbol" panose="05050102010706020507" pitchFamily="18" charset="2"/>
            </a:endParaRPr>
          </a:p>
          <a:p>
            <a:pPr marL="0" indent="0">
              <a:buFontTx/>
              <a:buNone/>
              <a:defRPr/>
            </a:pPr>
            <a:endParaRPr lang="sv-FI" b="1" dirty="0">
              <a:solidFill>
                <a:srgbClr val="CC0000"/>
              </a:solidFill>
              <a:latin typeface="Calibri" panose="020F0502020204030204" pitchFamily="34" charset="0"/>
              <a:sym typeface="Symbol" panose="05050102010706020507" pitchFamily="18" charset="2"/>
            </a:endParaRPr>
          </a:p>
          <a:p>
            <a:pPr eaLnBrk="1" hangingPunct="1">
              <a:buFontTx/>
              <a:buNone/>
              <a:defRPr/>
            </a:pPr>
            <a:r>
              <a:rPr lang="sv-FI" altLang="sv-FI" b="1" dirty="0" smtClean="0">
                <a:latin typeface="Calibri" panose="020F0502020204030204" pitchFamily="34" charset="0"/>
              </a:rPr>
              <a:t>1</a:t>
            </a:r>
            <a:r>
              <a:rPr lang="sv-FI" altLang="sv-FI" b="1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r>
              <a:rPr lang="sv-FI" altLang="sv-FI" b="1" dirty="0" smtClean="0">
                <a:latin typeface="Calibri" panose="020F0502020204030204" pitchFamily="34" charset="0"/>
              </a:rPr>
              <a:t> - 4</a:t>
            </a:r>
            <a:r>
              <a:rPr lang="sv-FI" altLang="sv-FI" b="1" dirty="0" smtClean="0">
                <a:solidFill>
                  <a:srgbClr val="003399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</a:t>
            </a:r>
            <a:endParaRPr lang="sv-FI" dirty="0" smtClean="0"/>
          </a:p>
          <a:p>
            <a:pPr marL="0" indent="0">
              <a:buFontTx/>
              <a:buNone/>
              <a:defRPr/>
            </a:pPr>
            <a:endParaRPr lang="sv-FI" dirty="0" smtClean="0"/>
          </a:p>
          <a:p>
            <a:pPr marL="0" indent="0">
              <a:buFontTx/>
              <a:buNone/>
              <a:defRPr/>
            </a:pPr>
            <a:endParaRPr lang="sv-FI" dirty="0"/>
          </a:p>
          <a:p>
            <a:pPr marL="0" indent="0">
              <a:buFontTx/>
              <a:buNone/>
              <a:defRPr/>
            </a:pPr>
            <a:endParaRPr lang="sv-FI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r>
              <a:rPr lang="sv-FI" b="1" dirty="0" smtClean="0">
                <a:latin typeface="Calibri" panose="020F0502020204030204" pitchFamily="34" charset="0"/>
              </a:rPr>
              <a:t>Förnekar öppningshand</a:t>
            </a:r>
          </a:p>
          <a:p>
            <a:pPr marL="0" indent="0">
              <a:buFontTx/>
              <a:buNone/>
              <a:defRPr/>
            </a:pPr>
            <a:endParaRPr lang="sv-FI" b="1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sv-FI" b="1" dirty="0" smtClean="0">
                <a:latin typeface="Calibri" panose="020F0502020204030204" pitchFamily="34" charset="0"/>
              </a:rPr>
              <a:t>Lovar </a:t>
            </a:r>
            <a:r>
              <a:rPr lang="sv-FI" b="1" dirty="0">
                <a:latin typeface="Calibri" panose="020F0502020204030204" pitchFamily="34" charset="0"/>
              </a:rPr>
              <a:t>m</a:t>
            </a:r>
            <a:r>
              <a:rPr lang="sv-FI" b="1" dirty="0" smtClean="0">
                <a:latin typeface="Calibri" panose="020F0502020204030204" pitchFamily="34" charset="0"/>
              </a:rPr>
              <a:t>inst </a:t>
            </a:r>
          </a:p>
          <a:p>
            <a:pPr marL="0" indent="0">
              <a:buFontTx/>
              <a:buNone/>
              <a:defRPr/>
            </a:pPr>
            <a:r>
              <a:rPr lang="sv-FI" b="1" dirty="0" smtClean="0">
                <a:latin typeface="Calibri" panose="020F0502020204030204" pitchFamily="34" charset="0"/>
              </a:rPr>
              <a:t>    fem korts HF</a:t>
            </a:r>
          </a:p>
          <a:p>
            <a:pPr marL="0" indent="0">
              <a:buFontTx/>
              <a:buNone/>
              <a:defRPr/>
            </a:pPr>
            <a:endParaRPr lang="sv-FI" b="1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sv-FI" b="1" dirty="0" smtClean="0">
                <a:latin typeface="Calibri" panose="020F0502020204030204" pitchFamily="34" charset="0"/>
              </a:rPr>
              <a:t>Lovar en singel </a:t>
            </a:r>
          </a:p>
          <a:p>
            <a:pPr marL="0" indent="0">
              <a:buFontTx/>
              <a:buNone/>
              <a:defRPr/>
            </a:pPr>
            <a:endParaRPr lang="sv-FI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sv-FI" b="1" dirty="0"/>
              <a:t/>
            </a:r>
            <a:br>
              <a:rPr lang="sv-FI" b="1" dirty="0"/>
            </a:br>
            <a:r>
              <a:rPr lang="sv-FI" sz="4000" b="1" dirty="0">
                <a:solidFill>
                  <a:srgbClr val="000099"/>
                </a:solidFill>
                <a:latin typeface="Calibri" panose="020F0502020204030204" pitchFamily="34" charset="0"/>
              </a:rPr>
              <a:t>SLAMBUDGIVNING</a:t>
            </a:r>
            <a:r>
              <a:rPr lang="sv-FI" b="1" dirty="0"/>
              <a:t/>
            </a:r>
            <a:br>
              <a:rPr lang="sv-FI" b="1" dirty="0"/>
            </a:br>
            <a:endParaRPr lang="sv-SE" b="1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v-FI" altLang="sv-FI" sz="2800" b="1" smtClean="0">
                <a:latin typeface="Calibri" panose="020F0502020204030204" pitchFamily="34" charset="0"/>
              </a:rPr>
              <a:t>För att bjuda slam bör vi ha</a:t>
            </a:r>
            <a:endParaRPr lang="sv-SE" altLang="sv-FI" sz="2800" b="1" smtClean="0">
              <a:latin typeface="Calibri" panose="020F0502020204030204" pitchFamily="34" charset="0"/>
            </a:endParaRPr>
          </a:p>
          <a:p>
            <a:r>
              <a:rPr lang="sv-FI" altLang="sv-FI" sz="2800" b="1" smtClean="0">
                <a:solidFill>
                  <a:srgbClr val="CC0000"/>
                </a:solidFill>
                <a:latin typeface="Calibri" panose="020F0502020204030204" pitchFamily="34" charset="0"/>
              </a:rPr>
              <a:t>Tillräckligt styrka</a:t>
            </a:r>
            <a:r>
              <a:rPr lang="sv-FI" altLang="sv-FI" sz="2800" b="1" smtClean="0">
                <a:latin typeface="Calibri" panose="020F0502020204030204" pitchFamily="34" charset="0"/>
              </a:rPr>
              <a:t> </a:t>
            </a:r>
          </a:p>
          <a:p>
            <a:pPr>
              <a:buFontTx/>
              <a:buNone/>
            </a:pPr>
            <a:r>
              <a:rPr lang="sv-FI" altLang="sv-FI" sz="2800" b="1" smtClean="0">
                <a:latin typeface="Calibri" panose="020F0502020204030204" pitchFamily="34" charset="0"/>
              </a:rPr>
              <a:t>      33hp för 6NT</a:t>
            </a:r>
          </a:p>
          <a:p>
            <a:pPr>
              <a:buFontTx/>
              <a:buNone/>
            </a:pPr>
            <a:r>
              <a:rPr lang="sv-FI" altLang="sv-FI" sz="2800" b="1" smtClean="0">
                <a:latin typeface="Calibri" panose="020F0502020204030204" pitchFamily="34" charset="0"/>
              </a:rPr>
              <a:t>      37hp för 7NT </a:t>
            </a:r>
            <a:endParaRPr lang="sv-SE" altLang="sv-FI" sz="2800" b="1" smtClean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sv-FI" altLang="sv-FI" sz="2800" b="1" smtClean="0">
                <a:latin typeface="Calibri" panose="020F0502020204030204" pitchFamily="34" charset="0"/>
              </a:rPr>
              <a:t>      33hfp för lillslam i färg</a:t>
            </a:r>
          </a:p>
          <a:p>
            <a:pPr>
              <a:buFontTx/>
              <a:buNone/>
            </a:pPr>
            <a:r>
              <a:rPr lang="sv-FI" altLang="sv-FI" sz="2800" b="1" smtClean="0">
                <a:latin typeface="Calibri" panose="020F0502020204030204" pitchFamily="34" charset="0"/>
              </a:rPr>
              <a:t>      37 hfp för storslam i färg               </a:t>
            </a:r>
            <a:endParaRPr lang="sv-SE" altLang="sv-FI" sz="2800" b="1" smtClean="0">
              <a:latin typeface="Calibri" panose="020F0502020204030204" pitchFamily="34" charset="0"/>
            </a:endParaRPr>
          </a:p>
          <a:p>
            <a:r>
              <a:rPr lang="sv-FI" altLang="sv-FI" sz="2800" b="1" smtClean="0">
                <a:solidFill>
                  <a:srgbClr val="008000"/>
                </a:solidFill>
                <a:latin typeface="Calibri" panose="020F0502020204030204" pitchFamily="34" charset="0"/>
              </a:rPr>
              <a:t>Kontroller</a:t>
            </a:r>
            <a:r>
              <a:rPr lang="sv-FI" altLang="sv-FI" sz="2800" b="1" smtClean="0">
                <a:latin typeface="Calibri" panose="020F0502020204030204" pitchFamily="34" charset="0"/>
              </a:rPr>
              <a:t> i samtliga färger</a:t>
            </a:r>
            <a:endParaRPr lang="sv-SE" altLang="sv-FI" sz="2800" b="1" smtClean="0">
              <a:latin typeface="Calibri" panose="020F0502020204030204" pitchFamily="34" charset="0"/>
            </a:endParaRPr>
          </a:p>
          <a:p>
            <a:r>
              <a:rPr lang="sv-FI" altLang="sv-FI" sz="2800" b="1" smtClean="0">
                <a:latin typeface="Calibri" panose="020F0502020204030204" pitchFamily="34" charset="0"/>
              </a:rPr>
              <a:t>Tillräckligt antal </a:t>
            </a:r>
            <a:r>
              <a:rPr lang="sv-FI" altLang="sv-FI" sz="2800" b="1" smtClean="0">
                <a:solidFill>
                  <a:srgbClr val="000099"/>
                </a:solidFill>
                <a:latin typeface="Calibri" panose="020F0502020204030204" pitchFamily="34" charset="0"/>
              </a:rPr>
              <a:t>äss</a:t>
            </a:r>
            <a:endParaRPr lang="sv-SE" altLang="sv-FI" sz="2800" b="1" smtClean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endParaRPr lang="sv-SE" altLang="sv-FI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FI" altLang="sv-FI" sz="3600" b="1" smtClean="0">
                <a:solidFill>
                  <a:srgbClr val="008000"/>
                </a:solidFill>
                <a:latin typeface="Calibri" panose="020F0502020204030204" pitchFamily="34" charset="0"/>
              </a:rPr>
              <a:t>Slambudgivning</a:t>
            </a:r>
            <a:endParaRPr lang="sv-SE" altLang="sv-FI" sz="3600" b="1" smtClean="0">
              <a:solidFill>
                <a:srgbClr val="008000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v-FI" altLang="sv-FI" sz="2400" b="1" smtClean="0">
                <a:latin typeface="Arial" panose="020B0604020202020204" pitchFamily="34" charset="0"/>
                <a:cs typeface="Arial" panose="020B0604020202020204" pitchFamily="34" charset="0"/>
              </a:rPr>
              <a:t>När vi kommit underfund med att </a:t>
            </a:r>
            <a:r>
              <a:rPr lang="sv-FI" altLang="sv-FI" sz="2400" b="1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styrkan</a:t>
            </a:r>
            <a:r>
              <a:rPr lang="sv-FI" altLang="sv-FI" sz="2400" b="1" smtClean="0">
                <a:latin typeface="Arial" panose="020B0604020202020204" pitchFamily="34" charset="0"/>
                <a:cs typeface="Arial" panose="020B0604020202020204" pitchFamily="34" charset="0"/>
              </a:rPr>
              <a:t> borde </a:t>
            </a:r>
          </a:p>
          <a:p>
            <a:pPr>
              <a:buFontTx/>
              <a:buNone/>
            </a:pPr>
            <a:r>
              <a:rPr lang="sv-FI" altLang="sv-FI" sz="2400" b="1" smtClean="0">
                <a:latin typeface="Arial" panose="020B0604020202020204" pitchFamily="34" charset="0"/>
                <a:cs typeface="Arial" panose="020B0604020202020204" pitchFamily="34" charset="0"/>
              </a:rPr>
              <a:t>räcka för slam, är det tid att bjuda </a:t>
            </a:r>
            <a:r>
              <a:rPr lang="sv-FI" altLang="sv-FI" sz="24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kontroller</a:t>
            </a:r>
            <a:r>
              <a:rPr lang="sv-FI" altLang="sv-FI" sz="2400" b="1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buFontTx/>
              <a:buNone/>
            </a:pPr>
            <a:endParaRPr lang="sv-FI" altLang="sv-FI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sv-FI" altLang="sv-FI" sz="28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FI" altLang="sv-FI" sz="2800" b="1" smtClean="0">
                <a:latin typeface="Arial" panose="020B0604020202020204" pitchFamily="34" charset="0"/>
                <a:cs typeface="Arial" panose="020B0604020202020204" pitchFamily="34" charset="0"/>
              </a:rPr>
              <a:t>kontrollbud, </a:t>
            </a:r>
            <a:r>
              <a:rPr lang="sv-FI" altLang="sv-FI" sz="28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cuebud</a:t>
            </a:r>
            <a:r>
              <a:rPr lang="sv-FI" altLang="sv-FI" sz="28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sv-FI" altLang="sv-FI" sz="2800" b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ässfråga</a:t>
            </a:r>
            <a:r>
              <a:rPr lang="sv-FI" altLang="sv-FI" sz="2800" b="1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v-SE" altLang="sv-FI" sz="28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altLang="sv-FI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formgivning">
  <a:themeElements>
    <a:clrScheme name="Standardformgivning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formgivning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92</TotalTime>
  <Words>374</Words>
  <Application>Microsoft Office PowerPoint</Application>
  <PresentationFormat>Bildspel på skärmen (4:3)</PresentationFormat>
  <Paragraphs>174</Paragraphs>
  <Slides>27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27</vt:i4>
      </vt:variant>
    </vt:vector>
  </HeadingPairs>
  <TitlesOfParts>
    <vt:vector size="33" baseType="lpstr">
      <vt:lpstr>Arial Unicode MS</vt:lpstr>
      <vt:lpstr>Arial</vt:lpstr>
      <vt:lpstr>Calibri</vt:lpstr>
      <vt:lpstr>Symbol</vt:lpstr>
      <vt:lpstr>Times New Roman</vt:lpstr>
      <vt:lpstr>Standardformgivning</vt:lpstr>
      <vt:lpstr>Fortsättningskurs</vt:lpstr>
      <vt:lpstr>Stenberg</vt:lpstr>
      <vt:lpstr>Enligt grundkursen: Din partner öppnar med 1  och du har fyra korts stöd</vt:lpstr>
      <vt:lpstr>Stenberg</vt:lpstr>
      <vt:lpstr>Stenberg, utgångskrav </vt:lpstr>
      <vt:lpstr>Stenberg, utgångskrav </vt:lpstr>
      <vt:lpstr>Bud som frigörs</vt:lpstr>
      <vt:lpstr> SLAMBUDGIVNING </vt:lpstr>
      <vt:lpstr>Slambudgivning</vt:lpstr>
      <vt:lpstr> Cuebud </vt:lpstr>
      <vt:lpstr>Cueserie efter Stenberg </vt:lpstr>
      <vt:lpstr>Cueserie efter Stenberg </vt:lpstr>
      <vt:lpstr>Ässfrågor</vt:lpstr>
      <vt:lpstr> 4NT ässfråga, Blackwood </vt:lpstr>
      <vt:lpstr>Roman Key Card Blackwood (RKCB) fem äss fråga</vt:lpstr>
      <vt:lpstr>Trumfdamfråga</vt:lpstr>
      <vt:lpstr>PowerPoint-presentation</vt:lpstr>
      <vt:lpstr>PowerPoint-presentation</vt:lpstr>
      <vt:lpstr> Kungfråga </vt:lpstr>
      <vt:lpstr>PowerPoint-presentation</vt:lpstr>
      <vt:lpstr>Spela alltid från svaghet mot styrka! </vt:lpstr>
      <vt:lpstr>Spela den korta handens honnörer först! </vt:lpstr>
      <vt:lpstr>Lågt i andra hand, högt i tredje </vt:lpstr>
      <vt:lpstr>Lågt i andra hand, högt i tredje</vt:lpstr>
      <vt:lpstr>Lågt i andra hand, högt i tredje</vt:lpstr>
      <vt:lpstr>Lågt i andra hand, högt i tredje</vt:lpstr>
      <vt:lpstr>PowerPoint-presentation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Repetitions-och fördjupningskurs</dc:title>
  <dc:creator>Teta</dc:creator>
  <cp:lastModifiedBy>Agneta Berglund</cp:lastModifiedBy>
  <cp:revision>60</cp:revision>
  <dcterms:created xsi:type="dcterms:W3CDTF">2012-01-03T14:28:33Z</dcterms:created>
  <dcterms:modified xsi:type="dcterms:W3CDTF">2015-07-31T06:47:53Z</dcterms:modified>
</cp:coreProperties>
</file>