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60" r:id="rId2"/>
    <p:sldId id="261" r:id="rId3"/>
    <p:sldId id="262" r:id="rId4"/>
    <p:sldId id="257" r:id="rId5"/>
    <p:sldId id="258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9026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8945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7025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5642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7587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1573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6246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6168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7077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0883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3805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8F17-5508-4972-9913-C0DDCFDB6198}" type="datetimeFigureOut">
              <a:rPr lang="sv-FI" smtClean="0"/>
              <a:t>23.9.2015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B1DC4-A391-44A9-9885-5D9BC827346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725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FI" b="1" dirty="0" smtClean="0">
                <a:solidFill>
                  <a:srgbClr val="C00000"/>
                </a:solidFill>
              </a:rPr>
              <a:t>Öppningshand</a:t>
            </a:r>
            <a:r>
              <a:rPr lang="sv-FI" b="1" dirty="0" smtClean="0"/>
              <a:t>, </a:t>
            </a:r>
            <a:r>
              <a:rPr lang="sv-FI" b="1" dirty="0" err="1" smtClean="0">
                <a:solidFill>
                  <a:srgbClr val="006600"/>
                </a:solidFill>
              </a:rPr>
              <a:t>Marmic</a:t>
            </a:r>
            <a:r>
              <a:rPr lang="sv-FI" b="1" dirty="0" smtClean="0"/>
              <a:t>, </a:t>
            </a:r>
            <a:r>
              <a:rPr lang="sv-FI" b="1" dirty="0" smtClean="0">
                <a:solidFill>
                  <a:srgbClr val="002060"/>
                </a:solidFill>
              </a:rPr>
              <a:t>Positiva inviter, </a:t>
            </a:r>
            <a:r>
              <a:rPr lang="sv-FI" b="1" dirty="0" smtClean="0">
                <a:solidFill>
                  <a:srgbClr val="C00000"/>
                </a:solidFill>
              </a:rPr>
              <a:t>Invitbud</a:t>
            </a:r>
            <a:endParaRPr lang="sv-FI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FI" sz="2800" b="1" dirty="0" smtClean="0"/>
          </a:p>
          <a:p>
            <a:r>
              <a:rPr lang="sv-FI" sz="2800" b="1" dirty="0" smtClean="0"/>
              <a:t>Fortsättningskurs lektion 3</a:t>
            </a:r>
            <a:endParaRPr lang="sv-FI" sz="2800" b="1" dirty="0"/>
          </a:p>
        </p:txBody>
      </p:sp>
    </p:spTree>
    <p:extLst>
      <p:ext uri="{BB962C8B-B14F-4D97-AF65-F5344CB8AC3E}">
        <p14:creationId xmlns:p14="http://schemas.microsoft.com/office/powerpoint/2010/main" val="8471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kan räkna ut att utgång </a:t>
            </a:r>
            <a:r>
              <a:rPr lang="sv-FI" altLang="sv-FI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</a:t>
            </a:r>
            <a:r>
              <a:rPr lang="sv-FI" altLang="sv-FI" sz="2800" b="1">
                <a:solidFill>
                  <a:srgbClr val="009900"/>
                </a:solidFill>
              </a:rPr>
              <a:t> finns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 </a:t>
            </a:r>
            <a:r>
              <a:rPr lang="sv-FI" altLang="sv-FI" b="1"/>
              <a:t>1</a:t>
            </a:r>
            <a:r>
              <a:rPr lang="sv-FI" altLang="sv-FI" b="1">
                <a:solidFill>
                  <a:srgbClr val="000080"/>
                </a:solidFill>
              </a:rPr>
              <a:t>♠</a:t>
            </a:r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000080"/>
                </a:solidFill>
              </a:rPr>
              <a:t>♠  -    </a:t>
            </a:r>
            <a:r>
              <a:rPr lang="sv-FI" altLang="sv-FI" b="1"/>
              <a:t>pass</a:t>
            </a:r>
            <a:r>
              <a:rPr lang="sv-SE" altLang="sv-FI" b="1">
                <a:solidFill>
                  <a:srgbClr val="000080"/>
                </a:solidFill>
              </a:rPr>
              <a:t> </a:t>
            </a:r>
            <a:endParaRPr lang="sv-FI" alt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alt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alt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 </a:t>
            </a:r>
            <a:r>
              <a:rPr lang="sv-FI" altLang="sv-FI" b="1"/>
              <a:t>-   1</a:t>
            </a:r>
            <a:r>
              <a:rPr lang="sv-FI" altLang="sv-FI" b="1">
                <a:solidFill>
                  <a:srgbClr val="000080"/>
                </a:solidFill>
              </a:rPr>
              <a:t>♠</a:t>
            </a:r>
            <a:r>
              <a:rPr lang="sv-SE" altLang="sv-FI" b="1">
                <a:solidFill>
                  <a:srgbClr val="000080"/>
                </a:solidFill>
              </a:rPr>
              <a:t> </a:t>
            </a:r>
            <a:r>
              <a:rPr lang="sv-SE" altLang="sv-FI" b="1"/>
              <a:t> </a:t>
            </a: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  </a:t>
            </a:r>
            <a:r>
              <a:rPr lang="sv-FI" altLang="sv-FI" b="1"/>
              <a:t>pass	</a:t>
            </a:r>
            <a:r>
              <a:rPr lang="sv-SE" altLang="sv-FI" b="1"/>
              <a:t> </a:t>
            </a:r>
            <a:endParaRPr lang="sv-FI" altLang="sv-FI" b="1"/>
          </a:p>
          <a:p>
            <a:pPr>
              <a:buFontTx/>
              <a:buNone/>
            </a:pPr>
            <a:endParaRPr lang="sv-SE" altLang="sv-FI" b="1"/>
          </a:p>
          <a:p>
            <a:pPr>
              <a:buFontTx/>
              <a:buNone/>
            </a:pPr>
            <a:endParaRPr lang="sv-SE" altLang="sv-FI"/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 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008000"/>
                </a:solidFill>
              </a:rPr>
              <a:t>♣</a:t>
            </a:r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    pass</a:t>
            </a:r>
            <a:endParaRPr lang="sv-SE" altLang="sv-FI" b="1"/>
          </a:p>
          <a:p>
            <a:pPr>
              <a:buFontTx/>
              <a:buNone/>
            </a:pPr>
            <a:endParaRPr lang="sv-SE" altLang="sv-FI" sz="1600" b="1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14497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55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kan räkna ut att utgång </a:t>
            </a:r>
            <a:r>
              <a:rPr lang="sv-FI" altLang="sv-FI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</a:t>
            </a:r>
            <a:r>
              <a:rPr lang="sv-FI" altLang="sv-FI" sz="2800" b="1">
                <a:solidFill>
                  <a:srgbClr val="009900"/>
                </a:solidFill>
              </a:rPr>
              <a:t> finns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SE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  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 </a:t>
            </a:r>
            <a:r>
              <a:rPr lang="sv-FI" altLang="sv-FI" b="1"/>
              <a:t>1</a:t>
            </a:r>
            <a:r>
              <a:rPr lang="sv-FI" altLang="sv-FI" b="1">
                <a:solidFill>
                  <a:srgbClr val="000080"/>
                </a:solidFill>
              </a:rPr>
              <a:t>♠</a:t>
            </a:r>
            <a:r>
              <a:rPr lang="sv-SE" altLang="sv-FI" b="1"/>
              <a:t> </a:t>
            </a: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1NT  -    pass</a:t>
            </a:r>
            <a:r>
              <a:rPr lang="sv-SE" altLang="sv-FI" b="1"/>
              <a:t> </a:t>
            </a:r>
            <a:endParaRPr lang="sv-FI" altLang="sv-FI" b="1"/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SE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  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 </a:t>
            </a:r>
            <a:r>
              <a:rPr lang="sv-FI" altLang="sv-FI" b="1"/>
              <a:t>1</a:t>
            </a:r>
            <a:r>
              <a:rPr lang="sv-FI" altLang="sv-FI" b="1">
                <a:solidFill>
                  <a:srgbClr val="000080"/>
                </a:solidFill>
              </a:rPr>
              <a:t>♠</a:t>
            </a:r>
            <a:r>
              <a:rPr lang="sv-FI" altLang="sv-FI" b="1"/>
              <a:t> </a:t>
            </a:r>
          </a:p>
          <a:p>
            <a:pPr>
              <a:buFontTx/>
              <a:buNone/>
            </a:pPr>
            <a:r>
              <a:rPr lang="sv-FI" altLang="sv-FI" b="1"/>
              <a:t>1NT  -    2</a:t>
            </a:r>
            <a:r>
              <a:rPr lang="sv-FI" altLang="sv-FI" b="1">
                <a:solidFill>
                  <a:srgbClr val="000080"/>
                </a:solidFill>
              </a:rPr>
              <a:t>♠</a:t>
            </a:r>
            <a:r>
              <a:rPr lang="sv-FI" altLang="sv-FI" b="1">
                <a:solidFill>
                  <a:srgbClr val="008000"/>
                </a:solidFill>
              </a:rPr>
              <a:t> </a:t>
            </a:r>
            <a:endParaRPr lang="sv-SE" altLang="sv-FI" b="1">
              <a:solidFill>
                <a:srgbClr val="008000"/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 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008000"/>
                </a:solidFill>
              </a:rPr>
              <a:t>♣</a:t>
            </a:r>
          </a:p>
          <a:p>
            <a:pPr>
              <a:buFontTx/>
              <a:buNone/>
            </a:pPr>
            <a:r>
              <a:rPr lang="sv-FI" altLang="sv-FI" b="1"/>
              <a:t>2NT  -    pass</a:t>
            </a:r>
            <a:endParaRPr lang="sv-SE" altLang="sv-FI" b="1"/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714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kan räkna ut att utgång </a:t>
            </a:r>
            <a:r>
              <a:rPr lang="sv-FI" altLang="sv-FI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</a:t>
            </a:r>
            <a:r>
              <a:rPr lang="sv-FI" altLang="sv-FI" sz="2800" b="1">
                <a:solidFill>
                  <a:srgbClr val="009900"/>
                </a:solidFill>
              </a:rPr>
              <a:t> finns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SE" altLang="sv-FI" dirty="0"/>
              <a:t>1</a:t>
            </a:r>
            <a:r>
              <a:rPr lang="sv-FI" altLang="sv-FI" dirty="0">
                <a:solidFill>
                  <a:srgbClr val="FF0000"/>
                </a:solidFill>
              </a:rPr>
              <a:t>♥    </a:t>
            </a:r>
            <a:r>
              <a:rPr lang="sv-FI" altLang="sv-FI" dirty="0"/>
              <a:t>-</a:t>
            </a:r>
            <a:r>
              <a:rPr lang="sv-FI" altLang="sv-FI" dirty="0">
                <a:solidFill>
                  <a:srgbClr val="FF0000"/>
                </a:solidFill>
              </a:rPr>
              <a:t>   </a:t>
            </a:r>
            <a:r>
              <a:rPr lang="sv-FI" altLang="sv-FI" dirty="0"/>
              <a:t>1</a:t>
            </a:r>
            <a:r>
              <a:rPr lang="sv-FI" altLang="sv-FI" dirty="0">
                <a:solidFill>
                  <a:srgbClr val="000080"/>
                </a:solidFill>
              </a:rPr>
              <a:t>♠</a:t>
            </a:r>
            <a:r>
              <a:rPr lang="sv-SE" altLang="sv-FI" dirty="0"/>
              <a:t> </a:t>
            </a:r>
            <a:endParaRPr lang="sv-FI" altLang="sv-FI" dirty="0"/>
          </a:p>
          <a:p>
            <a:pPr>
              <a:buFontTx/>
              <a:buNone/>
            </a:pPr>
            <a:r>
              <a:rPr lang="sv-FI" altLang="sv-FI" dirty="0"/>
              <a:t>2</a:t>
            </a:r>
            <a:r>
              <a:rPr lang="sv-FI" altLang="sv-FI" dirty="0">
                <a:solidFill>
                  <a:srgbClr val="008000"/>
                </a:solidFill>
              </a:rPr>
              <a:t>♣    </a:t>
            </a:r>
            <a:r>
              <a:rPr lang="sv-FI" altLang="sv-FI" dirty="0"/>
              <a:t>-</a:t>
            </a:r>
            <a:r>
              <a:rPr lang="sv-FI" altLang="sv-FI" dirty="0">
                <a:solidFill>
                  <a:srgbClr val="008000"/>
                </a:solidFill>
              </a:rPr>
              <a:t>   </a:t>
            </a:r>
            <a:r>
              <a:rPr lang="sv-FI" altLang="sv-FI" dirty="0"/>
              <a:t>2</a:t>
            </a:r>
            <a:r>
              <a:rPr lang="sv-FI" altLang="sv-FI" dirty="0">
                <a:solidFill>
                  <a:srgbClr val="FF0000"/>
                </a:solidFill>
              </a:rPr>
              <a:t>♥</a:t>
            </a:r>
            <a:r>
              <a:rPr lang="sv-SE" altLang="sv-FI" dirty="0"/>
              <a:t> </a:t>
            </a:r>
            <a:endParaRPr lang="sv-FI" altLang="sv-FI" dirty="0"/>
          </a:p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SE" altLang="sv-FI" dirty="0"/>
              <a:t>1</a:t>
            </a:r>
            <a:r>
              <a:rPr lang="sv-FI" altLang="sv-FI" dirty="0">
                <a:solidFill>
                  <a:srgbClr val="FF0000"/>
                </a:solidFill>
              </a:rPr>
              <a:t>♥    </a:t>
            </a:r>
            <a:r>
              <a:rPr lang="sv-FI" altLang="sv-FI" dirty="0"/>
              <a:t>-</a:t>
            </a:r>
            <a:r>
              <a:rPr lang="sv-FI" altLang="sv-FI" dirty="0">
                <a:solidFill>
                  <a:srgbClr val="FF0000"/>
                </a:solidFill>
              </a:rPr>
              <a:t>   </a:t>
            </a:r>
            <a:r>
              <a:rPr lang="sv-FI" altLang="sv-FI" dirty="0"/>
              <a:t>1</a:t>
            </a:r>
            <a:r>
              <a:rPr lang="sv-FI" altLang="sv-FI" dirty="0">
                <a:solidFill>
                  <a:srgbClr val="000080"/>
                </a:solidFill>
              </a:rPr>
              <a:t>♠</a:t>
            </a:r>
            <a:r>
              <a:rPr lang="sv-SE" altLang="sv-FI" dirty="0"/>
              <a:t> </a:t>
            </a:r>
            <a:endParaRPr lang="sv-FI" altLang="sv-FI" dirty="0"/>
          </a:p>
          <a:p>
            <a:pPr>
              <a:buFontTx/>
              <a:buNone/>
            </a:pPr>
            <a:r>
              <a:rPr lang="sv-FI" altLang="sv-FI" dirty="0"/>
              <a:t>2</a:t>
            </a:r>
            <a:r>
              <a:rPr lang="sv-FI" altLang="sv-FI" dirty="0">
                <a:solidFill>
                  <a:srgbClr val="008000"/>
                </a:solidFill>
              </a:rPr>
              <a:t>♣    </a:t>
            </a:r>
            <a:r>
              <a:rPr lang="sv-FI" altLang="sv-FI" dirty="0"/>
              <a:t>-</a:t>
            </a:r>
            <a:r>
              <a:rPr lang="sv-FI" altLang="sv-FI" dirty="0">
                <a:solidFill>
                  <a:srgbClr val="008000"/>
                </a:solidFill>
              </a:rPr>
              <a:t>   </a:t>
            </a:r>
            <a:r>
              <a:rPr lang="sv-FI" altLang="sv-FI" dirty="0"/>
              <a:t>pass</a:t>
            </a:r>
            <a:endParaRPr lang="sv-SE" altLang="sv-FI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 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008000"/>
                </a:solidFill>
              </a:rPr>
              <a:t>♣</a:t>
            </a:r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FF6600"/>
                </a:solidFill>
              </a:rPr>
              <a:t>♦</a:t>
            </a:r>
            <a:r>
              <a:rPr lang="sv-FI" altLang="sv-FI" b="1"/>
              <a:t>*</a:t>
            </a:r>
            <a:r>
              <a:rPr lang="sv-FI" altLang="sv-FI" b="1">
                <a:solidFill>
                  <a:srgbClr val="008000"/>
                </a:solidFill>
              </a:rPr>
              <a:t>  </a:t>
            </a:r>
            <a:r>
              <a:rPr lang="sv-FI" altLang="sv-FI" b="1"/>
              <a:t>-   2</a:t>
            </a:r>
            <a:r>
              <a:rPr lang="sv-FI" altLang="sv-FI" b="1">
                <a:solidFill>
                  <a:srgbClr val="FF0000"/>
                </a:solidFill>
              </a:rPr>
              <a:t>♥	</a:t>
            </a:r>
            <a:r>
              <a:rPr lang="sv-FI" altLang="sv-FI" b="1"/>
              <a:t>*krav</a:t>
            </a:r>
            <a:endParaRPr lang="sv-SE" altLang="sv-FI" b="1"/>
          </a:p>
          <a:p>
            <a:pPr>
              <a:buFontTx/>
              <a:buNone/>
            </a:pPr>
            <a:endParaRPr lang="sv-FI" altLang="sv-FI" b="1">
              <a:solidFill>
                <a:srgbClr val="008000"/>
              </a:solidFill>
            </a:endParaRPr>
          </a:p>
          <a:p>
            <a:pPr>
              <a:buFontTx/>
              <a:buNone/>
            </a:pPr>
            <a:endParaRPr lang="sv-SE" altLang="sv-FI" b="1"/>
          </a:p>
        </p:txBody>
      </p:sp>
    </p:spTree>
    <p:extLst>
      <p:ext uri="{BB962C8B-B14F-4D97-AF65-F5344CB8AC3E}">
        <p14:creationId xmlns:p14="http://schemas.microsoft.com/office/powerpoint/2010/main" val="224234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kan räkna ut att utgång </a:t>
            </a:r>
            <a:r>
              <a:rPr lang="sv-FI" altLang="sv-FI" sz="28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</a:t>
            </a:r>
            <a:r>
              <a:rPr lang="sv-FI" altLang="sv-FI" sz="2800" b="1">
                <a:solidFill>
                  <a:srgbClr val="009900"/>
                </a:solidFill>
              </a:rPr>
              <a:t> finns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SE" altLang="sv-FI"/>
              <a:t>1</a:t>
            </a:r>
            <a:r>
              <a:rPr lang="sv-FI" altLang="sv-FI">
                <a:solidFill>
                  <a:srgbClr val="FF0000"/>
                </a:solidFill>
              </a:rPr>
              <a:t>♥   </a:t>
            </a:r>
            <a:r>
              <a:rPr lang="sv-FI" altLang="sv-FI"/>
              <a:t>-</a:t>
            </a:r>
            <a:r>
              <a:rPr lang="sv-FI" altLang="sv-FI">
                <a:solidFill>
                  <a:srgbClr val="FF0000"/>
                </a:solidFill>
              </a:rPr>
              <a:t>   </a:t>
            </a:r>
            <a:r>
              <a:rPr lang="sv-FI" altLang="sv-FI"/>
              <a:t>1</a:t>
            </a:r>
            <a:r>
              <a:rPr lang="sv-FI" altLang="sv-FI">
                <a:solidFill>
                  <a:srgbClr val="000080"/>
                </a:solidFill>
              </a:rPr>
              <a:t>♠</a:t>
            </a:r>
            <a:r>
              <a:rPr lang="sv-SE" altLang="sv-FI"/>
              <a:t> </a:t>
            </a:r>
            <a:endParaRPr lang="sv-FI" altLang="sv-FI"/>
          </a:p>
          <a:p>
            <a:pPr>
              <a:buFontTx/>
              <a:buNone/>
            </a:pPr>
            <a:r>
              <a:rPr lang="sv-SE" altLang="sv-FI"/>
              <a:t>2</a:t>
            </a:r>
            <a:r>
              <a:rPr lang="sv-FI" altLang="sv-FI">
                <a:solidFill>
                  <a:srgbClr val="FF0000"/>
                </a:solidFill>
              </a:rPr>
              <a:t>♥   </a:t>
            </a:r>
            <a:r>
              <a:rPr lang="sv-FI" altLang="sv-FI"/>
              <a:t>-</a:t>
            </a:r>
            <a:r>
              <a:rPr lang="sv-FI" altLang="sv-FI">
                <a:solidFill>
                  <a:srgbClr val="FF0000"/>
                </a:solidFill>
              </a:rPr>
              <a:t>   </a:t>
            </a:r>
            <a:r>
              <a:rPr lang="sv-FI" altLang="sv-FI"/>
              <a:t>2</a:t>
            </a:r>
            <a:r>
              <a:rPr lang="sv-FI" altLang="sv-FI">
                <a:solidFill>
                  <a:srgbClr val="000080"/>
                </a:solidFill>
              </a:rPr>
              <a:t>♠</a:t>
            </a:r>
            <a:r>
              <a:rPr lang="sv-SE" altLang="sv-FI"/>
              <a:t> </a:t>
            </a:r>
            <a:endParaRPr lang="sv-FI" altLang="sv-FI"/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SE" altLang="sv-FI"/>
              <a:t>1</a:t>
            </a:r>
            <a:r>
              <a:rPr lang="sv-FI" altLang="sv-FI">
                <a:solidFill>
                  <a:srgbClr val="FF0000"/>
                </a:solidFill>
              </a:rPr>
              <a:t>♥   </a:t>
            </a:r>
            <a:r>
              <a:rPr lang="sv-FI" altLang="sv-FI"/>
              <a:t>-</a:t>
            </a:r>
            <a:r>
              <a:rPr lang="sv-FI" altLang="sv-FI">
                <a:solidFill>
                  <a:srgbClr val="FF0000"/>
                </a:solidFill>
              </a:rPr>
              <a:t>   </a:t>
            </a:r>
            <a:r>
              <a:rPr lang="sv-FI" altLang="sv-FI"/>
              <a:t>1</a:t>
            </a:r>
            <a:r>
              <a:rPr lang="sv-FI" altLang="sv-FI">
                <a:solidFill>
                  <a:srgbClr val="000080"/>
                </a:solidFill>
              </a:rPr>
              <a:t>♠</a:t>
            </a:r>
            <a:r>
              <a:rPr lang="sv-SE" altLang="sv-FI"/>
              <a:t> </a:t>
            </a:r>
            <a:endParaRPr lang="sv-FI" altLang="sv-FI"/>
          </a:p>
          <a:p>
            <a:pPr>
              <a:buFontTx/>
              <a:buNone/>
            </a:pPr>
            <a:r>
              <a:rPr lang="sv-FI" altLang="sv-FI"/>
              <a:t>2</a:t>
            </a:r>
            <a:r>
              <a:rPr lang="sv-FI" altLang="sv-FI">
                <a:solidFill>
                  <a:srgbClr val="008000"/>
                </a:solidFill>
              </a:rPr>
              <a:t>♣   </a:t>
            </a:r>
            <a:r>
              <a:rPr lang="sv-FI" altLang="sv-FI"/>
              <a:t>-</a:t>
            </a:r>
            <a:r>
              <a:rPr lang="sv-FI" altLang="sv-FI">
                <a:solidFill>
                  <a:srgbClr val="008000"/>
                </a:solidFill>
              </a:rPr>
              <a:t>   </a:t>
            </a:r>
            <a:r>
              <a:rPr lang="sv-FI" altLang="sv-FI"/>
              <a:t>2</a:t>
            </a:r>
            <a:r>
              <a:rPr lang="sv-FI" altLang="sv-FI">
                <a:solidFill>
                  <a:srgbClr val="000080"/>
                </a:solidFill>
              </a:rPr>
              <a:t>♠ </a:t>
            </a:r>
            <a:endParaRPr lang="sv-SE" altLang="sv-FI">
              <a:solidFill>
                <a:srgbClr val="00008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000080"/>
                </a:solidFill>
              </a:rPr>
              <a:t>♠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000080"/>
                </a:solidFill>
              </a:rPr>
              <a:t>  </a:t>
            </a:r>
            <a:r>
              <a:rPr lang="sv-FI" altLang="sv-FI" b="1"/>
              <a:t>1NT</a:t>
            </a:r>
            <a:r>
              <a:rPr lang="sv-SE" altLang="sv-FI" b="1"/>
              <a:t> </a:t>
            </a: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008000"/>
                </a:solidFill>
              </a:rPr>
              <a:t>♣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008000"/>
                </a:solidFill>
              </a:rPr>
              <a:t> 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FF6600"/>
                </a:solidFill>
              </a:rPr>
              <a:t>♦</a:t>
            </a:r>
            <a:r>
              <a:rPr lang="sv-FI" altLang="sv-FI" b="1"/>
              <a:t> </a:t>
            </a:r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 1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008000"/>
                </a:solidFill>
              </a:rPr>
              <a:t>♣</a:t>
            </a:r>
            <a:endParaRPr lang="sv-SE" altLang="sv-FI" b="1"/>
          </a:p>
          <a:p>
            <a:pPr>
              <a:buFontTx/>
              <a:buNone/>
            </a:pPr>
            <a:r>
              <a:rPr lang="sv-FI" altLang="sv-FI" b="1"/>
              <a:t> 2</a:t>
            </a:r>
            <a:r>
              <a:rPr lang="sv-FI" altLang="sv-FI" b="1">
                <a:solidFill>
                  <a:srgbClr val="FF6600"/>
                </a:solidFill>
              </a:rPr>
              <a:t>♦</a:t>
            </a:r>
            <a:r>
              <a:rPr lang="sv-FI" altLang="sv-FI" b="1"/>
              <a:t>  -  3</a:t>
            </a:r>
            <a:r>
              <a:rPr lang="sv-FI" altLang="sv-FI" b="1">
                <a:solidFill>
                  <a:srgbClr val="008000"/>
                </a:solidFill>
              </a:rPr>
              <a:t>♣</a:t>
            </a:r>
            <a:endParaRPr lang="sv-SE" altLang="sv-FI" b="1"/>
          </a:p>
          <a:p>
            <a:pPr>
              <a:buFontTx/>
              <a:buNone/>
            </a:pPr>
            <a:endParaRPr lang="sv-SE" altLang="sv-FI" b="1"/>
          </a:p>
        </p:txBody>
      </p:sp>
    </p:spTree>
    <p:extLst>
      <p:ext uri="{BB962C8B-B14F-4D97-AF65-F5344CB8AC3E}">
        <p14:creationId xmlns:p14="http://schemas.microsoft.com/office/powerpoint/2010/main" val="42011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</a:t>
            </a:r>
            <a:r>
              <a:rPr lang="sv-FI" altLang="sv-FI" b="1">
                <a:solidFill>
                  <a:srgbClr val="009900"/>
                </a:solidFill>
              </a:rPr>
              <a:t> </a:t>
            </a:r>
            <a:r>
              <a:rPr lang="sv-FI" altLang="sv-FI" sz="2800" b="1">
                <a:solidFill>
                  <a:srgbClr val="009900"/>
                </a:solidFill>
              </a:rPr>
              <a:t>räknar ut att poängen </a:t>
            </a:r>
            <a:r>
              <a:rPr lang="sv-FI" altLang="sv-FI" sz="2800" b="1">
                <a:solidFill>
                  <a:srgbClr val="003399"/>
                </a:solidFill>
              </a:rPr>
              <a:t>möjligen</a:t>
            </a:r>
            <a:r>
              <a:rPr lang="sv-FI" altLang="sv-FI" sz="2800" b="1">
                <a:solidFill>
                  <a:srgbClr val="009900"/>
                </a:solidFill>
              </a:rPr>
              <a:t> räcker till utgång och gör en invit.</a:t>
            </a:r>
            <a:r>
              <a:rPr lang="sv-FI" altLang="sv-FI" sz="2800"/>
              <a:t> </a:t>
            </a:r>
            <a:endParaRPr lang="sv-SE" altLang="sv-FI" sz="2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   </a:t>
            </a:r>
            <a:r>
              <a:rPr lang="sv-FI" altLang="sv-FI" b="1" dirty="0"/>
              <a:t>-  1</a:t>
            </a:r>
            <a:r>
              <a:rPr lang="sv-FI" altLang="sv-FI" b="1" dirty="0">
                <a:solidFill>
                  <a:srgbClr val="000080"/>
                </a:solidFill>
              </a:rPr>
              <a:t>♠</a:t>
            </a:r>
          </a:p>
          <a:p>
            <a:pPr>
              <a:buFontTx/>
              <a:buNone/>
            </a:pPr>
            <a:r>
              <a:rPr lang="sv-FI" altLang="sv-FI" b="1" dirty="0"/>
              <a:t>1NT – </a:t>
            </a:r>
            <a:r>
              <a:rPr lang="sv-FI" altLang="sv-FI" b="1" dirty="0" smtClean="0"/>
              <a:t>  </a:t>
            </a:r>
            <a:r>
              <a:rPr lang="sv-FI" altLang="sv-FI" b="1" u="sng" dirty="0" smtClean="0"/>
              <a:t>2 </a:t>
            </a:r>
            <a:r>
              <a:rPr lang="sv-FI" altLang="sv-FI" b="1" u="sng" dirty="0"/>
              <a:t>NT</a:t>
            </a:r>
            <a:r>
              <a:rPr lang="sv-FI" altLang="sv-FI" b="1" u="sng" dirty="0">
                <a:solidFill>
                  <a:srgbClr val="000080"/>
                </a:solidFill>
              </a:rPr>
              <a:t>	</a:t>
            </a:r>
            <a:r>
              <a:rPr lang="sv-SE" altLang="sv-FI" b="1" dirty="0"/>
              <a:t> </a:t>
            </a:r>
            <a:endParaRPr lang="sv-FI" altLang="sv-FI" b="1" dirty="0"/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   </a:t>
            </a:r>
            <a:r>
              <a:rPr lang="sv-FI" altLang="sv-FI" b="1" dirty="0"/>
              <a:t>-  1</a:t>
            </a:r>
            <a:r>
              <a:rPr lang="sv-FI" altLang="sv-FI" b="1" dirty="0">
                <a:solidFill>
                  <a:srgbClr val="000080"/>
                </a:solidFill>
              </a:rPr>
              <a:t>♠</a:t>
            </a:r>
          </a:p>
          <a:p>
            <a:pPr>
              <a:buFontTx/>
              <a:buNone/>
            </a:pPr>
            <a:r>
              <a:rPr lang="sv-FI" altLang="sv-FI" b="1" dirty="0"/>
              <a:t>1NT  -  </a:t>
            </a:r>
            <a:r>
              <a:rPr lang="sv-FI" altLang="sv-FI" b="1" dirty="0" smtClean="0"/>
              <a:t> </a:t>
            </a:r>
            <a:r>
              <a:rPr lang="sv-FI" altLang="sv-FI" b="1" u="sng" dirty="0" smtClean="0"/>
              <a:t>3</a:t>
            </a:r>
            <a:r>
              <a:rPr lang="sv-FI" altLang="sv-FI" b="1" u="sng" dirty="0">
                <a:solidFill>
                  <a:srgbClr val="000080"/>
                </a:solidFill>
              </a:rPr>
              <a:t>♠</a:t>
            </a:r>
            <a:r>
              <a:rPr lang="sv-FI" altLang="sv-FI" b="1" dirty="0">
                <a:solidFill>
                  <a:srgbClr val="000080"/>
                </a:solidFill>
              </a:rPr>
              <a:t>	</a:t>
            </a:r>
            <a:r>
              <a:rPr lang="sv-SE" altLang="sv-FI" dirty="0"/>
              <a:t> </a:t>
            </a:r>
            <a:r>
              <a:rPr lang="sv-FI" altLang="sv-FI" dirty="0">
                <a:solidFill>
                  <a:srgbClr val="000080"/>
                </a:solidFill>
              </a:rPr>
              <a:t>	</a:t>
            </a:r>
            <a:r>
              <a:rPr lang="sv-SE" altLang="sv-FI" dirty="0"/>
              <a:t> 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   </a:t>
            </a:r>
            <a:r>
              <a:rPr lang="sv-FI" altLang="sv-FI" b="1" dirty="0"/>
              <a:t>-  </a:t>
            </a:r>
            <a:r>
              <a:rPr lang="sv-FI" altLang="sv-FI" b="1" dirty="0" smtClean="0"/>
              <a:t>  1</a:t>
            </a:r>
            <a:r>
              <a:rPr lang="sv-FI" altLang="sv-FI" b="1" dirty="0">
                <a:solidFill>
                  <a:srgbClr val="000080"/>
                </a:solidFill>
              </a:rPr>
              <a:t>♠	</a:t>
            </a:r>
          </a:p>
          <a:p>
            <a:pPr>
              <a:buFontTx/>
              <a:buNone/>
            </a:pPr>
            <a:r>
              <a:rPr lang="sv-FI" altLang="sv-FI" b="1" dirty="0"/>
              <a:t>2</a:t>
            </a:r>
            <a:r>
              <a:rPr lang="sv-FI" altLang="sv-FI" b="1" dirty="0">
                <a:solidFill>
                  <a:srgbClr val="000080"/>
                </a:solidFill>
              </a:rPr>
              <a:t> </a:t>
            </a:r>
            <a:r>
              <a:rPr lang="sv-FI" altLang="sv-FI" b="1" dirty="0">
                <a:solidFill>
                  <a:srgbClr val="FF0000"/>
                </a:solidFill>
              </a:rPr>
              <a:t>♥ </a:t>
            </a:r>
            <a:r>
              <a:rPr lang="sv-FI" altLang="sv-FI" b="1" dirty="0" smtClean="0">
                <a:solidFill>
                  <a:srgbClr val="FF0000"/>
                </a:solidFill>
              </a:rPr>
              <a:t>   </a:t>
            </a:r>
            <a:r>
              <a:rPr lang="sv-FI" altLang="sv-FI" b="1" dirty="0" smtClean="0"/>
              <a:t>- </a:t>
            </a:r>
            <a:r>
              <a:rPr lang="sv-FI" altLang="sv-FI" b="1" dirty="0" smtClean="0">
                <a:solidFill>
                  <a:srgbClr val="000080"/>
                </a:solidFill>
              </a:rPr>
              <a:t>    </a:t>
            </a:r>
            <a:r>
              <a:rPr lang="sv-FI" altLang="sv-FI" b="1" u="sng" dirty="0"/>
              <a:t>3</a:t>
            </a:r>
            <a:r>
              <a:rPr lang="sv-FI" altLang="sv-FI" b="1" u="sng" dirty="0">
                <a:solidFill>
                  <a:srgbClr val="FF0000"/>
                </a:solidFill>
              </a:rPr>
              <a:t>♥</a:t>
            </a:r>
            <a:r>
              <a:rPr lang="sv-FI" altLang="sv-FI" b="1" dirty="0">
                <a:solidFill>
                  <a:srgbClr val="FF0000"/>
                </a:solidFill>
              </a:rPr>
              <a:t> </a:t>
            </a:r>
            <a:r>
              <a:rPr lang="sv-SE" altLang="sv-FI" b="1" dirty="0"/>
              <a:t> </a:t>
            </a:r>
            <a:endParaRPr lang="sv-FI" altLang="sv-FI" b="1" dirty="0"/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 </a:t>
            </a:r>
            <a:r>
              <a:rPr lang="sv-FI" altLang="sv-FI" b="1" dirty="0"/>
              <a:t>-  </a:t>
            </a:r>
            <a:r>
              <a:rPr lang="sv-FI" altLang="sv-FI" b="1" dirty="0" smtClean="0"/>
              <a:t>  1</a:t>
            </a:r>
            <a:r>
              <a:rPr lang="sv-FI" altLang="sv-FI" b="1" dirty="0">
                <a:solidFill>
                  <a:srgbClr val="000080"/>
                </a:solidFill>
              </a:rPr>
              <a:t>♠	</a:t>
            </a:r>
          </a:p>
          <a:p>
            <a:pPr>
              <a:buFontTx/>
              <a:buNone/>
            </a:pPr>
            <a:r>
              <a:rPr lang="sv-FI" altLang="sv-FI" b="1" dirty="0"/>
              <a:t>2</a:t>
            </a:r>
            <a:r>
              <a:rPr lang="sv-FI" altLang="sv-FI" b="1" dirty="0">
                <a:solidFill>
                  <a:srgbClr val="008000"/>
                </a:solidFill>
              </a:rPr>
              <a:t>♣</a:t>
            </a:r>
            <a:r>
              <a:rPr lang="sv-FI" altLang="sv-FI" b="1" dirty="0">
                <a:solidFill>
                  <a:srgbClr val="000080"/>
                </a:solidFill>
              </a:rPr>
              <a:t>   </a:t>
            </a:r>
            <a:r>
              <a:rPr lang="sv-FI" altLang="sv-FI" b="1" dirty="0"/>
              <a:t>-</a:t>
            </a:r>
            <a:r>
              <a:rPr lang="sv-FI" altLang="sv-FI" b="1" dirty="0">
                <a:solidFill>
                  <a:srgbClr val="000080"/>
                </a:solidFill>
              </a:rPr>
              <a:t>   </a:t>
            </a:r>
            <a:r>
              <a:rPr lang="sv-FI" altLang="sv-FI" b="1" dirty="0" smtClean="0">
                <a:solidFill>
                  <a:srgbClr val="000080"/>
                </a:solidFill>
              </a:rPr>
              <a:t> </a:t>
            </a:r>
            <a:r>
              <a:rPr lang="sv-FI" altLang="sv-FI" b="1" u="sng" dirty="0" smtClean="0"/>
              <a:t>3</a:t>
            </a:r>
            <a:r>
              <a:rPr lang="sv-FI" altLang="sv-FI" b="1" u="sng" dirty="0">
                <a:solidFill>
                  <a:srgbClr val="FF0000"/>
                </a:solidFill>
              </a:rPr>
              <a:t>♥</a:t>
            </a:r>
            <a:r>
              <a:rPr lang="sv-FI" altLang="sv-FI" b="1" dirty="0">
                <a:solidFill>
                  <a:srgbClr val="FF0000"/>
                </a:solidFill>
              </a:rPr>
              <a:t> </a:t>
            </a:r>
            <a:r>
              <a:rPr lang="sv-SE" altLang="sv-FI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578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</a:t>
            </a:r>
            <a:r>
              <a:rPr lang="sv-FI" altLang="sv-FI" b="1">
                <a:solidFill>
                  <a:srgbClr val="009900"/>
                </a:solidFill>
              </a:rPr>
              <a:t> </a:t>
            </a:r>
            <a:r>
              <a:rPr lang="sv-FI" altLang="sv-FI" sz="2800" b="1">
                <a:solidFill>
                  <a:srgbClr val="009900"/>
                </a:solidFill>
              </a:rPr>
              <a:t>räknar ut att poängen </a:t>
            </a:r>
            <a:r>
              <a:rPr lang="sv-FI" altLang="sv-FI" sz="2800" b="1">
                <a:solidFill>
                  <a:srgbClr val="003399"/>
                </a:solidFill>
              </a:rPr>
              <a:t>möjligen</a:t>
            </a:r>
            <a:r>
              <a:rPr lang="sv-FI" altLang="sv-FI" sz="2800" b="1">
                <a:solidFill>
                  <a:srgbClr val="009900"/>
                </a:solidFill>
              </a:rPr>
              <a:t> räcker till utgång och gör en invit.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 </a:t>
            </a:r>
            <a:r>
              <a:rPr lang="sv-FI" altLang="sv-FI" b="1"/>
              <a:t>-  1</a:t>
            </a:r>
            <a:r>
              <a:rPr lang="sv-FI" altLang="sv-FI" b="1">
                <a:solidFill>
                  <a:srgbClr val="000080"/>
                </a:solidFill>
              </a:rPr>
              <a:t>♠	</a:t>
            </a:r>
            <a:r>
              <a:rPr lang="sv-SE" altLang="sv-FI" b="1"/>
              <a:t> </a:t>
            </a: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FF0000"/>
                </a:solidFill>
              </a:rPr>
              <a:t>♥   </a:t>
            </a:r>
            <a:r>
              <a:rPr lang="sv-FI" altLang="sv-FI" b="1"/>
              <a:t>-  </a:t>
            </a:r>
            <a:r>
              <a:rPr lang="sv-FI" altLang="sv-FI" b="1" u="sng"/>
              <a:t>2NT</a:t>
            </a:r>
          </a:p>
          <a:p>
            <a:pPr>
              <a:buFontTx/>
              <a:buNone/>
            </a:pPr>
            <a:endParaRPr lang="sv-FI" altLang="sv-FI" b="1" u="sng"/>
          </a:p>
          <a:p>
            <a:pPr>
              <a:buFontTx/>
              <a:buNone/>
            </a:pPr>
            <a:endParaRPr lang="sv-FI" altLang="sv-FI" b="1" u="sng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008000"/>
                </a:solidFill>
              </a:rPr>
              <a:t>♣  </a:t>
            </a:r>
            <a:r>
              <a:rPr lang="sv-FI" altLang="sv-FI" b="1"/>
              <a:t>-  1</a:t>
            </a:r>
            <a:r>
              <a:rPr lang="sv-FI" altLang="sv-FI" b="1">
                <a:solidFill>
                  <a:srgbClr val="FF0000"/>
                </a:solidFill>
              </a:rPr>
              <a:t>♥</a:t>
            </a:r>
            <a:r>
              <a:rPr lang="sv-SE" altLang="sv-FI" b="1"/>
              <a:t> </a:t>
            </a: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000080"/>
                </a:solidFill>
              </a:rPr>
              <a:t>♠  </a:t>
            </a:r>
            <a:r>
              <a:rPr lang="sv-FI" altLang="sv-FI" b="1"/>
              <a:t>-   </a:t>
            </a:r>
            <a:r>
              <a:rPr lang="sv-FI" altLang="sv-FI" b="1" u="sng"/>
              <a:t>3</a:t>
            </a:r>
            <a:r>
              <a:rPr lang="sv-FI" altLang="sv-FI" b="1" u="sng">
                <a:solidFill>
                  <a:srgbClr val="000080"/>
                </a:solidFill>
              </a:rPr>
              <a:t>♠</a:t>
            </a:r>
            <a:r>
              <a:rPr lang="sv-FI" altLang="sv-FI" b="1">
                <a:solidFill>
                  <a:srgbClr val="000080"/>
                </a:solidFill>
              </a:rPr>
              <a:t> </a:t>
            </a:r>
            <a:endParaRPr lang="sv-SE" altLang="sv-FI" b="1">
              <a:solidFill>
                <a:srgbClr val="000080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200" y="20574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>
                <a:solidFill>
                  <a:srgbClr val="FF0000"/>
                </a:solidFill>
              </a:rPr>
              <a:t> </a:t>
            </a:r>
            <a:r>
              <a:rPr lang="sv-FI" altLang="sv-FI" b="1"/>
              <a:t>1</a:t>
            </a:r>
            <a:r>
              <a:rPr lang="sv-FI" altLang="sv-FI" b="1">
                <a:solidFill>
                  <a:srgbClr val="FF6600"/>
                </a:solidFill>
              </a:rPr>
              <a:t>♦  </a:t>
            </a:r>
            <a:r>
              <a:rPr lang="sv-FI" altLang="sv-FI" b="1"/>
              <a:t>-  1</a:t>
            </a:r>
            <a:r>
              <a:rPr lang="sv-FI" altLang="sv-FI" b="1">
                <a:solidFill>
                  <a:srgbClr val="FF0000"/>
                </a:solidFill>
              </a:rPr>
              <a:t>♥ </a:t>
            </a:r>
          </a:p>
          <a:p>
            <a:pPr>
              <a:buFontTx/>
              <a:buNone/>
            </a:pPr>
            <a:r>
              <a:rPr lang="sv-FI" altLang="sv-FI" b="1">
                <a:solidFill>
                  <a:srgbClr val="FF0000"/>
                </a:solidFill>
              </a:rPr>
              <a:t>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008000"/>
                </a:solidFill>
              </a:rPr>
              <a:t>♣  </a:t>
            </a:r>
            <a:r>
              <a:rPr lang="sv-FI" altLang="sv-FI" b="1"/>
              <a:t>-  </a:t>
            </a:r>
            <a:r>
              <a:rPr lang="sv-FI" altLang="sv-FI" b="1" u="sng"/>
              <a:t>2NT</a:t>
            </a:r>
            <a:r>
              <a:rPr lang="sv-FI" altLang="sv-FI" b="1">
                <a:solidFill>
                  <a:srgbClr val="FF0000"/>
                </a:solidFill>
              </a:rPr>
              <a:t>                 </a:t>
            </a:r>
          </a:p>
          <a:p>
            <a:pPr>
              <a:buFontTx/>
              <a:buNone/>
            </a:pPr>
            <a:endParaRPr lang="sv-FI" altLang="sv-FI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FI" altLang="sv-FI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altLang="sv-FI" b="1"/>
              <a:t> 1</a:t>
            </a:r>
            <a:r>
              <a:rPr lang="sv-FI" altLang="sv-FI" b="1">
                <a:solidFill>
                  <a:srgbClr val="FF0000"/>
                </a:solidFill>
              </a:rPr>
              <a:t>♥   </a:t>
            </a:r>
            <a:r>
              <a:rPr lang="sv-FI" altLang="sv-FI" b="1"/>
              <a:t>-  2</a:t>
            </a:r>
            <a:r>
              <a:rPr lang="sv-FI" altLang="sv-FI" b="1">
                <a:solidFill>
                  <a:srgbClr val="008000"/>
                </a:solidFill>
              </a:rPr>
              <a:t>♣	</a:t>
            </a:r>
          </a:p>
          <a:p>
            <a:pPr>
              <a:buFontTx/>
              <a:buNone/>
            </a:pPr>
            <a:r>
              <a:rPr lang="sv-FI" altLang="sv-FI" b="1">
                <a:solidFill>
                  <a:srgbClr val="008000"/>
                </a:solidFill>
              </a:rPr>
              <a:t>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FF0000"/>
                </a:solidFill>
              </a:rPr>
              <a:t>♥   </a:t>
            </a:r>
            <a:r>
              <a:rPr lang="sv-FI" altLang="sv-FI" b="1"/>
              <a:t>-  </a:t>
            </a:r>
            <a:r>
              <a:rPr lang="sv-FI" altLang="sv-FI" b="1" u="sng"/>
              <a:t>3</a:t>
            </a:r>
            <a:r>
              <a:rPr lang="sv-FI" altLang="sv-FI" b="1" u="sng">
                <a:solidFill>
                  <a:srgbClr val="FF0000"/>
                </a:solidFill>
              </a:rPr>
              <a:t>♥</a:t>
            </a:r>
            <a:r>
              <a:rPr lang="sv-FI" altLang="sv-FI">
                <a:solidFill>
                  <a:srgbClr val="FF0000"/>
                </a:solidFill>
              </a:rPr>
              <a:t> </a:t>
            </a:r>
            <a:r>
              <a:rPr lang="sv-SE" altLang="sv-FI">
                <a:solidFill>
                  <a:srgbClr val="FF0000"/>
                </a:solidFill>
              </a:rPr>
              <a:t> </a:t>
            </a:r>
            <a:r>
              <a:rPr lang="sv-FI" altLang="sv-FI">
                <a:solidFill>
                  <a:srgbClr val="FF0000"/>
                </a:solidFill>
              </a:rPr>
              <a:t>                   </a:t>
            </a:r>
            <a:endParaRPr lang="sv-SE" altLang="sv-FI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1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</a:t>
            </a:r>
            <a:r>
              <a:rPr lang="sv-FI" altLang="sv-FI" b="1">
                <a:solidFill>
                  <a:srgbClr val="009900"/>
                </a:solidFill>
              </a:rPr>
              <a:t> </a:t>
            </a:r>
            <a:r>
              <a:rPr lang="sv-FI" altLang="sv-FI" sz="2800" b="1">
                <a:solidFill>
                  <a:srgbClr val="009900"/>
                </a:solidFill>
              </a:rPr>
              <a:t>räknar ut att poängen </a:t>
            </a:r>
            <a:r>
              <a:rPr lang="sv-FI" altLang="sv-FI" sz="2800" b="1">
                <a:solidFill>
                  <a:srgbClr val="003399"/>
                </a:solidFill>
              </a:rPr>
              <a:t>möjligen</a:t>
            </a:r>
            <a:r>
              <a:rPr lang="sv-FI" altLang="sv-FI" sz="2800" b="1">
                <a:solidFill>
                  <a:srgbClr val="009900"/>
                </a:solidFill>
              </a:rPr>
              <a:t> räcker till utgång och gör en invit.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>
                <a:solidFill>
                  <a:srgbClr val="008000"/>
                </a:solidFill>
              </a:rPr>
              <a:t> </a:t>
            </a:r>
            <a:r>
              <a:rPr lang="sv-FI" altLang="sv-FI" b="1"/>
              <a:t>1</a:t>
            </a:r>
            <a:r>
              <a:rPr lang="sv-FI" altLang="sv-FI" b="1">
                <a:solidFill>
                  <a:srgbClr val="FF6600"/>
                </a:solidFill>
              </a:rPr>
              <a:t>♦  </a:t>
            </a:r>
            <a:r>
              <a:rPr lang="sv-FI" altLang="sv-FI" b="1"/>
              <a:t>-  2</a:t>
            </a:r>
            <a:r>
              <a:rPr lang="sv-FI" altLang="sv-FI" b="1">
                <a:solidFill>
                  <a:srgbClr val="008000"/>
                </a:solidFill>
              </a:rPr>
              <a:t>♣   </a:t>
            </a:r>
          </a:p>
          <a:p>
            <a:pPr>
              <a:buFontTx/>
              <a:buNone/>
            </a:pPr>
            <a:r>
              <a:rPr lang="sv-FI" altLang="sv-FI" b="1">
                <a:solidFill>
                  <a:srgbClr val="008000"/>
                </a:solidFill>
              </a:rPr>
              <a:t>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FF6600"/>
                </a:solidFill>
              </a:rPr>
              <a:t>♦  </a:t>
            </a:r>
            <a:r>
              <a:rPr lang="sv-FI" altLang="sv-FI" b="1"/>
              <a:t>-  </a:t>
            </a:r>
            <a:r>
              <a:rPr lang="sv-FI" altLang="sv-FI" b="1" u="sng"/>
              <a:t>3</a:t>
            </a:r>
            <a:r>
              <a:rPr lang="sv-FI" altLang="sv-FI" b="1" u="sng">
                <a:solidFill>
                  <a:srgbClr val="FF6600"/>
                </a:solidFill>
              </a:rPr>
              <a:t>♦</a:t>
            </a:r>
            <a:r>
              <a:rPr lang="sv-FI" altLang="sv-FI">
                <a:solidFill>
                  <a:srgbClr val="FF6600"/>
                </a:solidFill>
              </a:rPr>
              <a:t>           </a:t>
            </a:r>
            <a:endParaRPr lang="sv-SE" altLang="sv-FI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sv-FI" altLang="sv-FI">
                <a:solidFill>
                  <a:srgbClr val="008000"/>
                </a:solidFill>
              </a:rPr>
              <a:t>        </a:t>
            </a:r>
            <a:endParaRPr lang="sv-SE" altLang="sv-FI"/>
          </a:p>
          <a:p>
            <a:pPr>
              <a:buFontTx/>
              <a:buNone/>
            </a:pPr>
            <a:endParaRPr lang="sv-SE" altLang="sv-FI"/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008000"/>
                </a:solidFill>
              </a:rPr>
              <a:t>♣    </a:t>
            </a:r>
            <a:r>
              <a:rPr lang="sv-FI" altLang="sv-FI" b="1" dirty="0"/>
              <a:t>-   1</a:t>
            </a:r>
            <a:r>
              <a:rPr lang="sv-FI" altLang="sv-FI" b="1" dirty="0">
                <a:solidFill>
                  <a:srgbClr val="000080"/>
                </a:solidFill>
              </a:rPr>
              <a:t>♠</a:t>
            </a:r>
          </a:p>
          <a:p>
            <a:pPr>
              <a:buFontTx/>
              <a:buNone/>
            </a:pPr>
            <a:r>
              <a:rPr lang="sv-FI" altLang="sv-FI" b="1" dirty="0"/>
              <a:t>1NT  -  </a:t>
            </a:r>
            <a:r>
              <a:rPr lang="sv-FI" altLang="sv-FI" b="1" dirty="0" smtClean="0"/>
              <a:t> </a:t>
            </a:r>
            <a:r>
              <a:rPr lang="sv-FI" altLang="sv-FI" b="1" u="sng" dirty="0" smtClean="0"/>
              <a:t>3</a:t>
            </a:r>
            <a:r>
              <a:rPr lang="sv-FI" altLang="sv-FI" b="1" u="sng" dirty="0">
                <a:solidFill>
                  <a:srgbClr val="008000"/>
                </a:solidFill>
              </a:rPr>
              <a:t>♣</a:t>
            </a:r>
            <a:endParaRPr lang="sv-SE" alt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SE" altLang="sv-FI" b="1" dirty="0"/>
          </a:p>
          <a:p>
            <a:pPr>
              <a:buFontTx/>
              <a:buNone/>
            </a:pPr>
            <a:endParaRPr lang="sv-SE" altLang="sv-FI" dirty="0"/>
          </a:p>
        </p:txBody>
      </p:sp>
    </p:spTree>
    <p:extLst>
      <p:ext uri="{BB962C8B-B14F-4D97-AF65-F5344CB8AC3E}">
        <p14:creationId xmlns:p14="http://schemas.microsoft.com/office/powerpoint/2010/main" val="357916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 anchor="ctr"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räknar ut att poängen (minst 26) räcker för utgång och bjuder rätt utgång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endParaRPr lang="sv-FI" altLang="sv-FI" sz="3200"/>
          </a:p>
          <a:p>
            <a:endParaRPr lang="sv-SE" altLang="sv-FI" sz="3200"/>
          </a:p>
        </p:txBody>
      </p:sp>
    </p:spTree>
    <p:extLst>
      <p:ext uri="{BB962C8B-B14F-4D97-AF65-F5344CB8AC3E}">
        <p14:creationId xmlns:p14="http://schemas.microsoft.com/office/powerpoint/2010/main" val="1145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 dirty="0">
                <a:solidFill>
                  <a:srgbClr val="009900"/>
                </a:solidFill>
              </a:rPr>
              <a:t>Svarshanden bjuder </a:t>
            </a:r>
            <a:r>
              <a:rPr lang="sv-FI" altLang="sv-FI" sz="2800" b="1" dirty="0">
                <a:solidFill>
                  <a:srgbClr val="003399"/>
                </a:solidFill>
              </a:rPr>
              <a:t>fyra i högfärg</a:t>
            </a:r>
            <a:r>
              <a:rPr lang="sv-FI" altLang="sv-FI" sz="2800" b="1" dirty="0">
                <a:solidFill>
                  <a:srgbClr val="009900"/>
                </a:solidFill>
              </a:rPr>
              <a:t> med gemensam </a:t>
            </a:r>
            <a:r>
              <a:rPr lang="sv-FI" altLang="sv-FI" sz="2800" b="1" dirty="0">
                <a:solidFill>
                  <a:srgbClr val="003399"/>
                </a:solidFill>
              </a:rPr>
              <a:t>8 korts</a:t>
            </a:r>
            <a:r>
              <a:rPr lang="sv-FI" altLang="sv-FI" sz="2800" b="1" dirty="0">
                <a:solidFill>
                  <a:srgbClr val="009900"/>
                </a:solidFill>
              </a:rPr>
              <a:t> högfärg</a:t>
            </a:r>
            <a:endParaRPr lang="sv-SE" altLang="sv-FI" sz="2800" b="1" dirty="0">
              <a:solidFill>
                <a:srgbClr val="0099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</a:t>
            </a:r>
            <a:r>
              <a:rPr lang="sv-FI" altLang="sv-FI" b="1" dirty="0"/>
              <a:t>-  1</a:t>
            </a:r>
            <a:r>
              <a:rPr lang="sv-FI" altLang="sv-FI" b="1" dirty="0">
                <a:solidFill>
                  <a:srgbClr val="000080"/>
                </a:solidFill>
              </a:rPr>
              <a:t>♠</a:t>
            </a:r>
          </a:p>
          <a:p>
            <a:pPr>
              <a:buFontTx/>
              <a:buNone/>
            </a:pPr>
            <a:r>
              <a:rPr lang="sv-FI" altLang="sv-FI" b="1" dirty="0"/>
              <a:t>2</a:t>
            </a:r>
            <a:r>
              <a:rPr lang="sv-FI" altLang="sv-FI" b="1" dirty="0">
                <a:solidFill>
                  <a:srgbClr val="008000"/>
                </a:solidFill>
              </a:rPr>
              <a:t>♣  </a:t>
            </a:r>
            <a:r>
              <a:rPr lang="sv-FI" altLang="sv-FI" b="1" dirty="0">
                <a:solidFill>
                  <a:srgbClr val="000080"/>
                </a:solidFill>
              </a:rPr>
              <a:t>-  </a:t>
            </a:r>
            <a:r>
              <a:rPr lang="sv-FI" altLang="sv-FI" b="1" u="sng" dirty="0"/>
              <a:t>4</a:t>
            </a:r>
            <a:r>
              <a:rPr lang="sv-FI" altLang="sv-FI" b="1" u="sng" dirty="0">
                <a:solidFill>
                  <a:srgbClr val="FF0000"/>
                </a:solidFill>
              </a:rPr>
              <a:t>♥</a:t>
            </a:r>
            <a:r>
              <a:rPr lang="sv-FI" altLang="sv-FI" b="1" dirty="0">
                <a:solidFill>
                  <a:srgbClr val="FF0000"/>
                </a:solidFill>
              </a:rPr>
              <a:t>              </a:t>
            </a:r>
            <a:endParaRPr lang="sv-FI" alt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endParaRPr lang="sv-FI" alt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</a:t>
            </a:r>
            <a:r>
              <a:rPr lang="sv-FI" altLang="sv-FI" b="1" dirty="0">
                <a:solidFill>
                  <a:srgbClr val="000080"/>
                </a:solidFill>
              </a:rPr>
              <a:t>-  </a:t>
            </a: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000080"/>
                </a:solidFill>
              </a:rPr>
              <a:t>♠ </a:t>
            </a:r>
          </a:p>
          <a:p>
            <a:pPr>
              <a:buFontTx/>
              <a:buNone/>
            </a:pPr>
            <a:r>
              <a:rPr lang="sv-FI" altLang="sv-FI" b="1" dirty="0"/>
              <a:t>2</a:t>
            </a:r>
            <a:r>
              <a:rPr lang="sv-FI" altLang="sv-FI" b="1" dirty="0">
                <a:solidFill>
                  <a:srgbClr val="000080"/>
                </a:solidFill>
              </a:rPr>
              <a:t>♠   -  </a:t>
            </a:r>
            <a:r>
              <a:rPr lang="sv-FI" altLang="sv-FI" b="1" u="sng" dirty="0"/>
              <a:t>4</a:t>
            </a:r>
            <a:r>
              <a:rPr lang="sv-FI" altLang="sv-FI" b="1" u="sng" dirty="0">
                <a:solidFill>
                  <a:srgbClr val="000080"/>
                </a:solidFill>
              </a:rPr>
              <a:t>♠</a:t>
            </a:r>
            <a:r>
              <a:rPr lang="sv-FI" altLang="sv-FI" b="1" dirty="0">
                <a:solidFill>
                  <a:srgbClr val="000080"/>
                </a:solidFill>
              </a:rPr>
              <a:t> </a:t>
            </a:r>
            <a:endParaRPr lang="sv-SE" altLang="sv-FI" b="1" dirty="0">
              <a:solidFill>
                <a:srgbClr val="000080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  1</a:t>
            </a:r>
            <a:r>
              <a:rPr lang="sv-FI" altLang="sv-FI" b="1">
                <a:solidFill>
                  <a:srgbClr val="000080"/>
                </a:solidFill>
              </a:rPr>
              <a:t>♠ </a:t>
            </a:r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>
                <a:solidFill>
                  <a:srgbClr val="000080"/>
                </a:solidFill>
              </a:rPr>
              <a:t>-   </a:t>
            </a:r>
            <a:r>
              <a:rPr lang="sv-FI" altLang="sv-FI" b="1" u="sng"/>
              <a:t>4</a:t>
            </a:r>
            <a:r>
              <a:rPr lang="sv-FI" altLang="sv-FI" b="1" u="sng">
                <a:solidFill>
                  <a:srgbClr val="FF0000"/>
                </a:solidFill>
              </a:rPr>
              <a:t>♥</a:t>
            </a:r>
            <a:endParaRPr lang="sv-FI" altLang="sv-FI" b="1"/>
          </a:p>
          <a:p>
            <a:pPr>
              <a:buFontTx/>
              <a:buNone/>
            </a:pPr>
            <a:endParaRPr lang="sv-FI" alt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alt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b="1"/>
              <a:t>1NT -  </a:t>
            </a:r>
            <a:r>
              <a:rPr lang="sv-FI" altLang="sv-FI" b="1" u="sng"/>
              <a:t>4</a:t>
            </a:r>
            <a:r>
              <a:rPr lang="sv-FI" altLang="sv-FI" b="1" u="sng">
                <a:solidFill>
                  <a:srgbClr val="000080"/>
                </a:solidFill>
              </a:rPr>
              <a:t>♠</a:t>
            </a:r>
            <a:r>
              <a:rPr lang="sv-FI" altLang="sv-FI" b="1">
                <a:solidFill>
                  <a:srgbClr val="000080"/>
                </a:solidFill>
              </a:rPr>
              <a:t> </a:t>
            </a:r>
            <a:endParaRPr lang="sv-SE" altLang="sv-FI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69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1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bjuder </a:t>
            </a:r>
            <a:r>
              <a:rPr lang="sv-FI" altLang="sv-FI" sz="2800" b="1">
                <a:solidFill>
                  <a:srgbClr val="003399"/>
                </a:solidFill>
              </a:rPr>
              <a:t>fyra i högfärg</a:t>
            </a:r>
            <a:r>
              <a:rPr lang="sv-FI" altLang="sv-FI" sz="2800" b="1">
                <a:solidFill>
                  <a:srgbClr val="009900"/>
                </a:solidFill>
              </a:rPr>
              <a:t> med gemensam </a:t>
            </a:r>
            <a:r>
              <a:rPr lang="sv-FI" altLang="sv-FI" sz="2800" b="1">
                <a:solidFill>
                  <a:srgbClr val="003399"/>
                </a:solidFill>
              </a:rPr>
              <a:t>8 korts</a:t>
            </a:r>
            <a:r>
              <a:rPr lang="sv-FI" altLang="sv-FI" sz="2800" b="1">
                <a:solidFill>
                  <a:srgbClr val="009900"/>
                </a:solidFill>
              </a:rPr>
              <a:t> högfärg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   </a:t>
            </a:r>
            <a:r>
              <a:rPr lang="sv-FI" altLang="sv-FI" b="1"/>
              <a:t>-  1</a:t>
            </a:r>
            <a:r>
              <a:rPr lang="sv-FI" altLang="sv-FI" b="1">
                <a:solidFill>
                  <a:srgbClr val="000080"/>
                </a:solidFill>
              </a:rPr>
              <a:t>♠ </a:t>
            </a:r>
          </a:p>
          <a:p>
            <a:pPr>
              <a:buFontTx/>
              <a:buNone/>
            </a:pPr>
            <a:r>
              <a:rPr lang="sv-FI" altLang="sv-FI" b="1"/>
              <a:t>1NT  -  </a:t>
            </a:r>
            <a:r>
              <a:rPr lang="sv-FI" altLang="sv-FI" b="1" u="sng"/>
              <a:t>4</a:t>
            </a:r>
            <a:r>
              <a:rPr lang="sv-FI" altLang="sv-FI" b="1" u="sng">
                <a:solidFill>
                  <a:srgbClr val="003399"/>
                </a:solidFill>
              </a:rPr>
              <a:t>♠</a:t>
            </a:r>
            <a:endParaRPr lang="sv-SE" altLang="sv-FI" b="1">
              <a:solidFill>
                <a:srgbClr val="003399"/>
              </a:solidFill>
            </a:endParaRPr>
          </a:p>
          <a:p>
            <a:pPr>
              <a:buFontTx/>
              <a:buNone/>
            </a:pPr>
            <a:endParaRPr lang="sv-SE" altLang="sv-FI" sz="1600" b="1"/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416361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sv-FI" b="1" dirty="0">
                <a:solidFill>
                  <a:srgbClr val="C00000"/>
                </a:solidFill>
              </a:rPr>
              <a:t>Öppningshand</a:t>
            </a:r>
            <a:endParaRPr lang="sv-FI" dirty="0">
              <a:solidFill>
                <a:srgbClr val="C0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sv-FI" b="1" dirty="0"/>
          </a:p>
          <a:p>
            <a:pPr marL="0" indent="0">
              <a:buNone/>
            </a:pPr>
            <a:r>
              <a:rPr lang="sv-FI" sz="5100" b="1" dirty="0"/>
              <a:t>13 </a:t>
            </a:r>
            <a:r>
              <a:rPr lang="sv-FI" sz="5100" b="1" dirty="0" err="1"/>
              <a:t>hp</a:t>
            </a:r>
            <a:r>
              <a:rPr lang="sv-FI" sz="5100" b="1" dirty="0"/>
              <a:t>:      	Öppna alltid med 13 </a:t>
            </a:r>
            <a:r>
              <a:rPr lang="sv-FI" sz="5100" b="1" dirty="0" err="1"/>
              <a:t>hp</a:t>
            </a:r>
            <a:r>
              <a:rPr lang="sv-FI" sz="5100" b="1" dirty="0"/>
              <a:t> och mera.</a:t>
            </a:r>
          </a:p>
          <a:p>
            <a:pPr marL="0" indent="0">
              <a:buNone/>
            </a:pPr>
            <a:r>
              <a:rPr lang="sv-FI" sz="5100" b="1" dirty="0"/>
              <a:t> </a:t>
            </a:r>
          </a:p>
          <a:p>
            <a:pPr marL="0" indent="0">
              <a:buNone/>
            </a:pPr>
            <a:r>
              <a:rPr lang="sv-FI" sz="5100" b="1" dirty="0"/>
              <a:t>12 </a:t>
            </a:r>
            <a:r>
              <a:rPr lang="sv-FI" sz="5100" b="1" dirty="0" err="1"/>
              <a:t>hp</a:t>
            </a:r>
            <a:r>
              <a:rPr lang="sv-FI" sz="5100" b="1" dirty="0"/>
              <a:t>:      	Öppna med 12 </a:t>
            </a:r>
            <a:r>
              <a:rPr lang="sv-FI" sz="5100" b="1" dirty="0" err="1"/>
              <a:t>hp</a:t>
            </a:r>
            <a:r>
              <a:rPr lang="sv-FI" sz="5100" b="1" dirty="0"/>
              <a:t> om du har en fem-korts färg.</a:t>
            </a:r>
          </a:p>
          <a:p>
            <a:pPr marL="0" indent="0">
              <a:buNone/>
            </a:pPr>
            <a:r>
              <a:rPr lang="sv-FI" sz="5100" b="1" dirty="0"/>
              <a:t> </a:t>
            </a:r>
            <a:endParaRPr lang="sv-FI" sz="5100" b="1" dirty="0" smtClean="0"/>
          </a:p>
          <a:p>
            <a:pPr marL="0" indent="0">
              <a:buNone/>
            </a:pPr>
            <a:endParaRPr lang="sv-FI" sz="5100" b="1" dirty="0"/>
          </a:p>
          <a:p>
            <a:pPr marL="0" indent="0">
              <a:buNone/>
            </a:pPr>
            <a:r>
              <a:rPr lang="sv-FI" sz="5100" b="1" dirty="0"/>
              <a:t>11 </a:t>
            </a:r>
            <a:r>
              <a:rPr lang="sv-FI" sz="5100" b="1" dirty="0" err="1"/>
              <a:t>hp</a:t>
            </a:r>
            <a:r>
              <a:rPr lang="sv-FI" sz="5100" b="1" dirty="0"/>
              <a:t>:	</a:t>
            </a:r>
            <a:r>
              <a:rPr lang="sv-FI" sz="5100" b="1" dirty="0" smtClean="0"/>
              <a:t>	Öppna </a:t>
            </a:r>
            <a:r>
              <a:rPr lang="sv-FI" sz="5100" b="1" dirty="0"/>
              <a:t>med 11 </a:t>
            </a:r>
            <a:r>
              <a:rPr lang="sv-FI" sz="5100" b="1" dirty="0" err="1"/>
              <a:t>hp</a:t>
            </a:r>
            <a:r>
              <a:rPr lang="sv-FI" sz="5100" b="1" dirty="0"/>
              <a:t> om du har en tvåfärgshand (minst 5-4) </a:t>
            </a:r>
          </a:p>
          <a:p>
            <a:pPr marL="0" indent="0">
              <a:buNone/>
            </a:pPr>
            <a:r>
              <a:rPr lang="sv-FI" sz="5100" b="1" dirty="0"/>
              <a:t> 	</a:t>
            </a:r>
            <a:r>
              <a:rPr lang="sv-FI" sz="5100" b="1" dirty="0" smtClean="0"/>
              <a:t>	och </a:t>
            </a:r>
            <a:r>
              <a:rPr lang="sv-FI" sz="5100" b="1" dirty="0"/>
              <a:t>styrkan koncentrerad till färgerna.</a:t>
            </a:r>
          </a:p>
          <a:p>
            <a:pPr marL="0" indent="0">
              <a:buNone/>
            </a:pPr>
            <a:r>
              <a:rPr lang="sv-FI" sz="5100" b="1" dirty="0"/>
              <a:t> </a:t>
            </a:r>
            <a:endParaRPr lang="sv-FI" sz="5100" b="1" dirty="0" smtClean="0"/>
          </a:p>
          <a:p>
            <a:pPr marL="0" indent="0">
              <a:buNone/>
            </a:pPr>
            <a:endParaRPr lang="sv-FI" sz="5100" b="1" dirty="0"/>
          </a:p>
          <a:p>
            <a:pPr marL="0" indent="0">
              <a:buNone/>
            </a:pPr>
            <a:r>
              <a:rPr lang="sv-FI" sz="5100" b="1" dirty="0"/>
              <a:t>10 </a:t>
            </a:r>
            <a:r>
              <a:rPr lang="sv-FI" sz="5100" b="1" dirty="0" err="1"/>
              <a:t>hp</a:t>
            </a:r>
            <a:r>
              <a:rPr lang="sv-FI" sz="5100" b="1" dirty="0"/>
              <a:t>:	</a:t>
            </a:r>
            <a:r>
              <a:rPr lang="sv-FI" sz="5100" b="1" dirty="0" smtClean="0"/>
              <a:t>	Du </a:t>
            </a:r>
            <a:r>
              <a:rPr lang="sv-FI" sz="5100" b="1" dirty="0"/>
              <a:t>kan </a:t>
            </a:r>
            <a:r>
              <a:rPr lang="sv-FI" sz="5100" b="1" dirty="0" err="1"/>
              <a:t>t.o.m</a:t>
            </a:r>
            <a:r>
              <a:rPr lang="sv-FI" sz="5100" b="1" dirty="0"/>
              <a:t> välja att öppna med så lite som 10 </a:t>
            </a:r>
            <a:r>
              <a:rPr lang="sv-FI" sz="5100" b="1" dirty="0" err="1"/>
              <a:t>hp</a:t>
            </a:r>
            <a:r>
              <a:rPr lang="sv-FI" sz="5100" b="1" dirty="0"/>
              <a:t> om du </a:t>
            </a:r>
          </a:p>
          <a:p>
            <a:pPr marL="0" indent="0">
              <a:buNone/>
            </a:pPr>
            <a:r>
              <a:rPr lang="sv-FI" sz="5100" b="1" dirty="0" smtClean="0"/>
              <a:t>		har </a:t>
            </a:r>
            <a:r>
              <a:rPr lang="sv-FI" sz="5100" b="1" dirty="0"/>
              <a:t>en bra sexkorts högfärg eller 6-4 i högfärgerna</a:t>
            </a:r>
          </a:p>
          <a:p>
            <a:pPr marL="0" indent="0">
              <a:buNone/>
            </a:pPr>
            <a:r>
              <a:rPr lang="sv-FI" dirty="0"/>
              <a:t> 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72254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bjuder 3NT </a:t>
            </a:r>
            <a:r>
              <a:rPr lang="sv-FI" altLang="sv-FI" sz="2800" b="1">
                <a:solidFill>
                  <a:srgbClr val="003399"/>
                </a:solidFill>
              </a:rPr>
              <a:t>utan</a:t>
            </a:r>
            <a:r>
              <a:rPr lang="sv-FI" altLang="sv-FI" sz="2800" b="1">
                <a:solidFill>
                  <a:srgbClr val="009900"/>
                </a:solidFill>
              </a:rPr>
              <a:t> en gemensam        8 korts högfärg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</a:t>
            </a:r>
            <a:r>
              <a:rPr lang="sv-FI" altLang="sv-FI" b="1" dirty="0"/>
              <a:t>-  1</a:t>
            </a:r>
            <a:r>
              <a:rPr lang="sv-FI" altLang="sv-FI" b="1" dirty="0">
                <a:solidFill>
                  <a:srgbClr val="000080"/>
                </a:solidFill>
              </a:rPr>
              <a:t>♠ </a:t>
            </a:r>
          </a:p>
          <a:p>
            <a:pPr>
              <a:buFontTx/>
              <a:buNone/>
            </a:pPr>
            <a:r>
              <a:rPr lang="sv-FI" altLang="sv-FI" b="1" dirty="0"/>
              <a:t>2</a:t>
            </a:r>
            <a:r>
              <a:rPr lang="sv-FI" altLang="sv-FI" b="1" dirty="0">
                <a:solidFill>
                  <a:srgbClr val="008000"/>
                </a:solidFill>
              </a:rPr>
              <a:t>♣  </a:t>
            </a:r>
            <a:r>
              <a:rPr lang="sv-FI" altLang="sv-FI" b="1" dirty="0"/>
              <a:t>-  </a:t>
            </a:r>
            <a:r>
              <a:rPr lang="sv-FI" altLang="sv-FI" b="1" u="sng" dirty="0"/>
              <a:t>3NT</a:t>
            </a:r>
            <a:r>
              <a:rPr lang="sv-FI" altLang="sv-FI" b="1" dirty="0">
                <a:solidFill>
                  <a:srgbClr val="000080"/>
                </a:solidFill>
              </a:rPr>
              <a:t>             </a:t>
            </a:r>
          </a:p>
          <a:p>
            <a:pPr>
              <a:buFontTx/>
              <a:buNone/>
            </a:pPr>
            <a:endParaRPr lang="sv-FI" alt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alt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b="1" dirty="0"/>
              <a:t>1</a:t>
            </a:r>
            <a:r>
              <a:rPr lang="sv-FI" altLang="sv-FI" b="1" dirty="0">
                <a:solidFill>
                  <a:srgbClr val="FF0000"/>
                </a:solidFill>
              </a:rPr>
              <a:t>♥  </a:t>
            </a:r>
            <a:r>
              <a:rPr lang="sv-FI" altLang="sv-FI" b="1" dirty="0"/>
              <a:t>-  1</a:t>
            </a:r>
            <a:r>
              <a:rPr lang="sv-FI" altLang="sv-FI" b="1" dirty="0">
                <a:solidFill>
                  <a:srgbClr val="003399"/>
                </a:solidFill>
              </a:rPr>
              <a:t>♠</a:t>
            </a:r>
            <a:r>
              <a:rPr lang="sv-FI" altLang="sv-FI" b="1" dirty="0">
                <a:solidFill>
                  <a:srgbClr val="000080"/>
                </a:solidFill>
              </a:rPr>
              <a:t> </a:t>
            </a:r>
          </a:p>
          <a:p>
            <a:pPr>
              <a:buFontTx/>
              <a:buNone/>
            </a:pPr>
            <a:r>
              <a:rPr lang="sv-FI" altLang="sv-FI" b="1" dirty="0"/>
              <a:t>2</a:t>
            </a:r>
            <a:r>
              <a:rPr lang="sv-FI" altLang="sv-FI" b="1" dirty="0">
                <a:solidFill>
                  <a:srgbClr val="FF0000"/>
                </a:solidFill>
              </a:rPr>
              <a:t>♥ </a:t>
            </a:r>
            <a:r>
              <a:rPr lang="sv-FI" altLang="sv-FI" b="1" dirty="0"/>
              <a:t>-   </a:t>
            </a:r>
            <a:r>
              <a:rPr lang="sv-FI" altLang="sv-FI" b="1" u="sng" dirty="0"/>
              <a:t>3NT</a:t>
            </a:r>
            <a:r>
              <a:rPr lang="sv-SE" altLang="sv-FI" b="1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  1</a:t>
            </a:r>
            <a:r>
              <a:rPr lang="sv-FI" altLang="sv-FI" b="1">
                <a:solidFill>
                  <a:srgbClr val="000080"/>
                </a:solidFill>
              </a:rPr>
              <a:t>♠ </a:t>
            </a:r>
          </a:p>
          <a:p>
            <a:pPr>
              <a:buFontTx/>
              <a:buNone/>
            </a:pPr>
            <a:r>
              <a:rPr lang="sv-FI" altLang="sv-FI" b="1"/>
              <a:t>1NT – </a:t>
            </a:r>
            <a:r>
              <a:rPr lang="sv-FI" altLang="sv-FI" b="1" u="sng"/>
              <a:t>3NT</a:t>
            </a:r>
          </a:p>
          <a:p>
            <a:pPr>
              <a:buFontTx/>
              <a:buNone/>
            </a:pPr>
            <a:endParaRPr lang="sv-FI" altLang="sv-FI" b="1" u="sng"/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1NT – </a:t>
            </a:r>
            <a:r>
              <a:rPr lang="sv-FI" altLang="sv-FI" b="1" u="sng"/>
              <a:t>3NT</a:t>
            </a:r>
            <a:endParaRPr lang="sv-SE" altLang="sv-FI" b="1" u="sng"/>
          </a:p>
        </p:txBody>
      </p:sp>
    </p:spTree>
    <p:extLst>
      <p:ext uri="{BB962C8B-B14F-4D97-AF65-F5344CB8AC3E}">
        <p14:creationId xmlns:p14="http://schemas.microsoft.com/office/powerpoint/2010/main" val="253973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>
                <a:solidFill>
                  <a:srgbClr val="009900"/>
                </a:solidFill>
              </a:rPr>
              <a:t>Svarshanden bjuder 3NT </a:t>
            </a:r>
            <a:r>
              <a:rPr lang="sv-FI" altLang="sv-FI" sz="2800" b="1">
                <a:solidFill>
                  <a:srgbClr val="003399"/>
                </a:solidFill>
              </a:rPr>
              <a:t>utan</a:t>
            </a:r>
            <a:r>
              <a:rPr lang="sv-FI" altLang="sv-FI" sz="2800" b="1">
                <a:solidFill>
                  <a:srgbClr val="009900"/>
                </a:solidFill>
              </a:rPr>
              <a:t> en gemensam        8 korts högfärg</a:t>
            </a:r>
            <a:endParaRPr lang="sv-SE" altLang="sv-FI" sz="2800" b="1">
              <a:solidFill>
                <a:srgbClr val="0099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endParaRPr lang="sv-FI" altLang="sv-FI"/>
          </a:p>
          <a:p>
            <a:pPr>
              <a:buFontTx/>
              <a:buNone/>
            </a:pPr>
            <a:r>
              <a:rPr lang="sv-FI" altLang="sv-FI" b="1"/>
              <a:t>1</a:t>
            </a:r>
            <a:r>
              <a:rPr lang="sv-FI" altLang="sv-FI" b="1">
                <a:solidFill>
                  <a:srgbClr val="FF0000"/>
                </a:solidFill>
              </a:rPr>
              <a:t>♥  </a:t>
            </a:r>
            <a:r>
              <a:rPr lang="sv-FI" altLang="sv-FI" b="1"/>
              <a:t>-</a:t>
            </a:r>
            <a:r>
              <a:rPr lang="sv-FI" altLang="sv-FI" b="1">
                <a:solidFill>
                  <a:srgbClr val="FF0000"/>
                </a:solidFill>
              </a:rPr>
              <a:t>  </a:t>
            </a:r>
            <a:r>
              <a:rPr lang="sv-FI" altLang="sv-FI" b="1"/>
              <a:t>2</a:t>
            </a:r>
            <a:r>
              <a:rPr lang="sv-FI" altLang="sv-FI" b="1">
                <a:solidFill>
                  <a:srgbClr val="008000"/>
                </a:solidFill>
              </a:rPr>
              <a:t>♣</a:t>
            </a:r>
            <a:endParaRPr lang="sv-SE" altLang="sv-FI" b="1"/>
          </a:p>
          <a:p>
            <a:pPr>
              <a:buFontTx/>
              <a:buNone/>
            </a:pPr>
            <a:r>
              <a:rPr lang="sv-FI" altLang="sv-FI" b="1"/>
              <a:t>2</a:t>
            </a:r>
            <a:r>
              <a:rPr lang="sv-FI" altLang="sv-FI" b="1">
                <a:solidFill>
                  <a:srgbClr val="FF6600"/>
                </a:solidFill>
              </a:rPr>
              <a:t>♦   </a:t>
            </a:r>
            <a:r>
              <a:rPr lang="sv-FI" altLang="sv-FI" b="1"/>
              <a:t>-  </a:t>
            </a:r>
            <a:r>
              <a:rPr lang="sv-FI" altLang="sv-FI" b="1" u="sng"/>
              <a:t>3NT</a:t>
            </a:r>
            <a:endParaRPr lang="sv-SE" altLang="sv-FI" b="1"/>
          </a:p>
          <a:p>
            <a:pPr>
              <a:buFontTx/>
              <a:buNone/>
            </a:pPr>
            <a:endParaRPr lang="sv-SE" altLang="sv-FI" b="1"/>
          </a:p>
          <a:p>
            <a:pPr>
              <a:buFontTx/>
              <a:buNone/>
            </a:pPr>
            <a:endParaRPr lang="sv-SE" altLang="sv-FI"/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13868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9900"/>
                </a:solidFill>
              </a:rPr>
              <a:t>Med gemensam </a:t>
            </a:r>
            <a:r>
              <a:rPr lang="sv-FI" altLang="sv-FI" b="1" dirty="0" err="1">
                <a:solidFill>
                  <a:srgbClr val="009900"/>
                </a:solidFill>
              </a:rPr>
              <a:t>lågfärg</a:t>
            </a:r>
            <a:r>
              <a:rPr lang="sv-FI" altLang="sv-FI" b="1" dirty="0">
                <a:solidFill>
                  <a:srgbClr val="009900"/>
                </a:solidFill>
              </a:rPr>
              <a:t> och vetskap om att</a:t>
            </a:r>
          </a:p>
          <a:p>
            <a:pPr>
              <a:buFontTx/>
              <a:buNone/>
            </a:pPr>
            <a:r>
              <a:rPr lang="sv-FI" altLang="sv-FI" b="1" dirty="0">
                <a:solidFill>
                  <a:srgbClr val="C00000"/>
                </a:solidFill>
              </a:rPr>
              <a:t>ingendera har håll i en färg </a:t>
            </a:r>
            <a:r>
              <a:rPr lang="sv-FI" altLang="sv-FI" b="1" dirty="0">
                <a:solidFill>
                  <a:srgbClr val="009900"/>
                </a:solidFill>
              </a:rPr>
              <a:t>bjuder svarshanden</a:t>
            </a:r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9900"/>
                </a:solidFill>
              </a:rPr>
              <a:t>fem i </a:t>
            </a:r>
            <a:r>
              <a:rPr lang="sv-FI" altLang="sv-FI" b="1" dirty="0" err="1">
                <a:solidFill>
                  <a:srgbClr val="009900"/>
                </a:solidFill>
              </a:rPr>
              <a:t>lågfärg</a:t>
            </a:r>
            <a:r>
              <a:rPr lang="sv-FI" altLang="sv-FI" b="1" dirty="0"/>
              <a:t>.</a:t>
            </a:r>
          </a:p>
          <a:p>
            <a:pPr>
              <a:buFontTx/>
              <a:buNone/>
            </a:pPr>
            <a:endParaRPr lang="sv-FI" altLang="sv-FI" b="1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2060"/>
                </a:solidFill>
              </a:rPr>
              <a:t>Om möjligt, spela </a:t>
            </a:r>
            <a:r>
              <a:rPr lang="sv-FI" altLang="sv-FI" b="1" dirty="0">
                <a:solidFill>
                  <a:srgbClr val="C00000"/>
                </a:solidFill>
              </a:rPr>
              <a:t>alltid hellre 3NT </a:t>
            </a:r>
            <a:r>
              <a:rPr lang="sv-FI" altLang="sv-FI" b="1" dirty="0">
                <a:solidFill>
                  <a:srgbClr val="002060"/>
                </a:solidFill>
              </a:rPr>
              <a:t>än </a:t>
            </a:r>
            <a:r>
              <a:rPr lang="sv-FI" altLang="sv-FI" b="1" dirty="0" err="1">
                <a:solidFill>
                  <a:srgbClr val="002060"/>
                </a:solidFill>
              </a:rPr>
              <a:t>lågfärgs</a:t>
            </a:r>
            <a:r>
              <a:rPr lang="sv-FI" altLang="sv-FI" b="1" dirty="0">
                <a:solidFill>
                  <a:srgbClr val="002060"/>
                </a:solidFill>
              </a:rPr>
              <a:t>-</a:t>
            </a:r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2060"/>
                </a:solidFill>
              </a:rPr>
              <a:t>utgång i </a:t>
            </a:r>
            <a:r>
              <a:rPr lang="sv-FI" altLang="sv-FI" b="1" dirty="0" err="1">
                <a:solidFill>
                  <a:srgbClr val="002060"/>
                </a:solidFill>
              </a:rPr>
              <a:t>partävling</a:t>
            </a:r>
            <a:r>
              <a:rPr lang="sv-FI" altLang="sv-FI" b="1" dirty="0">
                <a:solidFill>
                  <a:srgbClr val="002060"/>
                </a:solidFill>
              </a:rPr>
              <a:t>.</a:t>
            </a:r>
            <a:endParaRPr lang="sv-SE" altLang="sv-FI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 altLang="sv-FI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Svarshanden </a:t>
            </a:r>
            <a:r>
              <a:rPr lang="sv-FI" altLang="sv-FI" b="1">
                <a:solidFill>
                  <a:srgbClr val="009900"/>
                </a:solidFill>
              </a:rPr>
              <a:t>vet att poängen räcker</a:t>
            </a:r>
            <a:r>
              <a:rPr lang="sv-FI" altLang="sv-FI" b="1"/>
              <a:t> för minst </a:t>
            </a:r>
          </a:p>
          <a:p>
            <a:pPr>
              <a:buFontTx/>
              <a:buNone/>
            </a:pPr>
            <a:r>
              <a:rPr lang="sv-FI" altLang="sv-FI" b="1"/>
              <a:t>utgång, men behöver </a:t>
            </a:r>
            <a:r>
              <a:rPr lang="sv-FI" altLang="sv-FI" b="1">
                <a:solidFill>
                  <a:srgbClr val="003399"/>
                </a:solidFill>
              </a:rPr>
              <a:t>mera information</a:t>
            </a:r>
            <a:r>
              <a:rPr lang="sv-FI" altLang="sv-FI" b="1"/>
              <a:t> för att</a:t>
            </a:r>
          </a:p>
          <a:p>
            <a:pPr>
              <a:buFontTx/>
              <a:buNone/>
            </a:pPr>
            <a:r>
              <a:rPr lang="sv-FI" altLang="sv-FI" b="1"/>
              <a:t>kunna bjuda rätt utgång eller kanske slam.</a:t>
            </a:r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FI" altLang="sv-FI" b="1"/>
              <a:t>Svarshanden bjuder ett </a:t>
            </a:r>
            <a:r>
              <a:rPr lang="sv-FI" altLang="sv-FI" b="1">
                <a:solidFill>
                  <a:srgbClr val="CC0000"/>
                </a:solidFill>
              </a:rPr>
              <a:t>kravbud</a:t>
            </a:r>
            <a:r>
              <a:rPr lang="sv-FI" altLang="sv-FI" b="1"/>
              <a:t>.</a:t>
            </a:r>
            <a:endParaRPr lang="sv-SE" altLang="sv-FI" b="1"/>
          </a:p>
        </p:txBody>
      </p:sp>
    </p:spTree>
    <p:extLst>
      <p:ext uri="{BB962C8B-B14F-4D97-AF65-F5344CB8AC3E}">
        <p14:creationId xmlns:p14="http://schemas.microsoft.com/office/powerpoint/2010/main" val="38937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6600"/>
                </a:solidFill>
              </a:rPr>
              <a:t>20-regeln</a:t>
            </a:r>
            <a:endParaRPr lang="sv-FI" b="1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C00000"/>
                </a:solidFill>
              </a:rPr>
              <a:t>Addera 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C00000"/>
                </a:solidFill>
              </a:rPr>
              <a:t>Honnörspoäng + antalet kort i dina två längsta färger.</a:t>
            </a:r>
          </a:p>
          <a:p>
            <a:pPr marL="0" indent="0">
              <a:buNone/>
            </a:pPr>
            <a:endParaRPr lang="sv-FI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v-FI" dirty="0" smtClean="0">
                <a:solidFill>
                  <a:srgbClr val="002060"/>
                </a:solidFill>
              </a:rPr>
              <a:t>Om summan är 20 eller mera skall du öppna budgivningen.</a:t>
            </a:r>
            <a:endParaRPr lang="sv-F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21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3600" b="1" dirty="0">
                <a:solidFill>
                  <a:srgbClr val="008000"/>
                </a:solidFill>
              </a:rPr>
              <a:t>Färgöppning på 1-nivån</a:t>
            </a:r>
            <a:br>
              <a:rPr lang="sv-FI" altLang="sv-FI" sz="3600" b="1" dirty="0">
                <a:solidFill>
                  <a:srgbClr val="008000"/>
                </a:solidFill>
              </a:rPr>
            </a:br>
            <a:endParaRPr lang="sv-SE" altLang="sv-FI" sz="3600" b="1" dirty="0">
              <a:solidFill>
                <a:srgbClr val="008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FI" altLang="sv-FI" sz="2400" b="1" dirty="0"/>
              <a:t>Budet visar minst </a:t>
            </a:r>
            <a:r>
              <a:rPr lang="sv-FI" altLang="sv-FI" sz="2400" b="1" dirty="0">
                <a:solidFill>
                  <a:srgbClr val="CC0000"/>
                </a:solidFill>
              </a:rPr>
              <a:t>fyra kort</a:t>
            </a:r>
            <a:r>
              <a:rPr lang="sv-FI" altLang="sv-FI" sz="2400" b="1" dirty="0"/>
              <a:t> i färgen och </a:t>
            </a:r>
            <a:r>
              <a:rPr lang="sv-FI" altLang="sv-FI" sz="2400" b="1" dirty="0">
                <a:solidFill>
                  <a:srgbClr val="000099"/>
                </a:solidFill>
              </a:rPr>
              <a:t>13-21 </a:t>
            </a:r>
            <a:r>
              <a:rPr lang="sv-FI" altLang="sv-FI" sz="2400" b="1" dirty="0" err="1">
                <a:solidFill>
                  <a:srgbClr val="000099"/>
                </a:solidFill>
              </a:rPr>
              <a:t>hfp</a:t>
            </a:r>
            <a:r>
              <a:rPr lang="sv-FI" altLang="sv-FI" sz="2400" b="1" dirty="0">
                <a:solidFill>
                  <a:srgbClr val="000099"/>
                </a:solidFill>
              </a:rPr>
              <a:t>.</a:t>
            </a:r>
          </a:p>
          <a:p>
            <a:pPr marL="0" indent="0">
              <a:buNone/>
            </a:pPr>
            <a:endParaRPr lang="sv-SE" altLang="sv-FI" sz="1600" b="1" dirty="0"/>
          </a:p>
          <a:p>
            <a:r>
              <a:rPr lang="sv-FI" altLang="sv-FI" sz="2400" b="1" dirty="0">
                <a:solidFill>
                  <a:srgbClr val="008000"/>
                </a:solidFill>
              </a:rPr>
              <a:t>I tredje hand</a:t>
            </a:r>
            <a:r>
              <a:rPr lang="sv-FI" altLang="sv-FI" sz="2400" b="1" dirty="0"/>
              <a:t> kan man öppna med </a:t>
            </a:r>
            <a:r>
              <a:rPr lang="sv-FI" altLang="sv-FI" sz="2400" b="1" dirty="0">
                <a:solidFill>
                  <a:srgbClr val="CC0000"/>
                </a:solidFill>
              </a:rPr>
              <a:t>lite svagare</a:t>
            </a:r>
            <a:r>
              <a:rPr lang="sv-FI" altLang="sv-FI" sz="2400" b="1" dirty="0"/>
              <a:t> hand om man har en god färg, gärna högfärg</a:t>
            </a:r>
          </a:p>
          <a:p>
            <a:pPr>
              <a:buFontTx/>
              <a:buNone/>
            </a:pPr>
            <a:endParaRPr lang="sv-FI" altLang="sv-FI" sz="2400" b="1" dirty="0"/>
          </a:p>
          <a:p>
            <a:r>
              <a:rPr lang="sv-FI" altLang="sv-FI" sz="2400" b="1" dirty="0"/>
              <a:t>Om man öppnar i fjärde hand med färre än </a:t>
            </a:r>
          </a:p>
          <a:p>
            <a:pPr>
              <a:buFontTx/>
              <a:buNone/>
            </a:pPr>
            <a:r>
              <a:rPr lang="sv-FI" altLang="sv-FI" sz="2400" b="1" dirty="0"/>
              <a:t>	13 </a:t>
            </a:r>
            <a:r>
              <a:rPr lang="sv-FI" altLang="sv-FI" sz="2400" b="1" dirty="0" err="1"/>
              <a:t>hp</a:t>
            </a:r>
            <a:r>
              <a:rPr lang="sv-FI" altLang="sv-FI" sz="2400" b="1" dirty="0"/>
              <a:t> skall man ha spaderfärg.</a:t>
            </a:r>
            <a:endParaRPr lang="sv-SE" altLang="sv-FI" sz="2400" b="1" dirty="0"/>
          </a:p>
        </p:txBody>
      </p:sp>
    </p:spTree>
    <p:extLst>
      <p:ext uri="{BB962C8B-B14F-4D97-AF65-F5344CB8AC3E}">
        <p14:creationId xmlns:p14="http://schemas.microsoft.com/office/powerpoint/2010/main" val="425968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4000" b="1">
                <a:solidFill>
                  <a:srgbClr val="008000"/>
                </a:solidFill>
              </a:rPr>
              <a:t>Val av öppningsfärg</a:t>
            </a:r>
            <a:endParaRPr lang="sv-SE" altLang="sv-FI" sz="4000" b="1">
              <a:solidFill>
                <a:srgbClr val="008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FI" altLang="sv-FI" sz="2000" b="1" dirty="0"/>
              <a:t>Öppna med </a:t>
            </a:r>
            <a:r>
              <a:rPr lang="sv-FI" altLang="sv-FI" sz="2000" b="1" dirty="0">
                <a:solidFill>
                  <a:srgbClr val="000099"/>
                </a:solidFill>
              </a:rPr>
              <a:t>den längsta färgen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altLang="sv-FI" sz="2000" b="1" dirty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sv-FI" altLang="sv-FI" sz="2000" b="1" dirty="0"/>
              <a:t>Med </a:t>
            </a:r>
            <a:r>
              <a:rPr lang="sv-FI" altLang="sv-FI" sz="2000" b="1" dirty="0">
                <a:solidFill>
                  <a:srgbClr val="CC0000"/>
                </a:solidFill>
              </a:rPr>
              <a:t>två fyrkortsfärger</a:t>
            </a:r>
            <a:r>
              <a:rPr lang="sv-FI" altLang="sv-FI" sz="2000" b="1" dirty="0"/>
              <a:t> bjuder vi nerifrån upp med undantag av hjärtern. 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>
                <a:solidFill>
                  <a:srgbClr val="008000"/>
                </a:solidFill>
              </a:rPr>
              <a:t>     </a:t>
            </a:r>
            <a:r>
              <a:rPr lang="sv-FI" altLang="sv-FI" sz="2000" b="1" dirty="0"/>
              <a:t>Alltså: </a:t>
            </a:r>
            <a:r>
              <a:rPr lang="sv-FI" altLang="sv-FI" sz="2000" b="1" dirty="0">
                <a:solidFill>
                  <a:srgbClr val="008000"/>
                </a:solidFill>
              </a:rPr>
              <a:t>hjärter, klöver, ruter, spader. 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altLang="sv-FI" sz="2000" b="1" dirty="0"/>
          </a:p>
          <a:p>
            <a:pPr>
              <a:lnSpc>
                <a:spcPct val="90000"/>
              </a:lnSpc>
            </a:pPr>
            <a:r>
              <a:rPr lang="sv-FI" altLang="sv-FI" sz="1600" b="1" i="1" dirty="0"/>
              <a:t>En del spelare bjuder alltid fyrkortsfärgerna nedifrån, alltså klöver, ruter, hjärter, spader.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altLang="sv-FI" sz="1600" b="1" i="1" dirty="0"/>
          </a:p>
          <a:p>
            <a:pPr>
              <a:lnSpc>
                <a:spcPct val="90000"/>
              </a:lnSpc>
            </a:pPr>
            <a:r>
              <a:rPr lang="sv-FI" altLang="sv-FI" sz="2000" b="1" dirty="0"/>
              <a:t>Med </a:t>
            </a:r>
            <a:r>
              <a:rPr lang="sv-FI" altLang="sv-FI" sz="2000" b="1" dirty="0" err="1">
                <a:solidFill>
                  <a:srgbClr val="000099"/>
                </a:solidFill>
              </a:rPr>
              <a:t>Marmic</a:t>
            </a:r>
            <a:r>
              <a:rPr lang="sv-FI" altLang="sv-FI" sz="2000" b="1" dirty="0"/>
              <a:t> fördelning (4-4-4-1) öppnar </a:t>
            </a:r>
            <a:r>
              <a:rPr lang="sv-FI" altLang="sv-FI" sz="2000" b="1" dirty="0" smtClean="0"/>
              <a:t>vi med </a:t>
            </a:r>
            <a:r>
              <a:rPr lang="sv-FI" altLang="sv-FI" sz="2000" b="1" dirty="0">
                <a:solidFill>
                  <a:srgbClr val="CC0000"/>
                </a:solidFill>
              </a:rPr>
              <a:t>ruter</a:t>
            </a:r>
            <a:r>
              <a:rPr lang="sv-FI" altLang="sv-FI" sz="2000" b="1" dirty="0"/>
              <a:t>. Med rutersingel öppnar vi med klöver. 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000" b="1" dirty="0"/>
          </a:p>
          <a:p>
            <a:pPr>
              <a:lnSpc>
                <a:spcPct val="90000"/>
              </a:lnSpc>
            </a:pPr>
            <a:r>
              <a:rPr lang="sv-FI" altLang="sv-FI" sz="2000" b="1" dirty="0"/>
              <a:t>Med </a:t>
            </a:r>
            <a:r>
              <a:rPr lang="sv-FI" altLang="sv-FI" sz="2000" b="1" dirty="0">
                <a:solidFill>
                  <a:srgbClr val="008000"/>
                </a:solidFill>
              </a:rPr>
              <a:t>två femkortsfärger</a:t>
            </a:r>
            <a:r>
              <a:rPr lang="sv-FI" altLang="sv-FI" sz="2000" b="1" dirty="0"/>
              <a:t> öppnar vi med </a:t>
            </a:r>
            <a:r>
              <a:rPr lang="sv-FI" altLang="sv-FI" sz="2000" b="1" dirty="0">
                <a:solidFill>
                  <a:srgbClr val="CC0000"/>
                </a:solidFill>
              </a:rPr>
              <a:t>den högre.</a:t>
            </a:r>
            <a:endParaRPr lang="sv-SE" altLang="sv-FI" sz="20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7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>
                <a:solidFill>
                  <a:srgbClr val="000099"/>
                </a:solidFill>
              </a:rPr>
              <a:t>Marmic</a:t>
            </a:r>
            <a:endParaRPr lang="sv-SE" altLang="sv-FI" b="1">
              <a:solidFill>
                <a:srgbClr val="000099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0080"/>
                </a:solidFill>
              </a:rPr>
              <a:t>♠ </a:t>
            </a:r>
            <a:r>
              <a:rPr lang="sv-FI" altLang="sv-FI" b="1" dirty="0"/>
              <a:t>x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FF0000"/>
                </a:solidFill>
              </a:rPr>
              <a:t>♥ </a:t>
            </a:r>
            <a:r>
              <a:rPr lang="sv-FI" altLang="sv-FI" b="1" dirty="0"/>
              <a:t>A K x </a:t>
            </a:r>
            <a:r>
              <a:rPr lang="sv-FI" altLang="sv-FI" b="1" dirty="0" err="1"/>
              <a:t>x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FF6600"/>
                </a:solidFill>
              </a:rPr>
              <a:t>♦ </a:t>
            </a:r>
            <a:r>
              <a:rPr lang="sv-FI" altLang="sv-FI" b="1" dirty="0"/>
              <a:t>Q J x </a:t>
            </a:r>
            <a:r>
              <a:rPr lang="sv-FI" altLang="sv-FI" b="1" dirty="0" err="1"/>
              <a:t>x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8000"/>
                </a:solidFill>
              </a:rPr>
              <a:t>♣ </a:t>
            </a:r>
            <a:r>
              <a:rPr lang="sv-FI" altLang="sv-FI" b="1" dirty="0"/>
              <a:t>K 10 x </a:t>
            </a:r>
            <a:r>
              <a:rPr lang="sv-FI" altLang="sv-FI" b="1" dirty="0" err="1"/>
              <a:t>x</a:t>
            </a:r>
            <a:endParaRPr lang="sv-SE" altLang="sv-FI" b="1" dirty="0"/>
          </a:p>
          <a:p>
            <a:pPr>
              <a:buFontTx/>
              <a:buNone/>
            </a:pPr>
            <a:endParaRPr lang="sv-SE" altLang="sv-FI" b="1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</a:pPr>
            <a:endParaRPr lang="sv-FI" altLang="sv-FI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0080"/>
                </a:solidFill>
              </a:rPr>
              <a:t>♠ </a:t>
            </a:r>
            <a:r>
              <a:rPr lang="sv-FI" altLang="sv-FI" b="1" dirty="0"/>
              <a:t>A J x </a:t>
            </a:r>
            <a:r>
              <a:rPr lang="sv-FI" altLang="sv-FI" b="1" dirty="0" err="1"/>
              <a:t>x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FF0000"/>
                </a:solidFill>
              </a:rPr>
              <a:t>♥ </a:t>
            </a:r>
            <a:r>
              <a:rPr lang="sv-FI" altLang="sv-FI" b="1" dirty="0"/>
              <a:t>K Q x </a:t>
            </a:r>
            <a:r>
              <a:rPr lang="sv-FI" altLang="sv-FI" b="1" dirty="0" err="1"/>
              <a:t>x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FF6600"/>
                </a:solidFill>
              </a:rPr>
              <a:t>♦ </a:t>
            </a:r>
            <a:r>
              <a:rPr lang="sv-FI" altLang="sv-FI" b="1" dirty="0"/>
              <a:t>x</a:t>
            </a:r>
            <a:endParaRPr lang="sv-SE" altLang="sv-FI" b="1" dirty="0"/>
          </a:p>
          <a:p>
            <a:pPr>
              <a:buFontTx/>
              <a:buNone/>
            </a:pPr>
            <a:r>
              <a:rPr lang="sv-FI" altLang="sv-FI" b="1" dirty="0">
                <a:solidFill>
                  <a:srgbClr val="008000"/>
                </a:solidFill>
              </a:rPr>
              <a:t>♣ </a:t>
            </a:r>
            <a:r>
              <a:rPr lang="sv-FI" altLang="sv-FI" b="1" dirty="0"/>
              <a:t>K J x </a:t>
            </a:r>
            <a:r>
              <a:rPr lang="sv-FI" altLang="sv-FI" b="1" dirty="0" err="1"/>
              <a:t>x</a:t>
            </a:r>
            <a:endParaRPr lang="sv-SE" altLang="sv-FI" b="1" dirty="0"/>
          </a:p>
          <a:p>
            <a:pPr>
              <a:buFontTx/>
              <a:buNone/>
            </a:pPr>
            <a:endParaRPr lang="sv-SE" altLang="sv-FI" b="1" dirty="0"/>
          </a:p>
        </p:txBody>
      </p:sp>
    </p:spTree>
    <p:extLst>
      <p:ext uri="{BB962C8B-B14F-4D97-AF65-F5344CB8AC3E}">
        <p14:creationId xmlns:p14="http://schemas.microsoft.com/office/powerpoint/2010/main" val="238853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altLang="sv-FI" sz="2800" b="1" dirty="0"/>
              <a:t/>
            </a:r>
            <a:br>
              <a:rPr lang="sv-FI" altLang="sv-FI" sz="2800" b="1" dirty="0"/>
            </a:br>
            <a:r>
              <a:rPr lang="sv-FI" altLang="sv-FI" sz="2800" b="1" dirty="0">
                <a:solidFill>
                  <a:srgbClr val="008000"/>
                </a:solidFill>
                <a:latin typeface="+mn-lt"/>
              </a:rPr>
              <a:t>Öppningshandens fortsatta bud efter </a:t>
            </a:r>
            <a:r>
              <a:rPr lang="sv-FI" altLang="sv-FI" sz="2800" b="1" dirty="0" smtClean="0">
                <a:solidFill>
                  <a:srgbClr val="008000"/>
                </a:solidFill>
                <a:latin typeface="+mn-lt"/>
              </a:rPr>
              <a:t>1HF – 2HF</a:t>
            </a:r>
            <a:r>
              <a:rPr lang="sv-FI" altLang="sv-FI" b="1" dirty="0">
                <a:solidFill>
                  <a:srgbClr val="008000"/>
                </a:solidFill>
                <a:latin typeface="+mn-lt"/>
              </a:rPr>
              <a:t/>
            </a:r>
            <a:br>
              <a:rPr lang="sv-FI" altLang="sv-FI" b="1" dirty="0">
                <a:solidFill>
                  <a:srgbClr val="008000"/>
                </a:solidFill>
                <a:latin typeface="+mn-lt"/>
              </a:rPr>
            </a:br>
            <a:endParaRPr lang="sv-SE" altLang="sv-FI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/>
              <a:t>1</a:t>
            </a:r>
            <a:r>
              <a:rPr lang="sv-FI" altLang="sv-FI" sz="2000" b="1" dirty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2000" b="1" dirty="0"/>
              <a:t>   -   2</a:t>
            </a:r>
            <a:r>
              <a:rPr lang="sv-FI" altLang="sv-FI" sz="2000" b="1" dirty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2000" b="1" dirty="0"/>
              <a:t>	</a:t>
            </a:r>
            <a:endParaRPr lang="sv-SE" alt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/>
              <a:t>pass		13–16 </a:t>
            </a:r>
            <a:r>
              <a:rPr lang="sv-FI" altLang="sv-FI" sz="2000" b="1" dirty="0" err="1"/>
              <a:t>hfp</a:t>
            </a:r>
            <a:r>
              <a:rPr lang="sv-FI" altLang="sv-FI" sz="2000" b="1" dirty="0"/>
              <a:t>, utgång osannolik</a:t>
            </a:r>
            <a:endParaRPr lang="sv-SE" alt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/>
              <a:t>3</a:t>
            </a:r>
            <a:r>
              <a:rPr lang="sv-FI" altLang="sv-FI" sz="2000" b="1" dirty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2000" b="1" dirty="0"/>
              <a:t>		</a:t>
            </a:r>
            <a:r>
              <a:rPr lang="sv-FI" altLang="sv-FI" sz="2000" b="1" dirty="0" smtClean="0"/>
              <a:t>spärrande</a:t>
            </a:r>
            <a:r>
              <a:rPr lang="sv-FI" altLang="sv-FI" sz="2000" b="1" dirty="0"/>
              <a:t>		</a:t>
            </a:r>
            <a:endParaRPr lang="sv-FI" altLang="sv-FI" sz="20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 smtClean="0"/>
              <a:t>2</a:t>
            </a:r>
            <a:r>
              <a:rPr lang="sv-FI" altLang="sv-FI" sz="2000" b="1" dirty="0">
                <a:solidFill>
                  <a:srgbClr val="000080"/>
                </a:solidFill>
                <a:sym typeface="Symbol" panose="05050102010706020507" pitchFamily="18" charset="2"/>
              </a:rPr>
              <a:t></a:t>
            </a:r>
            <a:r>
              <a:rPr lang="sv-FI" altLang="sv-FI" sz="2000" b="1" dirty="0"/>
              <a:t>, 3</a:t>
            </a:r>
            <a:r>
              <a:rPr lang="sv-FI" altLang="sv-FI" sz="2000" b="1" dirty="0">
                <a:solidFill>
                  <a:srgbClr val="006600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2000" b="1" dirty="0"/>
              <a:t>, 3</a:t>
            </a:r>
            <a:r>
              <a:rPr lang="sv-FI" altLang="sv-FI" sz="2000" b="1" dirty="0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2000" b="1" dirty="0"/>
              <a:t>	17-18 </a:t>
            </a:r>
            <a:r>
              <a:rPr lang="sv-FI" altLang="sv-FI" sz="2000" b="1" dirty="0" err="1"/>
              <a:t>hfp</a:t>
            </a:r>
            <a:r>
              <a:rPr lang="sv-FI" altLang="sv-FI" sz="2000" b="1" dirty="0"/>
              <a:t>, positiv invit, ber svarshanden bjuda </a:t>
            </a:r>
            <a:r>
              <a:rPr lang="sv-FI" altLang="sv-FI" sz="2000" b="1" dirty="0" smtClean="0"/>
              <a:t>utgång </a:t>
            </a:r>
            <a:r>
              <a:rPr lang="sv-FI" altLang="sv-FI" sz="2000" b="1" dirty="0"/>
              <a:t>med maximum eller </a:t>
            </a:r>
            <a:r>
              <a:rPr lang="sv-FI" altLang="sv-FI" sz="2000" b="1" dirty="0" smtClean="0"/>
              <a:t>			anpassning </a:t>
            </a:r>
            <a:r>
              <a:rPr lang="sv-FI" altLang="sv-FI" sz="2000" b="1" dirty="0"/>
              <a:t>(honnör) i </a:t>
            </a:r>
            <a:r>
              <a:rPr lang="sv-FI" altLang="sv-FI" sz="2000" b="1" dirty="0" smtClean="0"/>
              <a:t>invitfärgen </a:t>
            </a:r>
            <a:r>
              <a:rPr lang="sv-FI" altLang="sv-FI" sz="2000" b="1" dirty="0"/>
              <a:t>(en färg som öppningshanden behöver 			hjälp med, t.ex. </a:t>
            </a:r>
            <a:r>
              <a:rPr lang="sv-FI" altLang="sv-FI" sz="2000" b="1" dirty="0" err="1"/>
              <a:t>Kxxx</a:t>
            </a:r>
            <a:r>
              <a:rPr lang="sv-FI" altLang="sv-FI" sz="2000" b="1" dirty="0"/>
              <a:t> eller </a:t>
            </a:r>
            <a:r>
              <a:rPr lang="sv-FI" altLang="sv-FI" sz="2000" b="1" dirty="0" err="1"/>
              <a:t>Qxx</a:t>
            </a:r>
            <a:r>
              <a:rPr lang="sv-FI" altLang="sv-FI" sz="2000" b="1" dirty="0"/>
              <a:t>), 	annars avböjer </a:t>
            </a:r>
            <a:r>
              <a:rPr lang="sv-FI" altLang="sv-FI" sz="2000" b="1" dirty="0" smtClean="0"/>
              <a:t>han </a:t>
            </a:r>
            <a:r>
              <a:rPr lang="sv-FI" altLang="sv-FI" sz="2000" b="1" dirty="0"/>
              <a:t>inviten med 3</a:t>
            </a:r>
            <a:r>
              <a:rPr lang="sv-FI" altLang="sv-FI" sz="2000" b="1" dirty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2000" b="1" dirty="0"/>
              <a:t>.</a:t>
            </a:r>
            <a:endParaRPr lang="sv-SE" alt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000" b="1" dirty="0"/>
              <a:t>4</a:t>
            </a:r>
            <a:r>
              <a:rPr lang="sv-FI" altLang="sv-FI" sz="2000" b="1" dirty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2000" b="1" dirty="0"/>
              <a:t>		</a:t>
            </a:r>
            <a:r>
              <a:rPr lang="sv-FI" altLang="sv-FI" sz="2000" b="1" dirty="0" smtClean="0"/>
              <a:t>19-21 </a:t>
            </a:r>
            <a:r>
              <a:rPr lang="sv-FI" altLang="sv-FI" sz="2000" b="1" dirty="0" err="1"/>
              <a:t>hfp</a:t>
            </a:r>
            <a:r>
              <a:rPr lang="sv-FI" altLang="sv-FI" sz="2000" b="1" dirty="0"/>
              <a:t>, öppningshanden har cirka 20 </a:t>
            </a:r>
            <a:r>
              <a:rPr lang="sv-FI" altLang="sv-FI" sz="2000" b="1" dirty="0" err="1"/>
              <a:t>hfp</a:t>
            </a:r>
            <a:r>
              <a:rPr lang="sv-FI" altLang="sv-FI" sz="2000" b="1" dirty="0"/>
              <a:t> som </a:t>
            </a:r>
            <a:r>
              <a:rPr lang="sv-FI" altLang="sv-FI" sz="2000" b="1" dirty="0" smtClean="0"/>
              <a:t>tillsammans </a:t>
            </a:r>
            <a:r>
              <a:rPr lang="sv-FI" altLang="sv-FI" sz="2000" b="1" dirty="0"/>
              <a:t>med svarshandens </a:t>
            </a:r>
            <a:r>
              <a:rPr lang="sv-FI" altLang="sv-FI" sz="2000" b="1" dirty="0" smtClean="0"/>
              <a:t>		minst </a:t>
            </a:r>
            <a:r>
              <a:rPr lang="sv-FI" altLang="sv-FI" sz="2000" b="1" dirty="0"/>
              <a:t>6 </a:t>
            </a:r>
            <a:r>
              <a:rPr lang="sv-FI" altLang="sv-FI" sz="2000" b="1" dirty="0" err="1"/>
              <a:t>hfp</a:t>
            </a:r>
            <a:r>
              <a:rPr lang="sv-FI" altLang="sv-FI" sz="2000" b="1" dirty="0"/>
              <a:t> borde </a:t>
            </a:r>
            <a:r>
              <a:rPr lang="sv-FI" altLang="sv-FI" sz="2000" b="1" dirty="0" smtClean="0"/>
              <a:t>räcka </a:t>
            </a:r>
            <a:r>
              <a:rPr lang="sv-FI" altLang="sv-FI" sz="2000" b="1" dirty="0"/>
              <a:t>till utgång. Öppningshanden kan ha färre 			</a:t>
            </a:r>
            <a:r>
              <a:rPr lang="sv-FI" altLang="sv-FI" sz="2000" b="1" dirty="0" smtClean="0"/>
              <a:t>	poäng </a:t>
            </a:r>
            <a:r>
              <a:rPr lang="sv-FI" altLang="sv-FI" sz="2000" b="1" dirty="0"/>
              <a:t>om han har en lång trumffärg som efter </a:t>
            </a:r>
            <a:r>
              <a:rPr lang="sv-FI" altLang="sv-FI" sz="2000" b="1" dirty="0" smtClean="0"/>
              <a:t>partnerns </a:t>
            </a:r>
            <a:r>
              <a:rPr lang="sv-FI" altLang="sv-FI" sz="2000" b="1" dirty="0"/>
              <a:t>stöd ger många stick </a:t>
            </a:r>
            <a:r>
              <a:rPr lang="sv-FI" altLang="sv-FI" sz="2000" b="1" dirty="0" smtClean="0"/>
              <a:t>		och </a:t>
            </a:r>
            <a:r>
              <a:rPr lang="sv-FI" altLang="sv-FI" sz="2000" b="1" dirty="0"/>
              <a:t>handen som 	</a:t>
            </a:r>
            <a:r>
              <a:rPr lang="sv-FI" altLang="sv-FI" sz="2000" b="1" dirty="0" smtClean="0"/>
              <a:t>helhet </a:t>
            </a:r>
            <a:r>
              <a:rPr lang="sv-FI" altLang="sv-FI" sz="2000" b="1" dirty="0"/>
              <a:t>har ökat i värde.</a:t>
            </a:r>
            <a:endParaRPr lang="sv-SE" altLang="sv-FI" sz="2000" b="1" dirty="0"/>
          </a:p>
          <a:p>
            <a:pPr>
              <a:lnSpc>
                <a:spcPct val="90000"/>
              </a:lnSpc>
              <a:buFontTx/>
              <a:buNone/>
            </a:pPr>
            <a:endParaRPr lang="sv-SE" altLang="sv-FI" sz="2000" dirty="0"/>
          </a:p>
        </p:txBody>
      </p:sp>
    </p:spTree>
    <p:extLst>
      <p:ext uri="{BB962C8B-B14F-4D97-AF65-F5344CB8AC3E}">
        <p14:creationId xmlns:p14="http://schemas.microsoft.com/office/powerpoint/2010/main" val="80514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4000" b="1"/>
              <a:t>Positiv invit</a:t>
            </a:r>
            <a:endParaRPr lang="sv-SE" altLang="sv-FI" sz="4000" b="1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400" b="1" dirty="0"/>
          </a:p>
          <a:p>
            <a:pPr>
              <a:buFontTx/>
              <a:buNone/>
            </a:pPr>
            <a:endParaRPr lang="sv-FI" altLang="sv-FI" sz="2400" b="1" dirty="0"/>
          </a:p>
          <a:p>
            <a:pPr>
              <a:buFontTx/>
              <a:buNone/>
            </a:pPr>
            <a:r>
              <a:rPr lang="sv-FI" altLang="sv-FI" b="1" dirty="0"/>
              <a:t>		1</a:t>
            </a:r>
            <a:r>
              <a:rPr lang="sv-FI" altLang="sv-FI" b="1" dirty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b="1" dirty="0"/>
              <a:t>   -   2</a:t>
            </a:r>
            <a:r>
              <a:rPr lang="sv-FI" altLang="sv-FI" b="1" dirty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</a:p>
          <a:p>
            <a:pPr>
              <a:buFontTx/>
              <a:buNone/>
            </a:pPr>
            <a:r>
              <a:rPr lang="sv-FI" altLang="sv-FI" b="1" dirty="0"/>
              <a:t>		2</a:t>
            </a:r>
            <a:r>
              <a:rPr lang="sv-FI" altLang="sv-FI" b="1" dirty="0">
                <a:solidFill>
                  <a:srgbClr val="000080"/>
                </a:solidFill>
                <a:sym typeface="Symbol" panose="05050102010706020507" pitchFamily="18" charset="2"/>
              </a:rPr>
              <a:t>  -    </a:t>
            </a:r>
            <a:r>
              <a:rPr lang="sv-FI" altLang="sv-FI" b="1" dirty="0"/>
              <a:t>3</a:t>
            </a:r>
            <a:r>
              <a:rPr lang="sv-FI" altLang="sv-FI" b="1" dirty="0">
                <a:solidFill>
                  <a:srgbClr val="006600"/>
                </a:solidFill>
                <a:sym typeface="Symbol" panose="05050102010706020507" pitchFamily="18" charset="2"/>
              </a:rPr>
              <a:t></a:t>
            </a:r>
          </a:p>
          <a:p>
            <a:pPr>
              <a:buFontTx/>
              <a:buNone/>
            </a:pPr>
            <a:endParaRPr lang="sv-SE" altLang="sv-FI" b="1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1708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 anchor="ctr"/>
          <a:lstStyle/>
          <a:p>
            <a:r>
              <a:rPr lang="sv-FI" altLang="sv-FI" sz="4400" b="1" dirty="0">
                <a:solidFill>
                  <a:srgbClr val="009900"/>
                </a:solidFill>
              </a:rPr>
              <a:t>Svarshandens andra bud</a:t>
            </a:r>
            <a:endParaRPr lang="sv-SE" altLang="sv-FI" sz="4400" b="1" dirty="0">
              <a:solidFill>
                <a:srgbClr val="0099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endParaRPr lang="sv-FI" altLang="sv-FI" sz="3200"/>
          </a:p>
        </p:txBody>
      </p:sp>
    </p:spTree>
    <p:extLst>
      <p:ext uri="{BB962C8B-B14F-4D97-AF65-F5344CB8AC3E}">
        <p14:creationId xmlns:p14="http://schemas.microsoft.com/office/powerpoint/2010/main" val="141377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595</Words>
  <Application>Microsoft Office PowerPoint</Application>
  <PresentationFormat>Bredbild</PresentationFormat>
  <Paragraphs>205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Office-tema</vt:lpstr>
      <vt:lpstr>Öppningshand, Marmic, Positiva inviter, Invitbud</vt:lpstr>
      <vt:lpstr>Öppningshand</vt:lpstr>
      <vt:lpstr>20-regeln</vt:lpstr>
      <vt:lpstr>Färgöppning på 1-nivån </vt:lpstr>
      <vt:lpstr>Val av öppningsfärg</vt:lpstr>
      <vt:lpstr>Marmic</vt:lpstr>
      <vt:lpstr> Öppningshandens fortsatta bud efter 1HF – 2HF </vt:lpstr>
      <vt:lpstr>Positiv invit</vt:lpstr>
      <vt:lpstr>Svarshandens andra bud</vt:lpstr>
      <vt:lpstr>Svarshanden kan räkna ut att utgång inte finns</vt:lpstr>
      <vt:lpstr>Svarshanden kan räkna ut att utgång inte finns</vt:lpstr>
      <vt:lpstr>Svarshanden kan räkna ut att utgång inte finns</vt:lpstr>
      <vt:lpstr>Svarshanden kan räkna ut att utgång inte finns</vt:lpstr>
      <vt:lpstr>Svarshanden räknar ut att poängen möjligen räcker till utgång och gör en invit. </vt:lpstr>
      <vt:lpstr>Svarshanden räknar ut att poängen möjligen räcker till utgång och gör en invit.</vt:lpstr>
      <vt:lpstr>Svarshanden räknar ut att poängen möjligen räcker till utgång och gör en invit.</vt:lpstr>
      <vt:lpstr>Svarshanden räknar ut att poängen (minst 26) räcker för utgång och bjuder rätt utgång</vt:lpstr>
      <vt:lpstr>Svarshanden bjuder fyra i högfärg med gemensam 8 korts högfärg</vt:lpstr>
      <vt:lpstr>Svarshanden bjuder fyra i högfärg med gemensam 8 korts högfärg</vt:lpstr>
      <vt:lpstr>Svarshanden bjuder 3NT utan en gemensam        8 korts högfärg</vt:lpstr>
      <vt:lpstr>Svarshanden bjuder 3NT utan en gemensam        8 korts högfärg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Agneta Berglund</dc:creator>
  <cp:lastModifiedBy>Agneta Berglund</cp:lastModifiedBy>
  <cp:revision>23</cp:revision>
  <dcterms:created xsi:type="dcterms:W3CDTF">2015-09-20T09:52:30Z</dcterms:created>
  <dcterms:modified xsi:type="dcterms:W3CDTF">2015-09-23T16:33:46Z</dcterms:modified>
</cp:coreProperties>
</file>