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0000"/>
    <a:srgbClr val="000099"/>
    <a:srgbClr val="003399"/>
    <a:srgbClr val="993366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0929"/>
  </p:normalViewPr>
  <p:slideViewPr>
    <p:cSldViewPr>
      <p:cViewPr varScale="1">
        <p:scale>
          <a:sx n="68" d="100"/>
          <a:sy n="68" d="100"/>
        </p:scale>
        <p:origin x="145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5" d="100"/>
        <a:sy n="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A6318B-74CA-45AC-8748-40E20E657E7A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062360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335D39-A265-4FDF-B59B-0A0D025DF3B3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75182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585A8A-EB36-446F-8EBD-699453D6A763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69801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D233CA-81A9-4150-B7F7-9898F3D80744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295323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9EE755-A672-4075-926C-D15F53B095AB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420440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109076-62D5-4890-AD0A-A67E24D5F7CA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8936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B2E01F-5AA4-4243-A0F3-7672F8F8650E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107951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1E8FD4-2DDF-4574-8F5C-FEE20D213ADD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792832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1C407F-1B3B-4659-9090-628A2BEA2179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4212229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4ECBEE-1F01-43C3-8EF9-59110C5EFE71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573091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FI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CCD9F6-C241-4441-9965-994F7C78DD23}" type="slidenum">
              <a:rPr lang="sv-SE" altLang="sv-FI"/>
              <a:pPr/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529386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FI" smtClean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FI" smtClean="0"/>
              <a:t>Klicka här för att ändra format på bakgrundstexten</a:t>
            </a:r>
          </a:p>
          <a:p>
            <a:pPr lvl="1"/>
            <a:r>
              <a:rPr lang="sv-SE" altLang="sv-FI" smtClean="0"/>
              <a:t>Nivå två</a:t>
            </a:r>
          </a:p>
          <a:p>
            <a:pPr lvl="2"/>
            <a:r>
              <a:rPr lang="sv-SE" altLang="sv-FI" smtClean="0"/>
              <a:t>Nivå tre</a:t>
            </a:r>
          </a:p>
          <a:p>
            <a:pPr lvl="3"/>
            <a:r>
              <a:rPr lang="sv-SE" altLang="sv-FI" smtClean="0"/>
              <a:t>Nivå fyra</a:t>
            </a:r>
          </a:p>
          <a:p>
            <a:pPr lvl="4"/>
            <a:r>
              <a:rPr lang="sv-SE" altLang="sv-FI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3FC9307-1C6F-4CFB-BB24-F0A66A966AA2}" type="slidenum">
              <a:rPr lang="sv-SE" altLang="sv-FI"/>
              <a:pPr/>
              <a:t>‹#›</a:t>
            </a:fld>
            <a:endParaRPr lang="sv-SE" altLang="sv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993366"/>
                </a:solidFill>
              </a:rPr>
              <a:t>Hemuppgifter 8</a:t>
            </a:r>
            <a:endParaRPr lang="sv-SE" altLang="sv-FI" b="1" smtClean="0">
              <a:solidFill>
                <a:srgbClr val="993366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  <a:p>
            <a:pPr eaLnBrk="1" hangingPunct="1"/>
            <a:r>
              <a:rPr lang="sv-FI" altLang="sv-FI" b="1" smtClean="0">
                <a:solidFill>
                  <a:srgbClr val="008000"/>
                </a:solidFill>
              </a:rPr>
              <a:t>Grundkurs</a:t>
            </a:r>
            <a:endParaRPr lang="sv-SE" altLang="sv-FI" b="1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3600" b="1" smtClean="0">
                <a:latin typeface="Calibri" panose="020F0502020204030204" pitchFamily="34" charset="0"/>
              </a:rPr>
              <a:t>Din partner har öppnat med 1</a:t>
            </a:r>
            <a:r>
              <a:rPr lang="sv-FI" altLang="sv-FI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smtClean="0">
                <a:solidFill>
                  <a:schemeClr val="tx1"/>
                </a:solidFill>
                <a:latin typeface="Calibri" panose="020F0502020204030204" pitchFamily="34" charset="0"/>
              </a:rPr>
              <a:t>.</a:t>
            </a:r>
            <a:r>
              <a:rPr lang="sv-SE" altLang="sv-FI" smtClean="0">
                <a:latin typeface="Calibri" panose="020F0502020204030204" pitchFamily="34" charset="0"/>
              </a:rPr>
              <a:t/>
            </a:r>
            <a:br>
              <a:rPr lang="sv-SE" altLang="sv-FI" smtClean="0">
                <a:latin typeface="Calibri" panose="020F0502020204030204" pitchFamily="34" charset="0"/>
              </a:rPr>
            </a:br>
            <a:r>
              <a:rPr lang="sv-FI" altLang="sv-FI" sz="3600" b="1" smtClean="0">
                <a:latin typeface="Calibri" panose="020F0502020204030204" pitchFamily="34" charset="0"/>
              </a:rPr>
              <a:t>    Vad bjuder du?</a:t>
            </a:r>
            <a:endParaRPr lang="sv-SE" altLang="sv-FI" sz="3600" b="1" smtClean="0">
              <a:latin typeface="Calibri" panose="020F050202020403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K Q 8 7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smtClean="0">
                <a:latin typeface="Calibri" panose="020F0502020204030204" pitchFamily="34" charset="0"/>
              </a:rPr>
              <a:t>J 7 5 3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sv-FI" altLang="sv-FI" b="1" smtClean="0">
                <a:latin typeface="Calibri" panose="020F0502020204030204" pitchFamily="34" charset="0"/>
              </a:rPr>
              <a:t>7 6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smtClean="0">
                <a:latin typeface="Calibri" panose="020F0502020204030204" pitchFamily="34" charset="0"/>
              </a:rPr>
              <a:t>K 9 7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/>
              <a:t>1</a:t>
            </a:r>
            <a:r>
              <a:rPr lang="sv-FI" altLang="sv-FI" b="1" smtClean="0">
                <a:solidFill>
                  <a:srgbClr val="000080"/>
                </a:solidFill>
              </a:rPr>
              <a:t> </a:t>
            </a:r>
            <a:r>
              <a:rPr lang="sv-FI" altLang="sv-FI" b="1" smtClean="0">
                <a:solidFill>
                  <a:srgbClr val="FF0000"/>
                </a:solidFill>
              </a:rPr>
              <a:t>♥</a:t>
            </a:r>
            <a:r>
              <a:rPr lang="sv-FI" altLang="sv-FI" b="1" smtClean="0">
                <a:solidFill>
                  <a:srgbClr val="000080"/>
                </a:solidFill>
              </a:rPr>
              <a:t> </a:t>
            </a:r>
            <a:endParaRPr lang="sv-SE" altLang="sv-FI" b="1" smtClean="0">
              <a:solidFill>
                <a:srgbClr val="000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3600" b="1" smtClean="0">
                <a:latin typeface="Calibri" panose="020F0502020204030204" pitchFamily="34" charset="0"/>
              </a:rPr>
              <a:t>Din partner har öppnat med 1</a:t>
            </a:r>
            <a:r>
              <a:rPr lang="sv-FI" altLang="sv-FI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sz="3600" b="1" smtClean="0">
                <a:latin typeface="Calibri" panose="020F0502020204030204" pitchFamily="34" charset="0"/>
              </a:rPr>
              <a:t>.	    </a:t>
            </a:r>
            <a:br>
              <a:rPr lang="sv-FI" altLang="sv-FI" sz="3600" b="1" smtClean="0">
                <a:latin typeface="Calibri" panose="020F0502020204030204" pitchFamily="34" charset="0"/>
              </a:rPr>
            </a:br>
            <a:r>
              <a:rPr lang="sv-FI" altLang="sv-FI" sz="3600" b="1" smtClean="0">
                <a:latin typeface="Calibri" panose="020F0502020204030204" pitchFamily="34" charset="0"/>
              </a:rPr>
              <a:t>Vad bjuder du?</a:t>
            </a:r>
            <a:endParaRPr lang="sv-SE" altLang="sv-FI" sz="3600" b="1" smtClean="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Q 9 7 6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smtClean="0">
                <a:latin typeface="Calibri" panose="020F0502020204030204" pitchFamily="34" charset="0"/>
              </a:rPr>
              <a:t>8 7 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sv-FI" altLang="sv-FI" b="1" smtClean="0">
                <a:latin typeface="Calibri" panose="020F0502020204030204" pitchFamily="34" charset="0"/>
              </a:rPr>
              <a:t>A Q 9 7 2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smtClean="0">
                <a:latin typeface="Calibri" panose="020F0502020204030204" pitchFamily="34" charset="0"/>
              </a:rPr>
              <a:t>8 6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/>
              <a:t>1</a:t>
            </a:r>
            <a:r>
              <a:rPr lang="sv-FI" altLang="sv-FI" b="1" smtClean="0">
                <a:solidFill>
                  <a:srgbClr val="000080"/>
                </a:solidFill>
              </a:rPr>
              <a:t> ♠ </a:t>
            </a:r>
            <a:endParaRPr lang="sv-SE" altLang="sv-FI" b="1" smtClean="0">
              <a:solidFill>
                <a:srgbClr val="000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3600" b="1" smtClean="0">
                <a:latin typeface="Calibri" panose="020F0502020204030204" pitchFamily="34" charset="0"/>
              </a:rPr>
              <a:t>Din partner har öppnat med 1</a:t>
            </a:r>
            <a:r>
              <a:rPr lang="sv-FI" altLang="sv-FI" smtClean="0">
                <a:solidFill>
                  <a:srgbClr val="FF6600"/>
                </a:solidFill>
                <a:latin typeface="Calibri" panose="020F0502020204030204" pitchFamily="34" charset="0"/>
              </a:rPr>
              <a:t>♦</a:t>
            </a:r>
            <a:r>
              <a:rPr lang="sv-FI" altLang="sv-FI" sz="3600" b="1" smtClean="0">
                <a:latin typeface="Calibri" panose="020F0502020204030204" pitchFamily="34" charset="0"/>
              </a:rPr>
              <a:t>.     </a:t>
            </a:r>
            <a:br>
              <a:rPr lang="sv-FI" altLang="sv-FI" sz="3600" b="1" smtClean="0">
                <a:latin typeface="Calibri" panose="020F0502020204030204" pitchFamily="34" charset="0"/>
              </a:rPr>
            </a:br>
            <a:r>
              <a:rPr lang="sv-FI" altLang="sv-FI" sz="3600" b="1" smtClean="0">
                <a:latin typeface="Calibri" panose="020F0502020204030204" pitchFamily="34" charset="0"/>
              </a:rPr>
              <a:t>Vad bjuder du?</a:t>
            </a:r>
            <a:endParaRPr lang="sv-SE" altLang="sv-FI" sz="3600" b="1" smtClean="0">
              <a:latin typeface="Calibri" panose="020F050202020403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J 8 6 5 3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smtClean="0">
                <a:latin typeface="Calibri" panose="020F0502020204030204" pitchFamily="34" charset="0"/>
              </a:rPr>
              <a:t>A K Q 6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sv-FI" altLang="sv-FI" b="1" smtClean="0">
                <a:latin typeface="Calibri" panose="020F0502020204030204" pitchFamily="34" charset="0"/>
              </a:rPr>
              <a:t>7 6 4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smtClean="0">
                <a:latin typeface="Calibri" panose="020F0502020204030204" pitchFamily="34" charset="0"/>
              </a:rPr>
              <a:t>4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/>
              <a:t>1</a:t>
            </a:r>
            <a:r>
              <a:rPr lang="sv-FI" altLang="sv-FI" b="1" smtClean="0">
                <a:solidFill>
                  <a:srgbClr val="000080"/>
                </a:solidFill>
              </a:rPr>
              <a:t> ♠ </a:t>
            </a:r>
            <a:endParaRPr lang="sv-SE" altLang="sv-FI" b="1" smtClean="0">
              <a:solidFill>
                <a:srgbClr val="000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3600" b="1" smtClean="0">
                <a:latin typeface="Calibri" panose="020F0502020204030204" pitchFamily="34" charset="0"/>
              </a:rPr>
              <a:t>Din partner har öppnat med 1 </a:t>
            </a:r>
            <a:r>
              <a:rPr lang="sv-FI" altLang="sv-FI" smtClean="0">
                <a:solidFill>
                  <a:srgbClr val="000080"/>
                </a:solidFill>
                <a:latin typeface="Calibri" panose="020F0502020204030204" pitchFamily="34" charset="0"/>
              </a:rPr>
              <a:t>♠</a:t>
            </a:r>
            <a:r>
              <a:rPr lang="sv-FI" altLang="sv-FI" sz="3600" b="1" smtClean="0">
                <a:latin typeface="Calibri" panose="020F0502020204030204" pitchFamily="34" charset="0"/>
              </a:rPr>
              <a:t>.    </a:t>
            </a:r>
            <a:br>
              <a:rPr lang="sv-FI" altLang="sv-FI" sz="3600" b="1" smtClean="0">
                <a:latin typeface="Calibri" panose="020F0502020204030204" pitchFamily="34" charset="0"/>
              </a:rPr>
            </a:br>
            <a:r>
              <a:rPr lang="sv-FI" altLang="sv-FI" sz="3600" b="1" smtClean="0">
                <a:latin typeface="Calibri" panose="020F0502020204030204" pitchFamily="34" charset="0"/>
              </a:rPr>
              <a:t>Vad bjuder du?</a:t>
            </a:r>
            <a:endParaRPr lang="sv-SE" altLang="sv-FI" sz="3600" b="1" smtClean="0">
              <a:latin typeface="Calibri" panose="020F050202020403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8 6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smtClean="0">
                <a:latin typeface="Calibri" panose="020F0502020204030204" pitchFamily="34" charset="0"/>
              </a:rPr>
              <a:t>A Q 9 7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sv-FI" altLang="sv-FI" b="1" smtClean="0">
                <a:latin typeface="Calibri" panose="020F0502020204030204" pitchFamily="34" charset="0"/>
              </a:rPr>
              <a:t>A 8 7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smtClean="0">
                <a:latin typeface="Calibri" panose="020F0502020204030204" pitchFamily="34" charset="0"/>
              </a:rPr>
              <a:t>Q T 8 7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>
              <a:latin typeface="Calibri" panose="020F0502020204030204" pitchFamily="34" charset="0"/>
            </a:endParaRP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/>
              <a:t>2 </a:t>
            </a:r>
            <a:r>
              <a:rPr lang="sv-FI" altLang="sv-FI" b="1" smtClean="0">
                <a:solidFill>
                  <a:srgbClr val="008000"/>
                </a:solidFill>
              </a:rPr>
              <a:t>♣</a:t>
            </a:r>
            <a:endParaRPr lang="sv-SE" altLang="sv-FI" b="1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3600" b="1" smtClean="0">
                <a:latin typeface="Calibri" panose="020F0502020204030204" pitchFamily="34" charset="0"/>
              </a:rPr>
              <a:t>Din partner har öppnat med 1 </a:t>
            </a:r>
            <a:r>
              <a:rPr lang="sv-FI" altLang="sv-FI" smtClean="0">
                <a:solidFill>
                  <a:srgbClr val="000080"/>
                </a:solidFill>
                <a:latin typeface="Calibri" panose="020F0502020204030204" pitchFamily="34" charset="0"/>
              </a:rPr>
              <a:t>♠</a:t>
            </a:r>
            <a:r>
              <a:rPr lang="sv-FI" altLang="sv-FI" sz="3600" b="1" smtClean="0">
                <a:latin typeface="Calibri" panose="020F0502020204030204" pitchFamily="34" charset="0"/>
              </a:rPr>
              <a:t>.    </a:t>
            </a:r>
            <a:br>
              <a:rPr lang="sv-FI" altLang="sv-FI" sz="3600" b="1" smtClean="0">
                <a:latin typeface="Calibri" panose="020F0502020204030204" pitchFamily="34" charset="0"/>
              </a:rPr>
            </a:br>
            <a:r>
              <a:rPr lang="sv-FI" altLang="sv-FI" sz="3600" b="1" smtClean="0">
                <a:latin typeface="Calibri" panose="020F0502020204030204" pitchFamily="34" charset="0"/>
              </a:rPr>
              <a:t>Vad bjuder du?</a:t>
            </a:r>
            <a:endParaRPr lang="sv-SE" altLang="sv-FI" sz="3600" b="1" smtClean="0">
              <a:latin typeface="Calibri" panose="020F050202020403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A 8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smtClean="0">
                <a:latin typeface="Calibri" panose="020F0502020204030204" pitchFamily="34" charset="0"/>
              </a:rPr>
              <a:t>K Q 4 3 2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sv-FI" altLang="sv-FI" b="1" smtClean="0">
                <a:latin typeface="Calibri" panose="020F0502020204030204" pitchFamily="34" charset="0"/>
              </a:rPr>
              <a:t>K 3 2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smtClean="0">
                <a:latin typeface="Calibri" panose="020F0502020204030204" pitchFamily="34" charset="0"/>
              </a:rPr>
              <a:t>T 9 7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/>
              <a:t>2 </a:t>
            </a:r>
            <a:r>
              <a:rPr lang="sv-FI" altLang="sv-FI" b="1" smtClean="0">
                <a:solidFill>
                  <a:srgbClr val="FF0000"/>
                </a:solidFill>
              </a:rPr>
              <a:t>♥</a:t>
            </a:r>
            <a:endParaRPr lang="sv-SE" altLang="sv-FI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3600" b="1" smtClean="0">
                <a:latin typeface="Calibri" panose="020F0502020204030204" pitchFamily="34" charset="0"/>
              </a:rPr>
              <a:t>Din partner har öppnat med 1 </a:t>
            </a:r>
            <a:r>
              <a:rPr lang="sv-FI" altLang="sv-FI" smtClean="0">
                <a:solidFill>
                  <a:srgbClr val="000080"/>
                </a:solidFill>
                <a:latin typeface="Calibri" panose="020F0502020204030204" pitchFamily="34" charset="0"/>
              </a:rPr>
              <a:t>♠</a:t>
            </a:r>
            <a:r>
              <a:rPr lang="sv-FI" altLang="sv-FI" sz="3600" b="1" smtClean="0">
                <a:latin typeface="Calibri" panose="020F0502020204030204" pitchFamily="34" charset="0"/>
              </a:rPr>
              <a:t>.    </a:t>
            </a:r>
            <a:br>
              <a:rPr lang="sv-FI" altLang="sv-FI" sz="3600" b="1" smtClean="0">
                <a:latin typeface="Calibri" panose="020F0502020204030204" pitchFamily="34" charset="0"/>
              </a:rPr>
            </a:br>
            <a:r>
              <a:rPr lang="sv-FI" altLang="sv-FI" sz="3600" b="1" smtClean="0">
                <a:latin typeface="Calibri" panose="020F0502020204030204" pitchFamily="34" charset="0"/>
              </a:rPr>
              <a:t>Vad bjuder du?</a:t>
            </a:r>
            <a:endParaRPr lang="sv-SE" altLang="sv-FI" sz="3600" b="1" smtClean="0">
              <a:latin typeface="Calibri" panose="020F0502020204030204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A 8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smtClean="0">
                <a:latin typeface="Calibri" panose="020F0502020204030204" pitchFamily="34" charset="0"/>
              </a:rPr>
              <a:t>K Q 4 3 2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sv-FI" altLang="sv-FI" b="1" smtClean="0">
                <a:latin typeface="Calibri" panose="020F0502020204030204" pitchFamily="34" charset="0"/>
              </a:rPr>
              <a:t>4 3 2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smtClean="0">
                <a:latin typeface="Calibri" panose="020F0502020204030204" pitchFamily="34" charset="0"/>
              </a:rPr>
              <a:t>T 9 7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>
              <a:latin typeface="Calibri" panose="020F0502020204030204" pitchFamily="34" charset="0"/>
            </a:endParaRP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/>
              <a:t>1 NT</a:t>
            </a:r>
            <a:endParaRPr lang="sv-SE" altLang="sv-FI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3600" b="1" smtClean="0">
                <a:solidFill>
                  <a:srgbClr val="003399"/>
                </a:solidFill>
                <a:latin typeface="Calibri" panose="020F0502020204030204" pitchFamily="34" charset="0"/>
              </a:rPr>
              <a:t>Du är Syd och spelförare i 3 NT.	 	Gör upp en spelplan.</a:t>
            </a:r>
            <a:endParaRPr lang="sv-SE" altLang="sv-FI" sz="3600" b="1" smtClean="0">
              <a:solidFill>
                <a:srgbClr val="003399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sz="2800" smtClean="0">
                <a:sym typeface="Symbol" panose="05050102010706020507" pitchFamily="18" charset="2"/>
              </a:rPr>
              <a:t>			</a:t>
            </a:r>
            <a:r>
              <a:rPr lang="sv-SE" altLang="sv-FI" sz="2400" b="1" smtClean="0">
                <a:solidFill>
                  <a:srgbClr val="0000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en-GB" altLang="sv-FI" sz="2400" b="1" smtClean="0">
                <a:latin typeface="Calibri" panose="020F0502020204030204" pitchFamily="34" charset="0"/>
              </a:rPr>
              <a:t> A K 6</a:t>
            </a:r>
            <a:endParaRPr lang="sv-SE" altLang="sv-FI" sz="2400" b="1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sz="2400" b="1" smtClean="0">
                <a:latin typeface="Calibri" panose="020F0502020204030204" pitchFamily="34" charset="0"/>
                <a:sym typeface="Symbol" panose="05050102010706020507" pitchFamily="18" charset="2"/>
              </a:rPr>
              <a:t>			</a:t>
            </a:r>
            <a:r>
              <a:rPr lang="sv-SE" altLang="sv-FI" sz="2400" b="1" smtClean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en-GB" altLang="sv-FI" sz="2400" b="1" smtClean="0">
                <a:latin typeface="Calibri" panose="020F0502020204030204" pitchFamily="34" charset="0"/>
              </a:rPr>
              <a:t> K 8</a:t>
            </a:r>
            <a:endParaRPr lang="sv-SE" altLang="sv-FI" sz="2400" b="1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sz="2400" b="1" smtClean="0">
                <a:latin typeface="Calibri" panose="020F0502020204030204" pitchFamily="34" charset="0"/>
                <a:sym typeface="Symbol" panose="05050102010706020507" pitchFamily="18" charset="2"/>
              </a:rPr>
              <a:t>			</a:t>
            </a:r>
            <a:r>
              <a:rPr lang="sv-SE" altLang="sv-FI" sz="2400" b="1" smtClean="0">
                <a:solidFill>
                  <a:srgbClr val="FF33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SE" altLang="sv-FI" sz="2400" b="1" smtClean="0">
                <a:latin typeface="Calibri" panose="020F0502020204030204" pitchFamily="34" charset="0"/>
              </a:rPr>
              <a:t> Q J T 8 5 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sz="2400" b="1" smtClean="0">
                <a:latin typeface="Calibri" panose="020F0502020204030204" pitchFamily="34" charset="0"/>
                <a:sym typeface="Symbol" panose="05050102010706020507" pitchFamily="18" charset="2"/>
              </a:rPr>
              <a:t>			</a:t>
            </a:r>
            <a:r>
              <a:rPr lang="sv-SE" altLang="sv-FI" sz="2400" b="1" smtClean="0">
                <a:solidFill>
                  <a:srgbClr val="008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SE" altLang="sv-FI" sz="2400" b="1" smtClean="0">
                <a:latin typeface="Calibri" panose="020F0502020204030204" pitchFamily="34" charset="0"/>
              </a:rPr>
              <a:t> 9 3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sv-FI" sz="2400" b="1" smtClean="0">
                <a:latin typeface="Calibri" panose="020F0502020204030204" pitchFamily="34" charset="0"/>
              </a:rPr>
              <a:t>Utspel </a:t>
            </a:r>
            <a:r>
              <a:rPr lang="sv-SE" altLang="sv-FI" sz="2400" b="1" smtClean="0">
                <a:solidFill>
                  <a:srgbClr val="0000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en-GB" altLang="sv-FI" sz="2400" b="1" smtClean="0">
                <a:latin typeface="Calibri" panose="020F0502020204030204" pitchFamily="34" charset="0"/>
              </a:rPr>
              <a:t> 3</a:t>
            </a:r>
            <a:endParaRPr lang="sv-SE" altLang="sv-FI" sz="2400" b="1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sv-FI" sz="2400" b="1" smtClean="0">
                <a:latin typeface="Calibri" panose="020F0502020204030204" pitchFamily="34" charset="0"/>
              </a:rPr>
              <a:t> </a:t>
            </a:r>
            <a:endParaRPr lang="sv-SE" altLang="sv-FI" sz="2400" b="1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sz="2400" b="1" smtClean="0">
                <a:latin typeface="Calibri" panose="020F0502020204030204" pitchFamily="34" charset="0"/>
                <a:sym typeface="Symbol" panose="05050102010706020507" pitchFamily="18" charset="2"/>
              </a:rPr>
              <a:t>			</a:t>
            </a:r>
            <a:r>
              <a:rPr lang="sv-SE" altLang="sv-FI" sz="2400" b="1" smtClean="0">
                <a:solidFill>
                  <a:srgbClr val="0000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en-GB" altLang="sv-FI" sz="2400" b="1" smtClean="0">
                <a:solidFill>
                  <a:srgbClr val="000099"/>
                </a:solidFill>
                <a:latin typeface="Calibri" panose="020F0502020204030204" pitchFamily="34" charset="0"/>
              </a:rPr>
              <a:t> </a:t>
            </a:r>
            <a:r>
              <a:rPr lang="en-GB" altLang="sv-FI" sz="2400" b="1" smtClean="0">
                <a:latin typeface="Calibri" panose="020F0502020204030204" pitchFamily="34" charset="0"/>
              </a:rPr>
              <a:t>Q 4</a:t>
            </a:r>
            <a:endParaRPr lang="sv-SE" altLang="sv-FI" sz="2400" b="1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sz="2400" b="1" smtClean="0">
                <a:latin typeface="Calibri" panose="020F0502020204030204" pitchFamily="34" charset="0"/>
                <a:sym typeface="Symbol" panose="05050102010706020507" pitchFamily="18" charset="2"/>
              </a:rPr>
              <a:t>			</a:t>
            </a:r>
            <a:r>
              <a:rPr lang="sv-SE" altLang="sv-FI" sz="2400" b="1" smtClean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en-GB" altLang="sv-FI" sz="2400" b="1" smtClean="0">
                <a:latin typeface="Calibri" panose="020F0502020204030204" pitchFamily="34" charset="0"/>
              </a:rPr>
              <a:t> A 7 4 2</a:t>
            </a:r>
            <a:endParaRPr lang="sv-SE" altLang="sv-FI" sz="2400" b="1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sz="2400" b="1" smtClean="0">
                <a:latin typeface="Calibri" panose="020F0502020204030204" pitchFamily="34" charset="0"/>
                <a:sym typeface="Symbol" panose="05050102010706020507" pitchFamily="18" charset="2"/>
              </a:rPr>
              <a:t>			</a:t>
            </a:r>
            <a:r>
              <a:rPr lang="sv-SE" altLang="sv-FI" sz="2400" b="1" smtClean="0">
                <a:solidFill>
                  <a:srgbClr val="FF33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en-GB" altLang="sv-FI" sz="2400" b="1" smtClean="0">
                <a:latin typeface="Calibri" panose="020F0502020204030204" pitchFamily="34" charset="0"/>
              </a:rPr>
              <a:t> 9 4 3</a:t>
            </a:r>
            <a:endParaRPr lang="sv-SE" altLang="sv-FI" sz="2400" b="1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v-FI" altLang="sv-FI" sz="2400" b="1" smtClean="0">
                <a:latin typeface="Calibri" panose="020F0502020204030204" pitchFamily="34" charset="0"/>
                <a:sym typeface="Symbol" panose="05050102010706020507" pitchFamily="18" charset="2"/>
              </a:rPr>
              <a:t>			</a:t>
            </a:r>
            <a:r>
              <a:rPr lang="sv-SE" altLang="sv-FI" sz="2400" b="1" smtClean="0">
                <a:solidFill>
                  <a:srgbClr val="008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FI" altLang="sv-FI" sz="2400" b="1" smtClean="0">
                <a:solidFill>
                  <a:srgbClr val="008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</a:t>
            </a:r>
            <a:r>
              <a:rPr lang="en-GB" altLang="sv-FI" sz="2400" b="1" smtClean="0">
                <a:latin typeface="Calibri" panose="020F0502020204030204" pitchFamily="34" charset="0"/>
              </a:rPr>
              <a:t>A K 6 2</a:t>
            </a:r>
            <a:endParaRPr lang="sv-SE" altLang="sv-FI" sz="2400" b="1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sv-SE" altLang="sv-FI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400" b="1" smtClean="0">
                <a:latin typeface="Calibri" panose="020F0502020204030204" pitchFamily="34" charset="0"/>
              </a:rPr>
              <a:t>Du är Öst. Din partner spelar ut en liten spader mot 3 NT. Från bordet spelas en hacka. Vilket kort spelar du? Och vilket kort spelar du tillbaka om du vinner sticket?</a:t>
            </a:r>
            <a:endParaRPr lang="sv-SE" altLang="sv-FI" sz="2400" b="1" smtClean="0">
              <a:latin typeface="Calibri" panose="020F050202020403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sv-FI" altLang="sv-FI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endParaRPr lang="sv-FI" altLang="sv-FI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smtClean="0">
                <a:solidFill>
                  <a:srgbClr val="000080"/>
                </a:solidFill>
              </a:rPr>
              <a:t>				♠ </a:t>
            </a:r>
            <a:r>
              <a:rPr lang="sv-FI" altLang="sv-FI" b="1" smtClean="0"/>
              <a:t>8 6</a:t>
            </a:r>
          </a:p>
          <a:p>
            <a:pPr eaLnBrk="1" hangingPunct="1">
              <a:buFontTx/>
              <a:buNone/>
            </a:pPr>
            <a:endParaRPr lang="sv-SE" altLang="sv-FI" b="1" smtClean="0"/>
          </a:p>
          <a:p>
            <a:pPr eaLnBrk="1" hangingPunct="1">
              <a:buFontTx/>
              <a:buNone/>
            </a:pPr>
            <a:r>
              <a:rPr lang="sv-FI" altLang="sv-FI" smtClean="0">
                <a:solidFill>
                  <a:srgbClr val="000080"/>
                </a:solidFill>
              </a:rPr>
              <a:t>♠ </a:t>
            </a:r>
            <a:r>
              <a:rPr lang="sv-FI" altLang="sv-FI" b="1" u="sng" smtClean="0"/>
              <a:t>5</a:t>
            </a:r>
            <a:r>
              <a:rPr lang="sv-FI" altLang="sv-FI" smtClean="0"/>
              <a:t>					</a:t>
            </a:r>
            <a:r>
              <a:rPr lang="sv-FI" altLang="sv-FI" smtClean="0">
                <a:solidFill>
                  <a:srgbClr val="000080"/>
                </a:solidFill>
              </a:rPr>
              <a:t>♠ </a:t>
            </a:r>
            <a:r>
              <a:rPr lang="sv-FI" altLang="sv-FI" b="1" smtClean="0"/>
              <a:t>A T 3 2</a:t>
            </a:r>
            <a:endParaRPr lang="sv-SE" altLang="sv-FI" smtClean="0">
              <a:solidFill>
                <a:srgbClr val="000080"/>
              </a:solidFill>
            </a:endParaRPr>
          </a:p>
          <a:p>
            <a:pPr eaLnBrk="1" hangingPunct="1"/>
            <a:endParaRPr lang="sv-SE" altLang="sv-FI" smtClean="0"/>
          </a:p>
          <a:p>
            <a:pPr eaLnBrk="1" hangingPunct="1"/>
            <a:endParaRPr lang="sv-SE" altLang="sv-F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400" b="1" smtClean="0">
                <a:latin typeface="Calibri" panose="020F0502020204030204" pitchFamily="34" charset="0"/>
              </a:rPr>
              <a:t>Du är Öst. Din partner spelar ut en liten spader mot 3 NT. Från bordet spelas en hacka. Vilket kort spelar du? Och vilket kort spelar du tillbaka om du vinner sticket?</a:t>
            </a:r>
            <a:endParaRPr lang="sv-SE" altLang="sv-FI" sz="2400" b="1" smtClean="0">
              <a:latin typeface="Calibri" panose="020F050202020403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smtClean="0">
                <a:solidFill>
                  <a:srgbClr val="000080"/>
                </a:solidFill>
              </a:rPr>
              <a:t>				♠ </a:t>
            </a:r>
            <a:r>
              <a:rPr lang="sv-FI" altLang="sv-FI" b="1" smtClean="0"/>
              <a:t>Q 7</a:t>
            </a:r>
            <a:endParaRPr lang="sv-SE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mtClean="0">
                <a:solidFill>
                  <a:srgbClr val="000080"/>
                </a:solidFill>
              </a:rPr>
              <a:t>♠ </a:t>
            </a:r>
            <a:r>
              <a:rPr lang="sv-FI" altLang="sv-FI" b="1" u="sng" smtClean="0"/>
              <a:t>2</a:t>
            </a:r>
            <a:r>
              <a:rPr lang="sv-FI" altLang="sv-FI" smtClean="0"/>
              <a:t>					</a:t>
            </a:r>
            <a:r>
              <a:rPr lang="sv-FI" altLang="sv-FI" smtClean="0">
                <a:solidFill>
                  <a:srgbClr val="000080"/>
                </a:solidFill>
              </a:rPr>
              <a:t> ♠ </a:t>
            </a:r>
            <a:r>
              <a:rPr lang="sv-FI" altLang="sv-FI" b="1" smtClean="0"/>
              <a:t>K J 4</a:t>
            </a:r>
            <a:endParaRPr lang="sv-SE" altLang="sv-FI" b="1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endParaRPr lang="sv-SE" altLang="sv-FI" b="1" smtClean="0"/>
          </a:p>
          <a:p>
            <a:pPr eaLnBrk="1" hangingPunct="1">
              <a:buFontTx/>
              <a:buNone/>
            </a:pPr>
            <a:endParaRPr lang="sv-SE" altLang="sv-F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2400" b="1" smtClean="0">
                <a:latin typeface="Calibri" panose="020F0502020204030204" pitchFamily="34" charset="0"/>
              </a:rPr>
              <a:t>Du är Öst. Din partner spelar ut en liten spader mot 3 NT. Från bordet spelas en hacka. Vilket kort spelar du? Och vilket kort spelar du tillbaka om du vinner sticket?</a:t>
            </a:r>
            <a:endParaRPr lang="sv-SE" altLang="sv-FI" sz="2400" b="1" smtClean="0">
              <a:latin typeface="Calibri" panose="020F050202020403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  <a:p>
            <a:pPr eaLnBrk="1" hangingPunct="1"/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mtClean="0">
                <a:solidFill>
                  <a:srgbClr val="000080"/>
                </a:solidFill>
              </a:rPr>
              <a:t>				 ♠ </a:t>
            </a:r>
            <a:r>
              <a:rPr lang="sv-FI" altLang="sv-FI" b="1" smtClean="0"/>
              <a:t>7 5</a:t>
            </a:r>
            <a:endParaRPr lang="sv-SE" altLang="sv-FI" b="1" smtClean="0"/>
          </a:p>
          <a:p>
            <a:pPr eaLnBrk="1" hangingPunct="1">
              <a:buFontTx/>
              <a:buNone/>
            </a:pPr>
            <a:endParaRPr lang="sv-FI" altLang="sv-FI" b="1" smtClean="0"/>
          </a:p>
          <a:p>
            <a:pPr eaLnBrk="1" hangingPunct="1">
              <a:buFontTx/>
              <a:buNone/>
            </a:pPr>
            <a:r>
              <a:rPr lang="sv-FI" altLang="sv-FI" smtClean="0">
                <a:solidFill>
                  <a:srgbClr val="000080"/>
                </a:solidFill>
              </a:rPr>
              <a:t>♠	</a:t>
            </a:r>
            <a:r>
              <a:rPr lang="sv-FI" altLang="sv-FI" b="1" u="sng" smtClean="0"/>
              <a:t>3</a:t>
            </a:r>
            <a:r>
              <a:rPr lang="sv-FI" altLang="sv-FI" smtClean="0">
                <a:solidFill>
                  <a:srgbClr val="000080"/>
                </a:solidFill>
              </a:rPr>
              <a:t>					 ♠ </a:t>
            </a:r>
            <a:r>
              <a:rPr lang="sv-FI" altLang="sv-FI" b="1" smtClean="0"/>
              <a:t>Q J T 9</a:t>
            </a:r>
            <a:endParaRPr lang="sv-SE" altLang="sv-FI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endParaRPr lang="sv-SE" altLang="sv-FI" smtClean="0"/>
          </a:p>
          <a:p>
            <a:pPr eaLnBrk="1" hangingPunct="1">
              <a:buFontTx/>
              <a:buNone/>
            </a:pPr>
            <a:endParaRPr lang="sv-SE" altLang="sv-F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3600" b="1" smtClean="0">
                <a:latin typeface="Calibri" panose="020F0502020204030204" pitchFamily="34" charset="0"/>
              </a:rPr>
              <a:t>Din partner har öppnat med 1</a:t>
            </a:r>
            <a:r>
              <a:rPr lang="sv-SE" altLang="sv-FI" sz="4000" b="1" smtClean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sz="3600" b="1" smtClean="0">
                <a:latin typeface="Calibri" panose="020F0502020204030204" pitchFamily="34" charset="0"/>
              </a:rPr>
              <a:t>.    </a:t>
            </a:r>
            <a:br>
              <a:rPr lang="sv-FI" altLang="sv-FI" sz="3600" b="1" smtClean="0">
                <a:latin typeface="Calibri" panose="020F0502020204030204" pitchFamily="34" charset="0"/>
              </a:rPr>
            </a:br>
            <a:r>
              <a:rPr lang="sv-FI" altLang="sv-FI" sz="3600" b="1" smtClean="0">
                <a:latin typeface="Calibri" panose="020F0502020204030204" pitchFamily="34" charset="0"/>
              </a:rPr>
              <a:t>Vad bjuder du?</a:t>
            </a:r>
            <a:endParaRPr lang="sv-SE" altLang="sv-FI" sz="3600" b="1" smtClean="0">
              <a:latin typeface="Calibri" panose="020F050202020403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A Q 8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smtClean="0">
                <a:latin typeface="Calibri" panose="020F0502020204030204" pitchFamily="34" charset="0"/>
              </a:rPr>
              <a:t>K 9 7 5 3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sv-FI" altLang="sv-FI" b="1" smtClean="0">
                <a:latin typeface="Calibri" panose="020F0502020204030204" pitchFamily="34" charset="0"/>
              </a:rPr>
              <a:t>K 5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smtClean="0">
                <a:latin typeface="Calibri" panose="020F0502020204030204" pitchFamily="34" charset="0"/>
              </a:rPr>
              <a:t>Q J 2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/>
              <a:t>4 </a:t>
            </a:r>
            <a:r>
              <a:rPr lang="sv-SE" altLang="sv-FI" sz="3200" b="1" smtClean="0">
                <a:solidFill>
                  <a:srgbClr val="FF0000"/>
                </a:solidFill>
                <a:sym typeface="Symbol" panose="05050102010706020507" pitchFamily="18" charset="2"/>
              </a:rPr>
              <a:t>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3600" b="1" smtClean="0">
                <a:latin typeface="Calibri" panose="020F0502020204030204" pitchFamily="34" charset="0"/>
              </a:rPr>
              <a:t>Din partner har öppnat med 1</a:t>
            </a:r>
            <a:r>
              <a:rPr lang="sv-SE" altLang="sv-FI" sz="4000" b="1" smtClean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sz="3600" b="1" smtClean="0">
                <a:latin typeface="Calibri" panose="020F0502020204030204" pitchFamily="34" charset="0"/>
              </a:rPr>
              <a:t>.    </a:t>
            </a:r>
            <a:br>
              <a:rPr lang="sv-FI" altLang="sv-FI" sz="3600" b="1" smtClean="0">
                <a:latin typeface="Calibri" panose="020F0502020204030204" pitchFamily="34" charset="0"/>
              </a:rPr>
            </a:br>
            <a:r>
              <a:rPr lang="sv-FI" altLang="sv-FI" sz="3600" b="1" smtClean="0">
                <a:latin typeface="Calibri" panose="020F0502020204030204" pitchFamily="34" charset="0"/>
              </a:rPr>
              <a:t>Vad bjuder du?</a:t>
            </a:r>
            <a:endParaRPr lang="sv-SE" altLang="sv-FI" sz="3600" b="1" smtClean="0">
              <a:latin typeface="Calibri" panose="020F050202020403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A T 9 5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smtClean="0">
                <a:latin typeface="Calibri" panose="020F0502020204030204" pitchFamily="34" charset="0"/>
              </a:rPr>
              <a:t>6 4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sv-FI" altLang="sv-FI" b="1" smtClean="0">
                <a:latin typeface="Calibri" panose="020F0502020204030204" pitchFamily="34" charset="0"/>
              </a:rPr>
              <a:t>K 7 6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smtClean="0">
                <a:latin typeface="Calibri" panose="020F0502020204030204" pitchFamily="34" charset="0"/>
              </a:rPr>
              <a:t>A K 8 5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/>
              <a:t>1</a:t>
            </a:r>
            <a:r>
              <a:rPr lang="sv-FI" altLang="sv-FI" b="1" smtClean="0">
                <a:solidFill>
                  <a:srgbClr val="000080"/>
                </a:solidFill>
              </a:rPr>
              <a:t> ♠ </a:t>
            </a:r>
            <a:endParaRPr lang="sv-SE" altLang="sv-FI" b="1" smtClean="0">
              <a:solidFill>
                <a:srgbClr val="000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3600" b="1" smtClean="0">
                <a:latin typeface="Calibri" panose="020F0502020204030204" pitchFamily="34" charset="0"/>
              </a:rPr>
              <a:t>Din partner har öppnat med 1</a:t>
            </a:r>
            <a:r>
              <a:rPr lang="sv-SE" altLang="sv-FI" sz="4000" b="1" smtClean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sz="3600" b="1" smtClean="0">
                <a:latin typeface="Calibri" panose="020F0502020204030204" pitchFamily="34" charset="0"/>
              </a:rPr>
              <a:t>.    </a:t>
            </a:r>
            <a:br>
              <a:rPr lang="sv-FI" altLang="sv-FI" sz="3600" b="1" smtClean="0">
                <a:latin typeface="Calibri" panose="020F0502020204030204" pitchFamily="34" charset="0"/>
              </a:rPr>
            </a:br>
            <a:r>
              <a:rPr lang="sv-FI" altLang="sv-FI" sz="3600" b="1" smtClean="0">
                <a:latin typeface="Calibri" panose="020F0502020204030204" pitchFamily="34" charset="0"/>
              </a:rPr>
              <a:t>Vad bjuder du?</a:t>
            </a:r>
            <a:endParaRPr lang="sv-SE" altLang="sv-FI" sz="3600" b="1" smtClean="0">
              <a:latin typeface="Calibri" panose="020F050202020403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  <a:p>
            <a:pPr eaLnBrk="1" hangingPunct="1"/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K 9 7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smtClean="0">
                <a:latin typeface="Calibri" panose="020F0502020204030204" pitchFamily="34" charset="0"/>
              </a:rPr>
              <a:t>8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sv-FI" altLang="sv-FI" b="1" smtClean="0">
                <a:latin typeface="Calibri" panose="020F0502020204030204" pitchFamily="34" charset="0"/>
              </a:rPr>
              <a:t>Q J 7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</a:t>
            </a:r>
            <a:r>
              <a:rPr lang="sv-FI" altLang="sv-FI" b="1" smtClean="0">
                <a:latin typeface="Calibri" panose="020F0502020204030204" pitchFamily="34" charset="0"/>
              </a:rPr>
              <a:t> K 9 8 6 5 4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b="1" smtClean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/>
              <a:t>1 NT</a:t>
            </a:r>
            <a:endParaRPr lang="sv-SE" altLang="sv-FI" sz="2000" b="1" smtClean="0"/>
          </a:p>
          <a:p>
            <a:pPr eaLnBrk="1" hangingPunct="1"/>
            <a:endParaRPr lang="sv-FI" altLang="sv-FI" smtClean="0"/>
          </a:p>
          <a:p>
            <a:pPr eaLnBrk="1" hangingPunct="1"/>
            <a:endParaRPr lang="sv-FI" altLang="sv-FI" smtClean="0"/>
          </a:p>
          <a:p>
            <a:pPr eaLnBrk="1" hangingPunct="1">
              <a:buFontTx/>
              <a:buNone/>
            </a:pPr>
            <a:endParaRPr lang="sv-SE" altLang="sv-FI" b="1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SE" altLang="sv-FI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sz="3600" b="1" smtClean="0">
                <a:latin typeface="Calibri" panose="020F0502020204030204" pitchFamily="34" charset="0"/>
              </a:rPr>
              <a:t>Din partner har öppnat med 1</a:t>
            </a:r>
            <a:r>
              <a:rPr lang="sv-SE" altLang="sv-FI" sz="4000" b="1" smtClean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FI" altLang="sv-FI" sz="3600" b="1" smtClean="0">
                <a:latin typeface="Calibri" panose="020F0502020204030204" pitchFamily="34" charset="0"/>
              </a:rPr>
              <a:t>.    </a:t>
            </a:r>
            <a:br>
              <a:rPr lang="sv-FI" altLang="sv-FI" sz="3600" b="1" smtClean="0">
                <a:latin typeface="Calibri" panose="020F0502020204030204" pitchFamily="34" charset="0"/>
              </a:rPr>
            </a:br>
            <a:r>
              <a:rPr lang="sv-FI" altLang="sv-FI" sz="3600" b="1" smtClean="0">
                <a:latin typeface="Calibri" panose="020F0502020204030204" pitchFamily="34" charset="0"/>
              </a:rPr>
              <a:t>Vad bjuder du?</a:t>
            </a:r>
            <a:endParaRPr lang="sv-SE" altLang="sv-FI" sz="3600" b="1" smtClean="0">
              <a:latin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b="1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endParaRPr lang="sv-FI" altLang="sv-FI" b="1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0080"/>
                </a:solidFill>
                <a:latin typeface="Calibri" panose="020F0502020204030204" pitchFamily="34" charset="0"/>
              </a:rPr>
              <a:t>♠ </a:t>
            </a:r>
            <a:r>
              <a:rPr lang="sv-FI" altLang="sv-FI" b="1" smtClean="0">
                <a:latin typeface="Calibri" panose="020F0502020204030204" pitchFamily="34" charset="0"/>
              </a:rPr>
              <a:t>A 9 7 5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♥ </a:t>
            </a:r>
            <a:r>
              <a:rPr lang="sv-FI" altLang="sv-FI" b="1" smtClean="0">
                <a:latin typeface="Calibri" panose="020F0502020204030204" pitchFamily="34" charset="0"/>
              </a:rPr>
              <a:t>9 8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FF6600"/>
                </a:solidFill>
                <a:latin typeface="Calibri" panose="020F0502020204030204" pitchFamily="34" charset="0"/>
              </a:rPr>
              <a:t>♦ </a:t>
            </a:r>
            <a:r>
              <a:rPr lang="sv-FI" altLang="sv-FI" b="1" smtClean="0">
                <a:latin typeface="Calibri" panose="020F0502020204030204" pitchFamily="34" charset="0"/>
              </a:rPr>
              <a:t>K 9 7 6 5 2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b="1" smtClean="0">
                <a:latin typeface="Calibri" panose="020F0502020204030204" pitchFamily="34" charset="0"/>
              </a:rPr>
              <a:t>8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smtClean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b="1" smtClean="0"/>
              <a:t>1 </a:t>
            </a:r>
            <a:r>
              <a:rPr lang="sv-FI" altLang="sv-FI" sz="3200" b="1" smtClean="0">
                <a:solidFill>
                  <a:srgbClr val="000080"/>
                </a:solidFill>
              </a:rPr>
              <a:t>♠</a:t>
            </a:r>
            <a:endParaRPr lang="sv-SE" altLang="sv-FI" sz="3200" b="1" smtClean="0">
              <a:solidFill>
                <a:srgbClr val="0000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 autoUpdateAnimBg="0"/>
    </p:bldLst>
  </p:timing>
</p:sld>
</file>

<file path=ppt/theme/theme1.xml><?xml version="1.0" encoding="utf-8"?>
<a:theme xmlns:a="http://schemas.openxmlformats.org/drawingml/2006/main" name="Standardformgivning">
  <a:themeElements>
    <a:clrScheme name="Standardformgivnin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formgivning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393</Words>
  <Application>Microsoft Office PowerPoint</Application>
  <PresentationFormat>Bildspel på skärmen (4:3)</PresentationFormat>
  <Paragraphs>147</Paragraphs>
  <Slides>15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20" baseType="lpstr">
      <vt:lpstr>Times New Roman</vt:lpstr>
      <vt:lpstr>Arial</vt:lpstr>
      <vt:lpstr>Calibri</vt:lpstr>
      <vt:lpstr>Symbol</vt:lpstr>
      <vt:lpstr>Standardformgivning</vt:lpstr>
      <vt:lpstr>Hemuppgifter 8</vt:lpstr>
      <vt:lpstr>Du är Syd och spelförare i 3 NT.   Gör upp en spelplan.</vt:lpstr>
      <vt:lpstr>Du är Öst. Din partner spelar ut en liten spader mot 3 NT. Från bordet spelas en hacka. Vilket kort spelar du? Och vilket kort spelar du tillbaka om du vinner sticket?</vt:lpstr>
      <vt:lpstr>Du är Öst. Din partner spelar ut en liten spader mot 3 NT. Från bordet spelas en hacka. Vilket kort spelar du? Och vilket kort spelar du tillbaka om du vinner sticket?</vt:lpstr>
      <vt:lpstr>Du är Öst. Din partner spelar ut en liten spader mot 3 NT. Från bordet spelas en hacka. Vilket kort spelar du? Och vilket kort spelar du tillbaka om du vinner sticket?</vt:lpstr>
      <vt:lpstr>Din partner har öppnat med 1.     Vad bjuder du?</vt:lpstr>
      <vt:lpstr>Din partner har öppnat med 1.     Vad bjuder du?</vt:lpstr>
      <vt:lpstr>Din partner har öppnat med 1.     Vad bjuder du?</vt:lpstr>
      <vt:lpstr>Din partner har öppnat med 1.     Vad bjuder du?</vt:lpstr>
      <vt:lpstr>Din partner har öppnat med 1♦.     Vad bjuder du?</vt:lpstr>
      <vt:lpstr>Din partner har öppnat med 1♦.      Vad bjuder du?</vt:lpstr>
      <vt:lpstr>Din partner har öppnat med 1♦.      Vad bjuder du?</vt:lpstr>
      <vt:lpstr>Din partner har öppnat med 1 ♠.     Vad bjuder du?</vt:lpstr>
      <vt:lpstr>Din partner har öppnat med 1 ♠.     Vad bjuder du?</vt:lpstr>
      <vt:lpstr>Din partner har öppnat med 1 ♠.     Vad bjuder du?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Hemuppgifter lektion 6</dc:title>
  <dc:creator>Teta</dc:creator>
  <cp:lastModifiedBy>Agneta Berglund</cp:lastModifiedBy>
  <cp:revision>20</cp:revision>
  <dcterms:created xsi:type="dcterms:W3CDTF">2010-10-16T19:22:52Z</dcterms:created>
  <dcterms:modified xsi:type="dcterms:W3CDTF">2016-01-02T11:30:54Z</dcterms:modified>
</cp:coreProperties>
</file>