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1" r:id="rId13"/>
    <p:sldId id="296" r:id="rId14"/>
    <p:sldId id="267" r:id="rId15"/>
    <p:sldId id="268" r:id="rId16"/>
    <p:sldId id="269" r:id="rId17"/>
    <p:sldId id="270" r:id="rId18"/>
    <p:sldId id="293" r:id="rId19"/>
    <p:sldId id="272" r:id="rId20"/>
    <p:sldId id="273" r:id="rId21"/>
    <p:sldId id="274" r:id="rId22"/>
    <p:sldId id="292" r:id="rId23"/>
    <p:sldId id="297" r:id="rId24"/>
    <p:sldId id="294" r:id="rId25"/>
    <p:sldId id="295" r:id="rId26"/>
    <p:sldId id="275" r:id="rId27"/>
    <p:sldId id="278" r:id="rId28"/>
    <p:sldId id="276" r:id="rId29"/>
    <p:sldId id="277" r:id="rId30"/>
    <p:sldId id="280" r:id="rId31"/>
    <p:sldId id="281" r:id="rId32"/>
    <p:sldId id="282" r:id="rId33"/>
    <p:sldId id="300" r:id="rId34"/>
    <p:sldId id="301" r:id="rId35"/>
    <p:sldId id="304" r:id="rId36"/>
    <p:sldId id="302" r:id="rId37"/>
    <p:sldId id="303" r:id="rId38"/>
    <p:sldId id="299" r:id="rId39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8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0099"/>
    <a:srgbClr val="996633"/>
    <a:srgbClr val="FF0000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0053" autoAdjust="0"/>
  </p:normalViewPr>
  <p:slideViewPr>
    <p:cSldViewPr>
      <p:cViewPr varScale="1">
        <p:scale>
          <a:sx n="67" d="100"/>
          <a:sy n="67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4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26BE6-B8B5-44A8-B6A6-4D13E5FC4E03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7379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36E28-1BDE-4F0D-A917-581AEF17E8D3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85445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4F1F1-3D2D-419A-B3E2-67A56779ECB5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70107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02992-BC60-4806-8C98-8F1759D2E6B7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51115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75788-AFB9-4E8C-B640-0E8F000DB30D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74536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33A00-B0D6-45A8-89DD-D53A1FDAE59A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81722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5A6D6-9CC7-428E-AD43-53E1B386E4DB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2123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BE659-D74F-49C0-9F30-4A40922CA15A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1058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0C043-0FAA-457D-89C2-628BE9388795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55368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77EFC-D68C-4602-8493-55AA486E760A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02671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FI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51FD9-5D2B-46B7-B8E3-EDD5860CBB56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68714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FI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FI" smtClean="0"/>
              <a:t>Klicka här för att ändra format på bakgrundstexten</a:t>
            </a:r>
          </a:p>
          <a:p>
            <a:pPr lvl="1"/>
            <a:r>
              <a:rPr lang="sv-SE" altLang="sv-FI" smtClean="0"/>
              <a:t>Nivå två</a:t>
            </a:r>
          </a:p>
          <a:p>
            <a:pPr lvl="2"/>
            <a:r>
              <a:rPr lang="sv-SE" altLang="sv-FI" smtClean="0"/>
              <a:t>Nivå tre</a:t>
            </a:r>
          </a:p>
          <a:p>
            <a:pPr lvl="3"/>
            <a:r>
              <a:rPr lang="sv-SE" altLang="sv-FI" smtClean="0"/>
              <a:t>Nivå fyra</a:t>
            </a:r>
          </a:p>
          <a:p>
            <a:pPr lvl="4"/>
            <a:r>
              <a:rPr lang="sv-SE" altLang="sv-FI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20BFA0-81C5-4FE1-99DE-17C695690AEF}" type="slidenum">
              <a:rPr lang="sv-SE" altLang="sv-FI"/>
              <a:pPr/>
              <a:t>‹#›</a:t>
            </a:fld>
            <a:endParaRPr lang="sv-SE" alt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0000CC"/>
                </a:solidFill>
              </a:rPr>
              <a:t>Grundkurs</a:t>
            </a:r>
            <a:endParaRPr lang="sv-SE" altLang="sv-FI" b="1" smtClean="0">
              <a:solidFill>
                <a:srgbClr val="0000C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v-FI" altLang="sv-FI" sz="4400" b="1" smtClean="0">
                <a:solidFill>
                  <a:srgbClr val="008000"/>
                </a:solidFill>
              </a:rPr>
              <a:t>Lektion 6-7</a:t>
            </a:r>
            <a:endParaRPr lang="sv-SE" altLang="sv-FI" sz="4400" b="1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600" b="1" smtClean="0">
                <a:latin typeface="Calibri" panose="020F0502020204030204" pitchFamily="34" charset="0"/>
              </a:rPr>
              <a:t>Svarshanden måste bjuda med </a:t>
            </a:r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6 hp</a:t>
            </a:r>
            <a:r>
              <a:rPr lang="sv-FI" altLang="sv-FI" sz="3600" b="1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sv-FI" altLang="sv-FI" sz="3600" b="1" smtClean="0">
                <a:latin typeface="Calibri" panose="020F0502020204030204" pitchFamily="34" charset="0"/>
              </a:rPr>
              <a:t>och mera</a:t>
            </a:r>
            <a:r>
              <a:rPr lang="sv-FI" altLang="sv-FI" sz="4000" b="1" smtClean="0">
                <a:latin typeface="Calibri" panose="020F0502020204030204" pitchFamily="34" charset="0"/>
              </a:rPr>
              <a:t>.</a:t>
            </a:r>
            <a:endParaRPr lang="sv-SE" altLang="sv-FI" sz="4000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mtClean="0">
                <a:latin typeface="Calibri" panose="020F0502020204030204" pitchFamily="34" charset="0"/>
              </a:rPr>
              <a:t>Din partner öppnar med 1</a:t>
            </a:r>
            <a:r>
              <a:rPr lang="sv-FI" altLang="sv-FI" sz="48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4800" smtClean="0">
                <a:solidFill>
                  <a:schemeClr val="tx1"/>
                </a:solidFill>
                <a:latin typeface="Calibri" panose="020F0502020204030204" pitchFamily="34" charset="0"/>
              </a:rPr>
              <a:t>och du har fyra korts stöd</a:t>
            </a:r>
            <a:endParaRPr lang="sv-SE" altLang="sv-FI" sz="480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FI" altLang="sv-FI" b="1" smtClean="0"/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Pass		0-5 hfp		</a:t>
            </a:r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2</a:t>
            </a:r>
            <a:r>
              <a:rPr lang="sv-FI" altLang="sv-FI" smtClean="0">
                <a:latin typeface="Calibri" panose="020F0502020204030204" pitchFamily="34" charset="0"/>
              </a:rPr>
              <a:t> </a:t>
            </a:r>
            <a:r>
              <a:rPr lang="sv-FI" altLang="sv-FI" sz="3600" b="1" smtClean="0">
                <a:solidFill>
                  <a:srgbClr val="000080"/>
                </a:solidFill>
                <a:latin typeface="Calibri" panose="020F0502020204030204" pitchFamily="34" charset="0"/>
              </a:rPr>
              <a:t>♠			</a:t>
            </a:r>
            <a:r>
              <a:rPr lang="sv-FI" altLang="sv-FI" sz="3600" b="1" smtClean="0">
                <a:latin typeface="Calibri" panose="020F0502020204030204" pitchFamily="34" charset="0"/>
              </a:rPr>
              <a:t>6-9 hfp</a:t>
            </a:r>
            <a:r>
              <a:rPr lang="sv-FI" altLang="sv-FI" sz="3600" b="1" smtClean="0">
                <a:solidFill>
                  <a:srgbClr val="000080"/>
                </a:solidFill>
                <a:latin typeface="Calibri" panose="020F0502020204030204" pitchFamily="34" charset="0"/>
              </a:rPr>
              <a:t>		</a:t>
            </a:r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3</a:t>
            </a: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 ♠			</a:t>
            </a:r>
            <a:r>
              <a:rPr lang="sv-FI" altLang="sv-FI" b="1" smtClean="0">
                <a:latin typeface="Calibri" panose="020F0502020204030204" pitchFamily="34" charset="0"/>
              </a:rPr>
              <a:t>10-12 hfp</a:t>
            </a:r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4</a:t>
            </a: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 ♠			</a:t>
            </a:r>
            <a:r>
              <a:rPr lang="sv-FI" altLang="sv-FI" b="1" smtClean="0">
                <a:latin typeface="Calibri" panose="020F0502020204030204" pitchFamily="34" charset="0"/>
              </a:rPr>
              <a:t>13-18 hfp</a:t>
            </a:r>
            <a:endParaRPr lang="sv-SE" altLang="sv-FI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ta\Pictures\ControlCenter3\Scan\Grundkurs\SH har trumfstöd, utan Stenber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09600"/>
            <a:ext cx="7342188" cy="1047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4000" b="1" smtClean="0">
                <a:latin typeface="Calibri" panose="020F0502020204030204" pitchFamily="34" charset="0"/>
              </a:rPr>
              <a:t>Din partner har öppnat med 1</a:t>
            </a:r>
            <a:r>
              <a:rPr lang="sv-FI" altLang="sv-FI" sz="4000" b="1" smtClean="0">
                <a:solidFill>
                  <a:srgbClr val="FF0000"/>
                </a:solidFill>
                <a:latin typeface="Calibri" panose="020F0502020204030204" pitchFamily="34" charset="0"/>
              </a:rPr>
              <a:t>♥</a:t>
            </a:r>
            <a:r>
              <a:rPr lang="sv-FI" altLang="sv-FI" sz="4000" b="1" smtClean="0">
                <a:solidFill>
                  <a:schemeClr val="tx1"/>
                </a:solidFill>
                <a:latin typeface="Calibri" panose="020F0502020204030204" pitchFamily="34" charset="0"/>
              </a:rPr>
              <a:t>. Vad bjuder du?</a:t>
            </a:r>
            <a:endParaRPr lang="sv-SE" altLang="sv-FI" sz="4000" b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3200" b="1" smtClean="0">
                <a:latin typeface="Calibri" panose="020F0502020204030204" pitchFamily="34" charset="0"/>
              </a:rPr>
              <a:t>K 7 5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A 5 3 2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3200" b="1" smtClean="0">
                <a:latin typeface="Calibri" panose="020F0502020204030204" pitchFamily="34" charset="0"/>
              </a:rPr>
              <a:t>7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</a:t>
            </a:r>
            <a:r>
              <a:rPr lang="sv-SE" altLang="sv-FI" sz="3200" b="1" smtClean="0">
                <a:latin typeface="Calibri" panose="020F0502020204030204" pitchFamily="34" charset="0"/>
              </a:rPr>
              <a:t> </a:t>
            </a:r>
            <a:r>
              <a:rPr lang="sv-FI" altLang="sv-FI" sz="3200" b="1" smtClean="0">
                <a:latin typeface="Calibri" panose="020F0502020204030204" pitchFamily="34" charset="0"/>
              </a:rPr>
              <a:t>K Q 6 5 3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200" b="1" smtClean="0">
                <a:latin typeface="Calibri" panose="020F0502020204030204" pitchFamily="34" charset="0"/>
              </a:rPr>
              <a:t>12 hp +2 fp = 14 hfp</a:t>
            </a:r>
          </a:p>
          <a:p>
            <a:pPr eaLnBrk="1" hangingPunct="1"/>
            <a:endParaRPr lang="sv-FI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latin typeface="Calibri" panose="020F0502020204030204" pitchFamily="34" charset="0"/>
              </a:rPr>
              <a:t>4</a:t>
            </a: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</a:t>
            </a:r>
            <a:endParaRPr lang="sv-SE" altLang="sv-FI" sz="3200" b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4000" b="1" smtClean="0">
                <a:latin typeface="Calibri" panose="020F0502020204030204" pitchFamily="34" charset="0"/>
              </a:rPr>
              <a:t>Din partner har öppnat med 1</a:t>
            </a:r>
            <a:r>
              <a:rPr lang="sv-FI" altLang="sv-FI" sz="4000" b="1" smtClean="0">
                <a:solidFill>
                  <a:srgbClr val="FF0000"/>
                </a:solidFill>
                <a:latin typeface="Calibri" panose="020F0502020204030204" pitchFamily="34" charset="0"/>
              </a:rPr>
              <a:t>♥</a:t>
            </a:r>
            <a:r>
              <a:rPr lang="sv-FI" altLang="sv-FI" sz="4000" b="1" smtClean="0">
                <a:solidFill>
                  <a:schemeClr val="tx1"/>
                </a:solidFill>
                <a:latin typeface="Calibri" panose="020F0502020204030204" pitchFamily="34" charset="0"/>
              </a:rPr>
              <a:t>. Vad bjuder du?</a:t>
            </a:r>
            <a:endParaRPr lang="sv-SE" altLang="sv-FI" sz="4000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3200" b="1" smtClean="0">
                <a:latin typeface="Calibri" panose="020F0502020204030204" pitchFamily="34" charset="0"/>
              </a:rPr>
              <a:t>K 8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K 9 6 4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3200" b="1" smtClean="0">
                <a:latin typeface="Calibri" panose="020F0502020204030204" pitchFamily="34" charset="0"/>
              </a:rPr>
              <a:t>10 8 7 5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</a:t>
            </a:r>
            <a:r>
              <a:rPr lang="sv-SE" altLang="sv-FI" sz="3200" b="1" smtClean="0">
                <a:latin typeface="Calibri" panose="020F0502020204030204" pitchFamily="34" charset="0"/>
              </a:rPr>
              <a:t> </a:t>
            </a:r>
            <a:r>
              <a:rPr lang="sv-FI" altLang="sv-FI" sz="3200" b="1" smtClean="0">
                <a:latin typeface="Calibri" panose="020F0502020204030204" pitchFamily="34" charset="0"/>
              </a:rPr>
              <a:t>10 4 3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200" b="1" smtClean="0">
                <a:latin typeface="Calibri" panose="020F0502020204030204" pitchFamily="34" charset="0"/>
              </a:rPr>
              <a:t>6 hp</a:t>
            </a:r>
          </a:p>
          <a:p>
            <a:pPr eaLnBrk="1" hangingPunct="1"/>
            <a:endParaRPr lang="sv-FI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latin typeface="Calibri" panose="020F0502020204030204" pitchFamily="34" charset="0"/>
              </a:rPr>
              <a:t>2 </a:t>
            </a: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</a:t>
            </a:r>
            <a:endParaRPr lang="sv-SE" altLang="sv-FI" sz="3200" b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4000" b="1" smtClean="0">
                <a:latin typeface="Calibri" panose="020F0502020204030204" pitchFamily="34" charset="0"/>
              </a:rPr>
              <a:t>Din partner har öppnat med 1</a:t>
            </a:r>
            <a:r>
              <a:rPr lang="sv-FI" altLang="sv-FI" sz="4000" b="1" smtClean="0">
                <a:solidFill>
                  <a:srgbClr val="FF0000"/>
                </a:solidFill>
                <a:latin typeface="Calibri" panose="020F0502020204030204" pitchFamily="34" charset="0"/>
              </a:rPr>
              <a:t>♥</a:t>
            </a:r>
            <a:r>
              <a:rPr lang="sv-FI" altLang="sv-FI" sz="4000" b="1" smtClean="0">
                <a:solidFill>
                  <a:schemeClr val="tx1"/>
                </a:solidFill>
                <a:latin typeface="Calibri" panose="020F0502020204030204" pitchFamily="34" charset="0"/>
              </a:rPr>
              <a:t>. Vad bjuder du?</a:t>
            </a:r>
            <a:endParaRPr lang="sv-SE" altLang="sv-FI" sz="4000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3200" b="1" smtClean="0">
                <a:latin typeface="Calibri" panose="020F0502020204030204" pitchFamily="34" charset="0"/>
              </a:rPr>
              <a:t>A 6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K Q 7 3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3200" b="1" smtClean="0">
                <a:latin typeface="Calibri" panose="020F0502020204030204" pitchFamily="34" charset="0"/>
              </a:rPr>
              <a:t>9 6 5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</a:t>
            </a:r>
            <a:r>
              <a:rPr lang="sv-SE" altLang="sv-FI" sz="3200" b="1" smtClean="0">
                <a:latin typeface="Calibri" panose="020F0502020204030204" pitchFamily="34" charset="0"/>
              </a:rPr>
              <a:t> </a:t>
            </a:r>
            <a:r>
              <a:rPr lang="sv-FI" altLang="sv-FI" sz="3200" b="1" smtClean="0">
                <a:latin typeface="Calibri" panose="020F0502020204030204" pitchFamily="34" charset="0"/>
              </a:rPr>
              <a:t>J 10 4 2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3200" b="1" smtClean="0">
                <a:latin typeface="Calibri" panose="020F0502020204030204" pitchFamily="34" charset="0"/>
              </a:rPr>
              <a:t>10 hp + 1 fp = 11 hfp</a:t>
            </a:r>
          </a:p>
          <a:p>
            <a:pPr eaLnBrk="1" hangingPunct="1"/>
            <a:endParaRPr lang="sv-FI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latin typeface="Calibri" panose="020F0502020204030204" pitchFamily="34" charset="0"/>
              </a:rPr>
              <a:t>3 </a:t>
            </a: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</a:t>
            </a:r>
            <a:endParaRPr lang="sv-FI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sv-FI" altLang="sv-FI" sz="3200" b="1" smtClean="0"/>
          </a:p>
          <a:p>
            <a:pPr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4000" b="1" smtClean="0">
                <a:latin typeface="Calibri" panose="020F0502020204030204" pitchFamily="34" charset="0"/>
              </a:rPr>
              <a:t>Din partner har öppnat med 1</a:t>
            </a:r>
            <a:r>
              <a:rPr lang="sv-FI" altLang="sv-FI" sz="4000" b="1" smtClean="0">
                <a:solidFill>
                  <a:srgbClr val="FF0000"/>
                </a:solidFill>
                <a:latin typeface="Calibri" panose="020F0502020204030204" pitchFamily="34" charset="0"/>
              </a:rPr>
              <a:t>♥</a:t>
            </a:r>
            <a:r>
              <a:rPr lang="sv-FI" altLang="sv-FI" sz="4000" b="1" smtClean="0">
                <a:solidFill>
                  <a:schemeClr val="tx1"/>
                </a:solidFill>
                <a:latin typeface="Calibri" panose="020F0502020204030204" pitchFamily="34" charset="0"/>
              </a:rPr>
              <a:t>. Vad bjuder du?</a:t>
            </a:r>
            <a:endParaRPr lang="sv-SE" altLang="sv-FI" sz="4000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3200" b="1" smtClean="0">
                <a:latin typeface="Calibri" panose="020F0502020204030204" pitchFamily="34" charset="0"/>
              </a:rPr>
              <a:t>8 6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Q 9 7 4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3200" b="1" smtClean="0">
                <a:latin typeface="Calibri" panose="020F0502020204030204" pitchFamily="34" charset="0"/>
              </a:rPr>
              <a:t>Q 8 6 3 2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</a:t>
            </a:r>
            <a:r>
              <a:rPr lang="sv-SE" altLang="sv-FI" sz="3200" b="1" smtClean="0">
                <a:latin typeface="Calibri" panose="020F0502020204030204" pitchFamily="34" charset="0"/>
              </a:rPr>
              <a:t> </a:t>
            </a:r>
            <a:r>
              <a:rPr lang="sv-FI" altLang="sv-FI" sz="3200" b="1" smtClean="0">
                <a:latin typeface="Calibri" panose="020F0502020204030204" pitchFamily="34" charset="0"/>
              </a:rPr>
              <a:t>9 6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3200" b="1" smtClean="0"/>
          </a:p>
          <a:p>
            <a:pPr eaLnBrk="1" hangingPunct="1">
              <a:buFontTx/>
              <a:buNone/>
            </a:pPr>
            <a:endParaRPr lang="sv-FI" altLang="sv-FI" sz="3200" b="1" smtClean="0"/>
          </a:p>
          <a:p>
            <a:pPr eaLnBrk="1" hangingPunct="1">
              <a:buFontTx/>
              <a:buNone/>
            </a:pPr>
            <a:r>
              <a:rPr lang="sv-FI" altLang="sv-FI" sz="3200" b="1" smtClean="0">
                <a:latin typeface="Calibri" panose="020F0502020204030204" pitchFamily="34" charset="0"/>
              </a:rPr>
              <a:t>4 hp</a:t>
            </a:r>
          </a:p>
          <a:p>
            <a:pPr eaLnBrk="1" hangingPunct="1">
              <a:buFontTx/>
              <a:buNone/>
            </a:pPr>
            <a:endParaRPr lang="sv-FI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latin typeface="Calibri" panose="020F0502020204030204" pitchFamily="34" charset="0"/>
              </a:rPr>
              <a:t>pass</a:t>
            </a:r>
            <a:endParaRPr lang="sv-SE" altLang="sv-FI" sz="2400" b="1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sv-FI" altLang="sv-FI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ÖH:s svar på SH:s trumfhöjning i HF</a:t>
            </a:r>
            <a:endParaRPr lang="sv-SE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b="1" smtClean="0">
                <a:latin typeface="Calibri" panose="020F0502020204030204" pitchFamily="34" charset="0"/>
              </a:rPr>
              <a:t>1</a:t>
            </a: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b="1" smtClean="0">
                <a:latin typeface="Calibri" panose="020F0502020204030204" pitchFamily="34" charset="0"/>
              </a:rPr>
              <a:t>- 3</a:t>
            </a: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♠</a:t>
            </a:r>
          </a:p>
          <a:p>
            <a:pPr eaLnBrk="1" hangingPunct="1">
              <a:buFontTx/>
              <a:buNone/>
            </a:pPr>
            <a:endParaRPr lang="sv-FI" altLang="sv-FI" b="1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SE" altLang="sv-FI" b="1" smtClean="0">
                <a:latin typeface="Calibri" panose="020F0502020204030204" pitchFamily="34" charset="0"/>
              </a:rPr>
              <a:t>ÖH: 13 – 14 hfp	pass</a:t>
            </a:r>
          </a:p>
          <a:p>
            <a:pPr eaLnBrk="1" hangingPunct="1">
              <a:buFontTx/>
              <a:buNone/>
            </a:pPr>
            <a:r>
              <a:rPr lang="sv-SE" altLang="sv-FI" b="1" smtClean="0">
                <a:latin typeface="Calibri" panose="020F0502020204030204" pitchFamily="34" charset="0"/>
              </a:rPr>
              <a:t>         15 hfp+		4</a:t>
            </a: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♠</a:t>
            </a:r>
          </a:p>
          <a:p>
            <a:pPr eaLnBrk="1" hangingPunct="1">
              <a:buFontTx/>
              <a:buNone/>
            </a:pPr>
            <a:endParaRPr lang="sv-SE" altLang="sv-FI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ÖH:s svar på SH:s trumfhöjning i HF</a:t>
            </a:r>
            <a:endParaRPr lang="sv-SE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mtClean="0">
                <a:latin typeface="Calibri" panose="020F0502020204030204" pitchFamily="34" charset="0"/>
              </a:rPr>
              <a:t>1</a:t>
            </a:r>
            <a:r>
              <a:rPr lang="sv-FI" altLang="sv-FI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mtClean="0">
                <a:latin typeface="Calibri" panose="020F0502020204030204" pitchFamily="34" charset="0"/>
              </a:rPr>
              <a:t>- 2 </a:t>
            </a:r>
            <a:r>
              <a:rPr lang="sv-FI" altLang="sv-FI" smtClean="0">
                <a:solidFill>
                  <a:srgbClr val="000080"/>
                </a:solidFill>
                <a:latin typeface="Calibri" panose="020F0502020204030204" pitchFamily="34" charset="0"/>
              </a:rPr>
              <a:t>♠</a:t>
            </a:r>
          </a:p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b="1" smtClean="0">
                <a:latin typeface="Calibri" panose="020F0502020204030204" pitchFamily="34" charset="0"/>
              </a:rPr>
              <a:t>Q J 3 2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b="1" smtClean="0">
                <a:latin typeface="Calibri" panose="020F0502020204030204" pitchFamily="34" charset="0"/>
              </a:rPr>
              <a:t>K 7 5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A K 6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b="1" smtClean="0">
                <a:latin typeface="Calibri" panose="020F0502020204030204" pitchFamily="34" charset="0"/>
              </a:rPr>
              <a:t>6 5 3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/>
            <a:endParaRPr lang="sv-SE" altLang="sv-FI" b="1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Kan ni ha </a:t>
            </a:r>
            <a:r>
              <a:rPr lang="sv-FI" altLang="sv-FI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26 hfp</a:t>
            </a:r>
            <a:r>
              <a:rPr lang="sv-FI" altLang="sv-FI" sz="2000" smtClean="0">
                <a:latin typeface="Calibri" panose="020F0502020204030204" pitchFamily="34" charset="0"/>
              </a:rPr>
              <a:t> tillsammans?</a:t>
            </a:r>
          </a:p>
          <a:p>
            <a:pPr eaLnBrk="1" hangingPunct="1">
              <a:buFontTx/>
              <a:buNone/>
            </a:pPr>
            <a:endParaRPr lang="sv-FI" altLang="sv-FI" sz="20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Du har 13 hp</a:t>
            </a:r>
          </a:p>
          <a:p>
            <a:pPr eaLnBrk="1" hangingPunct="1">
              <a:buFontTx/>
              <a:buNone/>
            </a:pPr>
            <a:endParaRPr lang="sv-FI" altLang="sv-FI" sz="20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Din partner har 6-9 hfp</a:t>
            </a:r>
          </a:p>
          <a:p>
            <a:pPr eaLnBrk="1" hangingPunct="1">
              <a:buFontTx/>
              <a:buNone/>
            </a:pPr>
            <a:endParaRPr lang="sv-FI" altLang="sv-FI" sz="20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Ni har max 22 hfp tillsammans </a:t>
            </a:r>
          </a:p>
          <a:p>
            <a:pPr eaLnBrk="1" hangingPunct="1">
              <a:buFontTx/>
              <a:buNone/>
            </a:pPr>
            <a:endParaRPr lang="sv-FI" altLang="sv-FI" sz="20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mtClean="0">
                <a:latin typeface="Calibri" panose="020F0502020204030204" pitchFamily="34" charset="0"/>
              </a:rPr>
              <a:t>Bjud</a:t>
            </a:r>
            <a:r>
              <a:rPr lang="sv-FI" altLang="sv-FI" b="1" smtClean="0">
                <a:latin typeface="Calibri" panose="020F0502020204030204" pitchFamily="34" charset="0"/>
              </a:rPr>
              <a:t> </a:t>
            </a:r>
            <a:r>
              <a:rPr lang="sv-FI" altLang="sv-FI" b="1" smtClean="0">
                <a:solidFill>
                  <a:srgbClr val="0000CC"/>
                </a:solidFill>
                <a:latin typeface="Calibri" panose="020F0502020204030204" pitchFamily="34" charset="0"/>
              </a:rPr>
              <a:t>pass</a:t>
            </a:r>
            <a:endParaRPr lang="sv-SE" altLang="sv-FI" sz="24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4000" b="1" smtClean="0">
                <a:solidFill>
                  <a:srgbClr val="996633"/>
                </a:solidFill>
                <a:latin typeface="Calibri" panose="020F0502020204030204" pitchFamily="34" charset="0"/>
              </a:rPr>
              <a:t>Öppning med 1 trick i färg lovar</a:t>
            </a:r>
            <a:endParaRPr lang="sv-SE" altLang="sv-FI" sz="4000" b="1" smtClean="0">
              <a:solidFill>
                <a:srgbClr val="996633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3600" smtClean="0"/>
          </a:p>
          <a:p>
            <a:pPr eaLnBrk="1" hangingPunct="1"/>
            <a:r>
              <a:rPr lang="sv-FI" altLang="sv-FI" sz="3600" b="1" smtClean="0">
                <a:latin typeface="Calibri" panose="020F0502020204030204" pitchFamily="34" charset="0"/>
              </a:rPr>
              <a:t>Minst </a:t>
            </a:r>
            <a:r>
              <a:rPr lang="sv-FI" altLang="sv-FI" sz="3600" b="1" smtClean="0">
                <a:solidFill>
                  <a:srgbClr val="FF0000"/>
                </a:solidFill>
                <a:latin typeface="Calibri" panose="020F0502020204030204" pitchFamily="34" charset="0"/>
              </a:rPr>
              <a:t>fyra</a:t>
            </a:r>
            <a:r>
              <a:rPr lang="sv-FI" altLang="sv-FI" sz="3600" b="1" smtClean="0">
                <a:latin typeface="Calibri" panose="020F0502020204030204" pitchFamily="34" charset="0"/>
              </a:rPr>
              <a:t> kort i den bjudna färgen.</a:t>
            </a:r>
          </a:p>
          <a:p>
            <a:pPr eaLnBrk="1" hangingPunct="1">
              <a:buFontTx/>
              <a:buNone/>
            </a:pPr>
            <a:endParaRPr lang="sv-FI" altLang="sv-FI" sz="3600" b="1" smtClean="0">
              <a:latin typeface="Calibri" panose="020F0502020204030204" pitchFamily="34" charset="0"/>
            </a:endParaRPr>
          </a:p>
          <a:p>
            <a:pPr eaLnBrk="1" hangingPunct="1"/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12 – 19 hp</a:t>
            </a:r>
            <a:r>
              <a:rPr lang="sv-FI" altLang="sv-FI" sz="3600" b="1" smtClean="0">
                <a:latin typeface="Calibri" panose="020F0502020204030204" pitchFamily="34" charset="0"/>
              </a:rPr>
              <a:t> (13-21 hfp)</a:t>
            </a:r>
            <a:r>
              <a:rPr lang="sv-FI" altLang="sv-FI" sz="3600" smtClean="0">
                <a:latin typeface="Calibri" panose="020F0502020204030204" pitchFamily="34" charset="0"/>
              </a:rPr>
              <a:t> </a:t>
            </a:r>
            <a:endParaRPr lang="sv-SE" altLang="sv-FI" sz="360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ÖH:s svar på SH:s trumfhöjning i HF</a:t>
            </a:r>
            <a:endParaRPr lang="sv-SE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mtClean="0">
                <a:latin typeface="Calibri" panose="020F0502020204030204" pitchFamily="34" charset="0"/>
              </a:rPr>
              <a:t>1</a:t>
            </a:r>
            <a:r>
              <a:rPr lang="sv-FI" altLang="sv-FI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mtClean="0">
                <a:latin typeface="Calibri" panose="020F0502020204030204" pitchFamily="34" charset="0"/>
              </a:rPr>
              <a:t>- 2 </a:t>
            </a:r>
            <a:r>
              <a:rPr lang="sv-FI" altLang="sv-FI" smtClean="0">
                <a:solidFill>
                  <a:srgbClr val="000080"/>
                </a:solidFill>
                <a:latin typeface="Calibri" panose="020F0502020204030204" pitchFamily="34" charset="0"/>
              </a:rPr>
              <a:t>♠</a:t>
            </a:r>
          </a:p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b="1" smtClean="0">
                <a:latin typeface="Calibri" panose="020F0502020204030204" pitchFamily="34" charset="0"/>
              </a:rPr>
              <a:t>K Q 8 6 3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b="1" smtClean="0">
                <a:latin typeface="Calibri" panose="020F0502020204030204" pitchFamily="34" charset="0"/>
              </a:rPr>
              <a:t>7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A K 8 3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b="1" smtClean="0">
                <a:latin typeface="Calibri" panose="020F0502020204030204" pitchFamily="34" charset="0"/>
              </a:rPr>
              <a:t>A Q 9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/>
            <a:endParaRPr lang="sv-SE" altLang="sv-FI" b="1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Kan ni ha </a:t>
            </a:r>
            <a:r>
              <a:rPr lang="sv-FI" altLang="sv-FI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26 hfp</a:t>
            </a:r>
            <a:r>
              <a:rPr lang="sv-FI" altLang="sv-FI" sz="2000" smtClean="0">
                <a:latin typeface="Calibri" panose="020F0502020204030204" pitchFamily="34" charset="0"/>
              </a:rPr>
              <a:t> tillsammans?</a:t>
            </a:r>
          </a:p>
          <a:p>
            <a:pPr eaLnBrk="1" hangingPunct="1">
              <a:buFontTx/>
              <a:buNone/>
            </a:pPr>
            <a:endParaRPr lang="sv-FI" altLang="sv-FI" sz="20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Du har 18 hp + 2 fp = 20 hfp</a:t>
            </a:r>
          </a:p>
          <a:p>
            <a:pPr eaLnBrk="1" hangingPunct="1">
              <a:buFontTx/>
              <a:buNone/>
            </a:pPr>
            <a:endParaRPr lang="sv-FI" altLang="sv-FI" sz="20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Din partner har 6-9 hfp</a:t>
            </a:r>
          </a:p>
          <a:p>
            <a:pPr eaLnBrk="1" hangingPunct="1">
              <a:buFontTx/>
              <a:buNone/>
            </a:pPr>
            <a:endParaRPr lang="sv-FI" altLang="sv-FI" sz="20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Ni har minst 26 hfp tillsammans.</a:t>
            </a:r>
          </a:p>
          <a:p>
            <a:pPr eaLnBrk="1" hangingPunct="1">
              <a:buFontTx/>
              <a:buNone/>
            </a:pPr>
            <a:endParaRPr lang="sv-FI" altLang="sv-FI" sz="20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Bjud 4 </a:t>
            </a:r>
            <a:r>
              <a:rPr lang="sv-FI" altLang="sv-FI" sz="2400" smtClean="0">
                <a:solidFill>
                  <a:srgbClr val="000080"/>
                </a:solidFill>
                <a:latin typeface="Calibri" panose="020F0502020204030204" pitchFamily="34" charset="0"/>
              </a:rPr>
              <a:t>♠</a:t>
            </a:r>
          </a:p>
          <a:p>
            <a:pPr eaLnBrk="1" hangingPunct="1">
              <a:buFontTx/>
              <a:buNone/>
            </a:pPr>
            <a:endParaRPr lang="sv-SE" altLang="sv-FI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600" b="1" smtClean="0">
                <a:solidFill>
                  <a:srgbClr val="008000"/>
                </a:solidFill>
                <a:latin typeface="Calibri" panose="020F0502020204030204" pitchFamily="34" charset="0"/>
              </a:rPr>
              <a:t>ÖH:s svar på SH:s trumfhöjning i HF</a:t>
            </a:r>
            <a:endParaRPr lang="sv-SE" altLang="sv-FI" sz="3600" b="1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mtClean="0">
                <a:latin typeface="Calibri" panose="020F0502020204030204" pitchFamily="34" charset="0"/>
              </a:rPr>
              <a:t>1</a:t>
            </a:r>
            <a:r>
              <a:rPr lang="sv-FI" altLang="sv-FI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mtClean="0">
                <a:latin typeface="Calibri" panose="020F0502020204030204" pitchFamily="34" charset="0"/>
              </a:rPr>
              <a:t>- 2 </a:t>
            </a:r>
            <a:r>
              <a:rPr lang="sv-FI" altLang="sv-FI" smtClean="0">
                <a:solidFill>
                  <a:srgbClr val="000080"/>
                </a:solidFill>
                <a:latin typeface="Calibri" panose="020F0502020204030204" pitchFamily="34" charset="0"/>
              </a:rPr>
              <a:t>♠</a:t>
            </a:r>
          </a:p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b="1" smtClean="0">
                <a:latin typeface="Calibri" panose="020F0502020204030204" pitchFamily="34" charset="0"/>
              </a:rPr>
              <a:t>A J 10 8 6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b="1" smtClean="0">
                <a:latin typeface="Calibri" panose="020F0502020204030204" pitchFamily="34" charset="0"/>
              </a:rPr>
              <a:t>8 6 4 2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A K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b="1" smtClean="0">
                <a:latin typeface="Calibri" panose="020F0502020204030204" pitchFamily="34" charset="0"/>
              </a:rPr>
              <a:t>A 7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/>
            <a:endParaRPr lang="sv-SE" altLang="sv-FI" b="1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Kan ni ha </a:t>
            </a:r>
            <a:r>
              <a:rPr lang="sv-FI" altLang="sv-FI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26 hfp</a:t>
            </a:r>
            <a:r>
              <a:rPr lang="sv-FI" altLang="sv-FI" sz="2000" smtClean="0">
                <a:latin typeface="Calibri" panose="020F0502020204030204" pitchFamily="34" charset="0"/>
              </a:rPr>
              <a:t> tillsammans?</a:t>
            </a:r>
          </a:p>
          <a:p>
            <a:pPr eaLnBrk="1" hangingPunct="1">
              <a:buFontTx/>
              <a:buNone/>
            </a:pPr>
            <a:endParaRPr lang="sv-FI" altLang="sv-FI" sz="20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Du har 16 hp + 1 hfp = 17 hfp</a:t>
            </a:r>
          </a:p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Din partner har 6-9 hfp</a:t>
            </a:r>
          </a:p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17 + 6 = 23</a:t>
            </a:r>
          </a:p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17+ 9 = 26</a:t>
            </a:r>
          </a:p>
          <a:p>
            <a:pPr eaLnBrk="1" hangingPunct="1">
              <a:buFontTx/>
              <a:buNone/>
            </a:pPr>
            <a:r>
              <a:rPr lang="sv-FI" altLang="sv-FI" sz="2000" smtClean="0">
                <a:latin typeface="Calibri" panose="020F0502020204030204" pitchFamily="34" charset="0"/>
              </a:rPr>
              <a:t>Ni har </a:t>
            </a:r>
            <a:r>
              <a:rPr lang="sv-FI" altLang="sv-FI" sz="2000" b="1" smtClean="0">
                <a:solidFill>
                  <a:srgbClr val="008000"/>
                </a:solidFill>
                <a:latin typeface="Calibri" panose="020F0502020204030204" pitchFamily="34" charset="0"/>
              </a:rPr>
              <a:t>kanske</a:t>
            </a:r>
            <a:r>
              <a:rPr lang="sv-FI" altLang="sv-FI" sz="2000" smtClean="0">
                <a:latin typeface="Calibri" panose="020F0502020204030204" pitchFamily="34" charset="0"/>
              </a:rPr>
              <a:t> 26 hfp tillsammans.</a:t>
            </a:r>
          </a:p>
          <a:p>
            <a:pPr eaLnBrk="1" hangingPunct="1">
              <a:buFontTx/>
              <a:buNone/>
            </a:pPr>
            <a:endParaRPr lang="sv-FI" altLang="sv-FI" sz="20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Invitera</a:t>
            </a:r>
            <a:r>
              <a:rPr lang="sv-FI" altLang="sv-FI" sz="2000" smtClean="0">
                <a:latin typeface="Calibri" panose="020F0502020204030204" pitchFamily="34" charset="0"/>
              </a:rPr>
              <a:t>. Bjud 3</a:t>
            </a:r>
            <a:r>
              <a:rPr lang="sv-FI" altLang="sv-FI" smtClean="0">
                <a:solidFill>
                  <a:srgbClr val="000080"/>
                </a:solidFill>
                <a:latin typeface="Calibri" panose="020F0502020204030204" pitchFamily="34" charset="0"/>
              </a:rPr>
              <a:t>♠</a:t>
            </a:r>
          </a:p>
          <a:p>
            <a:pPr eaLnBrk="1" hangingPunct="1">
              <a:buFontTx/>
              <a:buNone/>
            </a:pPr>
            <a:endParaRPr lang="sv-SE" altLang="sv-FI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ta\Pictures\ControlCenter3\Scan\Grundkurs\SH har trumfstöd, utan Stenber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342188" cy="1047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9144000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/>
              <a:t>Öppningsbud 1 i lågfärg</a:t>
            </a:r>
            <a:endParaRPr lang="sv-SE" altLang="sv-FI" b="1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8000"/>
                </a:solidFill>
              </a:rPr>
              <a:t>Högfärgskontrakt ger flera poäng</a:t>
            </a:r>
            <a:r>
              <a:rPr lang="sv-FI" altLang="sv-FI" b="1" smtClean="0"/>
              <a:t> än</a:t>
            </a:r>
          </a:p>
          <a:p>
            <a:pPr eaLnBrk="1" hangingPunct="1">
              <a:buFontTx/>
              <a:buNone/>
            </a:pPr>
            <a:r>
              <a:rPr lang="sv-FI" altLang="sv-FI" b="1" smtClean="0"/>
              <a:t>lågfärgskontrakt.</a:t>
            </a:r>
          </a:p>
          <a:p>
            <a:pPr eaLnBrk="1" hangingPunct="1">
              <a:buFontTx/>
              <a:buNone/>
            </a:pPr>
            <a:endParaRPr lang="sv-FI" altLang="sv-FI" b="1" smtClean="0"/>
          </a:p>
          <a:p>
            <a:pPr eaLnBrk="1" hangingPunct="1">
              <a:buFontTx/>
              <a:buNone/>
            </a:pPr>
            <a:r>
              <a:rPr lang="sv-SE" altLang="sv-FI" b="1" smtClean="0"/>
              <a:t>Även om du har fyra korts stöd då din</a:t>
            </a:r>
          </a:p>
          <a:p>
            <a:pPr eaLnBrk="1" hangingPunct="1">
              <a:buFontTx/>
              <a:buNone/>
            </a:pPr>
            <a:r>
              <a:rPr lang="sv-SE" altLang="sv-FI" b="1" smtClean="0"/>
              <a:t>partner öppnar med 1</a:t>
            </a:r>
            <a:r>
              <a:rPr lang="sv-FI" altLang="sv-FI" b="1" smtClean="0">
                <a:solidFill>
                  <a:srgbClr val="008000"/>
                </a:solidFill>
              </a:rPr>
              <a:t>♣</a:t>
            </a:r>
            <a:r>
              <a:rPr lang="sv-SE" altLang="sv-FI" b="1" smtClean="0"/>
              <a:t> eller 1</a:t>
            </a:r>
            <a:r>
              <a:rPr lang="sv-FI" altLang="sv-FI" b="1" smtClean="0">
                <a:solidFill>
                  <a:srgbClr val="FF6600"/>
                </a:solidFill>
              </a:rPr>
              <a:t>♦</a:t>
            </a:r>
            <a:r>
              <a:rPr lang="sv-SE" altLang="sv-FI" b="1" smtClean="0"/>
              <a:t> skall du</a:t>
            </a:r>
          </a:p>
          <a:p>
            <a:pPr eaLnBrk="1" hangingPunct="1">
              <a:buFontTx/>
              <a:buNone/>
            </a:pPr>
            <a:r>
              <a:rPr lang="sv-SE" altLang="sv-FI" b="1" smtClean="0">
                <a:solidFill>
                  <a:srgbClr val="FF0000"/>
                </a:solidFill>
              </a:rPr>
              <a:t>först bjuda din eventuella fyra korts</a:t>
            </a:r>
          </a:p>
          <a:p>
            <a:pPr eaLnBrk="1" hangingPunct="1">
              <a:buFontTx/>
              <a:buNone/>
            </a:pPr>
            <a:r>
              <a:rPr lang="sv-SE" altLang="sv-FI" b="1" smtClean="0">
                <a:solidFill>
                  <a:srgbClr val="FF0000"/>
                </a:solidFill>
              </a:rPr>
              <a:t>högfärg</a:t>
            </a:r>
            <a:r>
              <a:rPr lang="sv-SE" altLang="sv-FI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2800" b="1" smtClean="0">
                <a:latin typeface="Calibri" panose="020F0502020204030204" pitchFamily="34" charset="0"/>
              </a:rPr>
              <a:t>Din partner öppnar med </a:t>
            </a:r>
            <a:r>
              <a:rPr lang="sv-FI" altLang="sv-FI" sz="2800" b="1" smtClean="0">
                <a:solidFill>
                  <a:srgbClr val="008000"/>
                </a:solidFill>
                <a:latin typeface="Calibri" panose="020F0502020204030204" pitchFamily="34" charset="0"/>
              </a:rPr>
              <a:t>1LF</a:t>
            </a:r>
            <a:r>
              <a:rPr lang="sv-FI" altLang="sv-FI" sz="2800" b="1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sv-FI" altLang="sv-FI" sz="2800" b="1" smtClean="0">
                <a:solidFill>
                  <a:srgbClr val="000080"/>
                </a:solidFill>
                <a:latin typeface="Calibri" panose="020F0502020204030204" pitchFamily="34" charset="0"/>
              </a:rPr>
              <a:t> </a:t>
            </a:r>
            <a:br>
              <a:rPr lang="sv-FI" altLang="sv-FI" sz="2800" b="1" smtClean="0">
                <a:solidFill>
                  <a:srgbClr val="000080"/>
                </a:solidFill>
                <a:latin typeface="Calibri" panose="020F0502020204030204" pitchFamily="34" charset="0"/>
              </a:rPr>
            </a:br>
            <a:r>
              <a:rPr lang="sv-FI" altLang="sv-FI" sz="2800" b="1" smtClean="0">
                <a:solidFill>
                  <a:schemeClr val="tx1"/>
                </a:solidFill>
                <a:latin typeface="Calibri" panose="020F0502020204030204" pitchFamily="34" charset="0"/>
              </a:rPr>
              <a:t>Du har fyra korts stöd </a:t>
            </a:r>
            <a:br>
              <a:rPr lang="sv-FI" altLang="sv-FI" sz="2800" b="1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sv-FI" altLang="sv-FI" sz="2800" b="1" smtClean="0">
                <a:solidFill>
                  <a:schemeClr val="tx1"/>
                </a:solidFill>
                <a:latin typeface="Calibri" panose="020F0502020204030204" pitchFamily="34" charset="0"/>
              </a:rPr>
              <a:t>(inte fyra korts högfärg)</a:t>
            </a:r>
            <a:endParaRPr lang="sv-SE" altLang="sv-FI" sz="2800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FI" altLang="sv-FI" b="1" smtClean="0"/>
          </a:p>
          <a:p>
            <a:pPr eaLnBrk="1" hangingPunct="1">
              <a:buFontTx/>
              <a:buNone/>
            </a:pPr>
            <a:endParaRPr lang="sv-FI" altLang="sv-FI" b="1" smtClean="0"/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Pass			0-5 hfp		</a:t>
            </a:r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2</a:t>
            </a:r>
            <a:r>
              <a:rPr lang="sv-FI" altLang="sv-FI" smtClean="0">
                <a:latin typeface="Calibri" panose="020F0502020204030204" pitchFamily="34" charset="0"/>
              </a:rPr>
              <a:t> </a:t>
            </a:r>
            <a:r>
              <a:rPr lang="sv-FI" altLang="sv-FI" sz="3600" b="1" smtClean="0">
                <a:latin typeface="Calibri" panose="020F0502020204030204" pitchFamily="34" charset="0"/>
              </a:rPr>
              <a:t>LF</a:t>
            </a:r>
            <a:r>
              <a:rPr lang="sv-FI" altLang="sv-FI" sz="3600" b="1" smtClean="0">
                <a:solidFill>
                  <a:srgbClr val="000080"/>
                </a:solidFill>
                <a:latin typeface="Calibri" panose="020F0502020204030204" pitchFamily="34" charset="0"/>
              </a:rPr>
              <a:t>			</a:t>
            </a:r>
            <a:r>
              <a:rPr lang="sv-FI" altLang="sv-FI" sz="3600" b="1" smtClean="0">
                <a:latin typeface="Calibri" panose="020F0502020204030204" pitchFamily="34" charset="0"/>
              </a:rPr>
              <a:t>6-9 hfp</a:t>
            </a:r>
            <a:r>
              <a:rPr lang="sv-FI" altLang="sv-FI" sz="3600" b="1" smtClean="0">
                <a:solidFill>
                  <a:srgbClr val="000080"/>
                </a:solidFill>
                <a:latin typeface="Calibri" panose="020F0502020204030204" pitchFamily="34" charset="0"/>
              </a:rPr>
              <a:t>		</a:t>
            </a:r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3</a:t>
            </a: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 </a:t>
            </a:r>
            <a:r>
              <a:rPr lang="sv-FI" altLang="sv-FI" b="1" smtClean="0">
                <a:latin typeface="Calibri" panose="020F0502020204030204" pitchFamily="34" charset="0"/>
              </a:rPr>
              <a:t>LF</a:t>
            </a: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			</a:t>
            </a:r>
            <a:r>
              <a:rPr lang="sv-FI" altLang="sv-FI" b="1" smtClean="0">
                <a:latin typeface="Calibri" panose="020F0502020204030204" pitchFamily="34" charset="0"/>
              </a:rPr>
              <a:t>10-12 hfp</a:t>
            </a:r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3NT eller 5LF</a:t>
            </a: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	</a:t>
            </a:r>
            <a:r>
              <a:rPr lang="sv-FI" altLang="sv-FI" b="1" smtClean="0">
                <a:latin typeface="Calibri" panose="020F0502020204030204" pitchFamily="34" charset="0"/>
              </a:rPr>
              <a:t>13-18 hfp</a:t>
            </a:r>
            <a:endParaRPr lang="sv-SE" altLang="sv-FI" smtClean="0">
              <a:latin typeface="Calibri" panose="020F0502020204030204" pitchFamily="34" charset="0"/>
            </a:endParaRPr>
          </a:p>
          <a:p>
            <a:pPr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4000" b="1" smtClean="0">
                <a:solidFill>
                  <a:srgbClr val="0000CC"/>
                </a:solidFill>
                <a:latin typeface="Calibri" panose="020F0502020204030204" pitchFamily="34" charset="0"/>
              </a:rPr>
              <a:t>ÖH:s svar på trumfhöjning i LF</a:t>
            </a:r>
            <a:endParaRPr lang="sv-SE" altLang="sv-FI" sz="4000" b="1" smtClean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b="1" smtClean="0">
                <a:latin typeface="Calibri" panose="020F0502020204030204" pitchFamily="34" charset="0"/>
              </a:rPr>
              <a:t>1</a:t>
            </a: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- 3 </a:t>
            </a: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</a:t>
            </a:r>
            <a:endParaRPr lang="sv-FI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sv-FI" altLang="sv-FI" b="1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b="1" smtClean="0">
                <a:latin typeface="Calibri" panose="020F0502020204030204" pitchFamily="34" charset="0"/>
              </a:rPr>
              <a:t>8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b="1" smtClean="0">
                <a:latin typeface="Calibri" panose="020F0502020204030204" pitchFamily="34" charset="0"/>
              </a:rPr>
              <a:t>Q 9 7 4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A Q 8 6 4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b="1" smtClean="0">
                <a:latin typeface="Calibri" panose="020F0502020204030204" pitchFamily="34" charset="0"/>
              </a:rPr>
              <a:t>A 10 3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/>
            <a:endParaRPr lang="sv-SE" altLang="sv-FI" b="1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Kan ni ha utgång i korten?</a:t>
            </a: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3 NT kräver 26 hp</a:t>
            </a: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5</a:t>
            </a:r>
            <a:r>
              <a:rPr lang="sv-FI" altLang="sv-FI" sz="2400" b="1" smtClean="0">
                <a:latin typeface="Calibri" panose="020F0502020204030204" pitchFamily="34" charset="0"/>
              </a:rPr>
              <a:t> </a:t>
            </a:r>
            <a:r>
              <a:rPr lang="sv-FI" altLang="sv-FI" sz="24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 </a:t>
            </a:r>
            <a:r>
              <a:rPr lang="sv-FI" altLang="sv-FI" sz="2400" smtClean="0">
                <a:latin typeface="Calibri" panose="020F0502020204030204" pitchFamily="34" charset="0"/>
              </a:rPr>
              <a:t>kräver 29hfp</a:t>
            </a:r>
          </a:p>
          <a:p>
            <a:pPr eaLnBrk="1" hangingPunct="1">
              <a:buFontTx/>
              <a:buNone/>
            </a:pPr>
            <a:endParaRPr lang="sv-FI" altLang="sv-FI" sz="24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Du har 12 hp + 2 fp</a:t>
            </a: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Din partner har 10-12 hfp</a:t>
            </a:r>
          </a:p>
          <a:p>
            <a:pPr eaLnBrk="1" hangingPunct="1">
              <a:buFontTx/>
              <a:buNone/>
            </a:pPr>
            <a:endParaRPr lang="sv-FI" altLang="sv-FI" sz="24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Bjud </a:t>
            </a:r>
            <a:r>
              <a:rPr lang="sv-FI" altLang="sv-FI" sz="2400" b="1" smtClean="0">
                <a:latin typeface="Calibri" panose="020F0502020204030204" pitchFamily="34" charset="0"/>
              </a:rPr>
              <a:t>pass.</a:t>
            </a:r>
          </a:p>
          <a:p>
            <a:pPr eaLnBrk="1" hangingPunct="1">
              <a:buFontTx/>
              <a:buNone/>
            </a:pPr>
            <a:endParaRPr lang="sv-FI" altLang="sv-FI" sz="2400" smtClean="0"/>
          </a:p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0000CC"/>
                </a:solidFill>
                <a:latin typeface="Calibri" panose="020F0502020204030204" pitchFamily="34" charset="0"/>
              </a:rPr>
              <a:t>Kom ihåg!</a:t>
            </a:r>
            <a:endParaRPr lang="sv-SE" altLang="sv-FI" b="1" smtClean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Räkna enbart honnörspoäng i sang.</a:t>
            </a:r>
          </a:p>
          <a:p>
            <a:pPr eaLnBrk="1" hangingPunct="1">
              <a:buFontTx/>
              <a:buNone/>
            </a:pPr>
            <a:endParaRPr lang="sv-FI" altLang="sv-FI" b="1" smtClean="0">
              <a:latin typeface="Calibri" panose="020F0502020204030204" pitchFamily="34" charset="0"/>
            </a:endParaRPr>
          </a:p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Lägg till fördelningspoäng i trumfspel. 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4000" b="1" smtClean="0">
                <a:solidFill>
                  <a:srgbClr val="0000CC"/>
                </a:solidFill>
                <a:latin typeface="Calibri" panose="020F0502020204030204" pitchFamily="34" charset="0"/>
              </a:rPr>
              <a:t>ÖH:s svar på trumfhöjning i L</a:t>
            </a:r>
            <a:r>
              <a:rPr lang="sv-FI" altLang="sv-FI" sz="4000" b="1" smtClean="0">
                <a:solidFill>
                  <a:srgbClr val="0000CC"/>
                </a:solidFill>
              </a:rPr>
              <a:t>F</a:t>
            </a:r>
            <a:endParaRPr lang="sv-SE" altLang="sv-FI" sz="4000" b="1" smtClean="0">
              <a:solidFill>
                <a:srgbClr val="0000C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b="1" smtClean="0">
                <a:latin typeface="Calibri" panose="020F0502020204030204" pitchFamily="34" charset="0"/>
              </a:rPr>
              <a:t>1</a:t>
            </a: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- 3 </a:t>
            </a: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</a:t>
            </a:r>
            <a:endParaRPr lang="sv-FI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b="1" smtClean="0">
                <a:latin typeface="Calibri" panose="020F0502020204030204" pitchFamily="34" charset="0"/>
              </a:rPr>
              <a:t>A 9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b="1" smtClean="0">
                <a:latin typeface="Calibri" panose="020F0502020204030204" pitchFamily="34" charset="0"/>
              </a:rPr>
              <a:t>K 10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A K 8 6 4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b="1" smtClean="0">
                <a:latin typeface="Calibri" panose="020F0502020204030204" pitchFamily="34" charset="0"/>
              </a:rPr>
              <a:t>Q J 9 6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/>
            <a:endParaRPr lang="sv-SE" altLang="sv-FI" b="1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Kan ni ha utgång i korten?</a:t>
            </a: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3 NT kräver 26 hp</a:t>
            </a: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5</a:t>
            </a:r>
            <a:r>
              <a:rPr lang="sv-FI" altLang="sv-FI" sz="2400" b="1" smtClean="0">
                <a:latin typeface="Calibri" panose="020F0502020204030204" pitchFamily="34" charset="0"/>
              </a:rPr>
              <a:t> </a:t>
            </a:r>
            <a:r>
              <a:rPr lang="sv-FI" altLang="sv-FI" sz="24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 </a:t>
            </a:r>
            <a:r>
              <a:rPr lang="sv-FI" altLang="sv-FI" sz="2400" smtClean="0">
                <a:latin typeface="Calibri" panose="020F0502020204030204" pitchFamily="34" charset="0"/>
              </a:rPr>
              <a:t>kräver 29hfp</a:t>
            </a:r>
          </a:p>
          <a:p>
            <a:pPr eaLnBrk="1" hangingPunct="1">
              <a:buFontTx/>
              <a:buNone/>
            </a:pPr>
            <a:endParaRPr lang="sv-FI" altLang="sv-FI" sz="24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Du har 17 hp</a:t>
            </a: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Din partner har 10 – 12 hfp</a:t>
            </a: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17 + 10 = 27</a:t>
            </a:r>
          </a:p>
          <a:p>
            <a:pPr eaLnBrk="1" hangingPunct="1">
              <a:buFontTx/>
              <a:buNone/>
            </a:pPr>
            <a:endParaRPr lang="sv-FI" altLang="sv-FI" sz="24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Bjud </a:t>
            </a:r>
            <a:r>
              <a:rPr lang="sv-FI" altLang="sv-FI" sz="2400" b="1" smtClean="0">
                <a:solidFill>
                  <a:srgbClr val="FF0000"/>
                </a:solidFill>
                <a:latin typeface="Calibri" panose="020F0502020204030204" pitchFamily="34" charset="0"/>
              </a:rPr>
              <a:t>3 NT.</a:t>
            </a:r>
          </a:p>
          <a:p>
            <a:pPr eaLnBrk="1" hangingPunct="1">
              <a:buFontTx/>
              <a:buNone/>
            </a:pPr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4000" b="1" smtClean="0">
                <a:solidFill>
                  <a:srgbClr val="0000CC"/>
                </a:solidFill>
                <a:latin typeface="Calibri" panose="020F0502020204030204" pitchFamily="34" charset="0"/>
              </a:rPr>
              <a:t>ÖH:s svar på trumfhöjning i LF</a:t>
            </a:r>
            <a:endParaRPr lang="sv-SE" altLang="sv-FI" sz="4000" b="1" smtClean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b="1" smtClean="0">
                <a:latin typeface="Calibri" panose="020F0502020204030204" pitchFamily="34" charset="0"/>
              </a:rPr>
              <a:t>1</a:t>
            </a: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- 3 </a:t>
            </a: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</a:t>
            </a:r>
            <a:endParaRPr lang="sv-FI" altLang="sv-FI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b="1" smtClean="0">
                <a:latin typeface="Calibri" panose="020F0502020204030204" pitchFamily="34" charset="0"/>
              </a:rPr>
              <a:t>8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b="1" smtClean="0">
                <a:latin typeface="Calibri" panose="020F0502020204030204" pitchFamily="34" charset="0"/>
              </a:rPr>
              <a:t>A 6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b="1" smtClean="0">
                <a:latin typeface="Calibri" panose="020F0502020204030204" pitchFamily="34" charset="0"/>
              </a:rPr>
              <a:t>A K 9 7 5 3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b="1" smtClean="0">
                <a:latin typeface="Calibri" panose="020F0502020204030204" pitchFamily="34" charset="0"/>
              </a:rPr>
              <a:t>A 10 8 6</a:t>
            </a:r>
            <a:endParaRPr lang="sv-SE" altLang="sv-FI" b="1" smtClean="0">
              <a:latin typeface="Calibri" panose="020F0502020204030204" pitchFamily="34" charset="0"/>
            </a:endParaRPr>
          </a:p>
          <a:p>
            <a:pPr eaLnBrk="1" hangingPunct="1"/>
            <a:endParaRPr lang="sv-SE" altLang="sv-FI" b="1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Kan ni ha utgång i korten?</a:t>
            </a: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3 NT kräver 26 hp</a:t>
            </a: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5</a:t>
            </a:r>
            <a:r>
              <a:rPr lang="sv-FI" altLang="sv-FI" sz="2400" b="1" smtClean="0">
                <a:latin typeface="Calibri" panose="020F0502020204030204" pitchFamily="34" charset="0"/>
              </a:rPr>
              <a:t> </a:t>
            </a:r>
            <a:r>
              <a:rPr lang="sv-FI" altLang="sv-FI" sz="24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 </a:t>
            </a:r>
            <a:r>
              <a:rPr lang="sv-FI" altLang="sv-FI" sz="2400" smtClean="0">
                <a:latin typeface="Calibri" panose="020F0502020204030204" pitchFamily="34" charset="0"/>
              </a:rPr>
              <a:t>kräver 29 hfp</a:t>
            </a:r>
          </a:p>
          <a:p>
            <a:pPr eaLnBrk="1" hangingPunct="1">
              <a:buFontTx/>
              <a:buNone/>
            </a:pPr>
            <a:endParaRPr lang="sv-FI" altLang="sv-FI" sz="24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Du har 15 hp + 3 fp</a:t>
            </a: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Din partner har 10-12 hfp.</a:t>
            </a:r>
          </a:p>
          <a:p>
            <a:pPr eaLnBrk="1" hangingPunct="1">
              <a:buFontTx/>
              <a:buNone/>
            </a:pPr>
            <a:endParaRPr lang="sv-FI" altLang="sv-FI" sz="24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smtClean="0">
                <a:latin typeface="Calibri" panose="020F0502020204030204" pitchFamily="34" charset="0"/>
              </a:rPr>
              <a:t>Bjud </a:t>
            </a:r>
            <a:r>
              <a:rPr lang="sv-FI" altLang="sv-FI" sz="2400" b="1" smtClean="0">
                <a:latin typeface="Calibri" panose="020F0502020204030204" pitchFamily="34" charset="0"/>
              </a:rPr>
              <a:t>5 </a:t>
            </a:r>
            <a:r>
              <a:rPr lang="sv-FI" altLang="sv-FI" sz="2400" b="1" smtClean="0">
                <a:solidFill>
                  <a:srgbClr val="FF6600"/>
                </a:solidFill>
                <a:latin typeface="Calibri" panose="020F0502020204030204" pitchFamily="34" charset="0"/>
              </a:rPr>
              <a:t>♦</a:t>
            </a:r>
            <a:endParaRPr lang="sv-FI" altLang="sv-FI" sz="2400" b="1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sv-SE" altLang="sv-FI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Vilken färg skall du välja?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FI" altLang="sv-FI" sz="2800" b="1" smtClean="0"/>
              <a:t>Du öppnar med din </a:t>
            </a:r>
            <a:r>
              <a:rPr lang="sv-FI" altLang="sv-FI" sz="2800" b="1" smtClean="0">
                <a:solidFill>
                  <a:srgbClr val="008000"/>
                </a:solidFill>
              </a:rPr>
              <a:t>längsta</a:t>
            </a:r>
            <a:r>
              <a:rPr lang="sv-FI" altLang="sv-FI" sz="2800" b="1" smtClean="0"/>
              <a:t> färg.</a:t>
            </a:r>
          </a:p>
          <a:p>
            <a:pPr eaLnBrk="1" hangingPunct="1">
              <a:lnSpc>
                <a:spcPct val="90000"/>
              </a:lnSpc>
            </a:pPr>
            <a:endParaRPr lang="sv-FI" altLang="sv-FI" sz="2800" b="1" smtClean="0"/>
          </a:p>
          <a:p>
            <a:pPr eaLnBrk="1" hangingPunct="1">
              <a:lnSpc>
                <a:spcPct val="90000"/>
              </a:lnSpc>
            </a:pPr>
            <a:r>
              <a:rPr lang="sv-FI" altLang="sv-FI" sz="2800" b="1" smtClean="0"/>
              <a:t>Med två eller tre </a:t>
            </a:r>
            <a:r>
              <a:rPr lang="sv-FI" altLang="sv-FI" sz="2800" b="1" smtClean="0">
                <a:solidFill>
                  <a:srgbClr val="0000CC"/>
                </a:solidFill>
              </a:rPr>
              <a:t>fyr</a:t>
            </a:r>
            <a:r>
              <a:rPr lang="sv-FI" altLang="sv-FI" sz="2800" b="1" smtClean="0"/>
              <a:t>kortsfärger öppnar du med den </a:t>
            </a:r>
            <a:r>
              <a:rPr lang="sv-FI" altLang="sv-FI" sz="2800" b="1" smtClean="0">
                <a:solidFill>
                  <a:srgbClr val="0000CC"/>
                </a:solidFill>
              </a:rPr>
              <a:t>lägst rangerade</a:t>
            </a:r>
            <a:r>
              <a:rPr lang="sv-FI" altLang="sv-FI" sz="2800" b="1" smtClean="0"/>
              <a:t> färgen med undantag av hjärter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800" b="1" smtClean="0"/>
              <a:t>   Alltså: </a:t>
            </a:r>
            <a:r>
              <a:rPr lang="sv-FI" altLang="sv-FI" sz="2800" b="1" smtClean="0">
                <a:solidFill>
                  <a:srgbClr val="FF0000"/>
                </a:solidFill>
              </a:rPr>
              <a:t>hjärter, klöver, ruter, spader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z="28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v-FI" altLang="sv-FI" sz="2800" b="1" smtClean="0"/>
              <a:t>Med två </a:t>
            </a:r>
            <a:r>
              <a:rPr lang="sv-FI" altLang="sv-FI" sz="2800" b="1" smtClean="0">
                <a:solidFill>
                  <a:srgbClr val="008000"/>
                </a:solidFill>
              </a:rPr>
              <a:t>fem</a:t>
            </a:r>
            <a:r>
              <a:rPr lang="sv-FI" altLang="sv-FI" sz="2800" b="1" smtClean="0"/>
              <a:t>kortsfärger öppnar du med den </a:t>
            </a:r>
            <a:r>
              <a:rPr lang="sv-FI" altLang="sv-FI" sz="2800" b="1" smtClean="0">
                <a:solidFill>
                  <a:srgbClr val="008000"/>
                </a:solidFill>
              </a:rPr>
              <a:t>högre rangerade</a:t>
            </a:r>
            <a:endParaRPr lang="sv-SE" altLang="sv-FI" sz="2800" b="1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Stjäla på den korta handen</a:t>
            </a:r>
            <a:r>
              <a:rPr lang="sv-FI" altLang="sv-FI" smtClean="0">
                <a:latin typeface="Calibri" panose="020F0502020204030204" pitchFamily="34" charset="0"/>
              </a:rPr>
              <a:t> </a:t>
            </a:r>
            <a:r>
              <a:rPr lang="sv-FI" altLang="sv-FI" sz="2000" smtClean="0">
                <a:latin typeface="Calibri" panose="020F0502020204030204" pitchFamily="34" charset="0"/>
              </a:rPr>
              <a:t>(spelföringsteknik)</a:t>
            </a:r>
            <a:endParaRPr lang="sv-SE" altLang="sv-FI" sz="2000" smtClean="0">
              <a:latin typeface="Calibri" panose="020F0502020204030204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  <a:sym typeface="Symbol" panose="05050102010706020507" pitchFamily="18" charset="2"/>
              </a:rPr>
              <a:t>Du är spelförare i 4</a:t>
            </a:r>
            <a:r>
              <a:rPr lang="sv-SE" altLang="sv-FI" sz="2000" b="1" smtClean="0">
                <a:solidFill>
                  <a:srgbClr val="00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2000" b="1" smtClean="0">
                <a:solidFill>
                  <a:srgbClr val="00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z="2000" b="1" smtClean="0">
              <a:solidFill>
                <a:srgbClr val="0000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  <a:sym typeface="Symbol" panose="05050102010706020507" pitchFamily="18" charset="2"/>
              </a:rPr>
              <a:t>			</a:t>
            </a:r>
            <a:r>
              <a:rPr lang="sv-SE" altLang="sv-FI" sz="2000" b="1" smtClean="0">
                <a:solidFill>
                  <a:srgbClr val="00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SE" altLang="sv-FI" sz="2000" b="1" smtClean="0">
                <a:latin typeface="Calibri" panose="020F0502020204030204" pitchFamily="34" charset="0"/>
              </a:rPr>
              <a:t> </a:t>
            </a:r>
            <a:r>
              <a:rPr lang="en-GB" altLang="sv-FI" sz="2000" b="1" smtClean="0">
                <a:latin typeface="Calibri" panose="020F0502020204030204" pitchFamily="34" charset="0"/>
              </a:rPr>
              <a:t>A J 4</a:t>
            </a:r>
            <a:endParaRPr lang="sv-SE" altLang="sv-FI" sz="2000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  <a:sym typeface="Symbol" panose="05050102010706020507" pitchFamily="18" charset="2"/>
              </a:rPr>
              <a:t>			</a:t>
            </a:r>
            <a:r>
              <a:rPr lang="sv-SE" altLang="sv-FI" sz="2000" b="1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</a:t>
            </a:r>
            <a:r>
              <a:rPr lang="en-GB" altLang="sv-FI" sz="2000" b="1" smtClean="0">
                <a:latin typeface="Calibri" panose="020F0502020204030204" pitchFamily="34" charset="0"/>
              </a:rPr>
              <a:t> 8</a:t>
            </a:r>
            <a:endParaRPr lang="sv-SE" altLang="sv-FI" sz="2000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  <a:sym typeface="Symbol" panose="05050102010706020507" pitchFamily="18" charset="2"/>
              </a:rPr>
              <a:t>			</a:t>
            </a:r>
            <a:r>
              <a:rPr lang="sv-SE" altLang="sv-FI" sz="2000" b="1" smtClean="0">
                <a:solidFill>
                  <a:srgbClr val="FF66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</a:t>
            </a:r>
            <a:r>
              <a:rPr lang="en-GB" altLang="sv-FI" sz="2000" b="1" smtClean="0">
                <a:latin typeface="Calibri" panose="020F0502020204030204" pitchFamily="34" charset="0"/>
              </a:rPr>
              <a:t> Q 7 5 4 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</a:rPr>
              <a:t>			</a:t>
            </a:r>
            <a:r>
              <a:rPr lang="sv-SE" altLang="sv-FI" sz="2000" b="1" smtClean="0">
                <a:solidFill>
                  <a:srgbClr val="008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</a:t>
            </a:r>
            <a:r>
              <a:rPr lang="sv-FI" altLang="sv-FI" sz="2000" b="1" smtClean="0">
                <a:latin typeface="Calibri" panose="020F0502020204030204" pitchFamily="34" charset="0"/>
                <a:sym typeface="Symbol" panose="05050102010706020507" pitchFamily="18" charset="2"/>
              </a:rPr>
              <a:t> A 8 6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FI" sz="2000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altLang="sv-FI" sz="2000" b="1" smtClean="0">
                <a:latin typeface="Calibri" panose="020F0502020204030204" pitchFamily="34" charset="0"/>
              </a:rPr>
              <a:t>	Utspel </a:t>
            </a:r>
            <a:r>
              <a:rPr lang="sv-SE" altLang="sv-FI" sz="2000" b="1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</a:t>
            </a:r>
            <a:r>
              <a:rPr lang="sv-SE" altLang="sv-FI" sz="2000" b="1" smtClean="0">
                <a:latin typeface="Calibri" panose="020F0502020204030204" pitchFamily="34" charset="0"/>
              </a:rPr>
              <a:t> 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  <a:sym typeface="Symbol" panose="05050102010706020507" pitchFamily="18" charset="2"/>
              </a:rPr>
              <a:t>			</a:t>
            </a:r>
            <a:r>
              <a:rPr lang="sv-SE" altLang="sv-FI" sz="2000" b="1" smtClean="0">
                <a:solidFill>
                  <a:srgbClr val="00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en-GB" altLang="sv-FI" sz="2000" b="1" smtClean="0">
                <a:latin typeface="Calibri" panose="020F0502020204030204" pitchFamily="34" charset="0"/>
              </a:rPr>
              <a:t> K Q 10 9 3</a:t>
            </a:r>
            <a:endParaRPr lang="sv-SE" altLang="sv-FI" sz="2000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  <a:sym typeface="Symbol" panose="05050102010706020507" pitchFamily="18" charset="2"/>
              </a:rPr>
              <a:t>			</a:t>
            </a:r>
            <a:r>
              <a:rPr lang="sv-SE" altLang="sv-FI" sz="2000" b="1" smtClean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</a:t>
            </a:r>
            <a:r>
              <a:rPr lang="en-GB" altLang="sv-FI" sz="2000" b="1" smtClean="0">
                <a:latin typeface="Calibri" panose="020F0502020204030204" pitchFamily="34" charset="0"/>
              </a:rPr>
              <a:t> A 9 4</a:t>
            </a:r>
            <a:endParaRPr lang="sv-SE" altLang="sv-FI" sz="2000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  <a:sym typeface="Symbol" panose="05050102010706020507" pitchFamily="18" charset="2"/>
              </a:rPr>
              <a:t>			</a:t>
            </a:r>
            <a:r>
              <a:rPr lang="sv-SE" altLang="sv-FI" sz="2000" b="1" smtClean="0">
                <a:solidFill>
                  <a:srgbClr val="FF66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</a:t>
            </a:r>
            <a:r>
              <a:rPr lang="sv-SE" altLang="sv-FI" sz="2000" b="1" smtClean="0">
                <a:latin typeface="Calibri" panose="020F0502020204030204" pitchFamily="34" charset="0"/>
              </a:rPr>
              <a:t> A 6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  <a:sym typeface="Symbol" panose="05050102010706020507" pitchFamily="18" charset="2"/>
              </a:rPr>
              <a:t>			</a:t>
            </a:r>
            <a:r>
              <a:rPr lang="sv-SE" altLang="sv-FI" sz="2000" b="1" smtClean="0">
                <a:solidFill>
                  <a:srgbClr val="008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</a:t>
            </a:r>
            <a:r>
              <a:rPr lang="sv-SE" altLang="sv-FI" sz="2000" b="1" smtClean="0">
                <a:latin typeface="Calibri" panose="020F0502020204030204" pitchFamily="34" charset="0"/>
              </a:rPr>
              <a:t> 7 2</a:t>
            </a:r>
          </a:p>
          <a:p>
            <a:pPr eaLnBrk="1" hangingPunct="1">
              <a:lnSpc>
                <a:spcPct val="90000"/>
              </a:lnSpc>
            </a:pPr>
            <a:endParaRPr lang="sv-SE" altLang="sv-FI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solidFill>
                  <a:srgbClr val="008000"/>
                </a:solidFill>
                <a:latin typeface="Calibri" panose="020F0502020204030204" pitchFamily="34" charset="0"/>
              </a:rPr>
              <a:t>Planera</a:t>
            </a:r>
            <a:r>
              <a:rPr lang="sv-FI" altLang="sv-FI" sz="2000" b="1" smtClean="0">
                <a:latin typeface="Calibri" panose="020F0502020204030204" pitchFamily="34" charset="0"/>
              </a:rPr>
              <a:t> spelföringen!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</a:rPr>
              <a:t>Hur många stick behöver jag?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</a:rPr>
              <a:t>10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</a:rPr>
              <a:t>Hur många säkra stick har jag?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</a:rPr>
              <a:t>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</a:rPr>
              <a:t>Hur många stick saknas?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</a:rPr>
              <a:t>2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</a:rPr>
              <a:t>I vilken färg kan jag få dem?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z="2000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</a:rPr>
              <a:t>I trumf genom att </a:t>
            </a:r>
            <a:r>
              <a:rPr lang="sv-FI" altLang="sv-FI" sz="2000" b="1" smtClean="0">
                <a:solidFill>
                  <a:srgbClr val="0000CC"/>
                </a:solidFill>
                <a:latin typeface="Calibri" panose="020F0502020204030204" pitchFamily="34" charset="0"/>
              </a:rPr>
              <a:t>stjäla</a:t>
            </a:r>
            <a:r>
              <a:rPr lang="sv-FI" altLang="sv-FI" sz="2000" b="1" smtClean="0">
                <a:latin typeface="Calibri" panose="020F0502020204030204" pitchFamily="34" charset="0"/>
              </a:rPr>
              <a:t> två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</a:rPr>
              <a:t>hjärter på bordet, på den </a:t>
            </a:r>
            <a:r>
              <a:rPr lang="sv-FI" altLang="sv-FI" sz="2000" b="1" smtClean="0">
                <a:solidFill>
                  <a:srgbClr val="FF0000"/>
                </a:solidFill>
                <a:latin typeface="Calibri" panose="020F0502020204030204" pitchFamily="34" charset="0"/>
              </a:rPr>
              <a:t>korta</a:t>
            </a:r>
            <a:r>
              <a:rPr lang="sv-FI" altLang="sv-FI" sz="2000" b="1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000" b="1" smtClean="0">
                <a:latin typeface="Calibri" panose="020F0502020204030204" pitchFamily="34" charset="0"/>
              </a:rPr>
              <a:t>trumfhanden.</a:t>
            </a:r>
            <a:endParaRPr lang="sv-SE" altLang="sv-FI" sz="2000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Stjäl på den </a:t>
            </a: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korta </a:t>
            </a:r>
            <a:r>
              <a:rPr lang="sv-FI" altLang="sv-FI" b="1" smtClean="0">
                <a:latin typeface="Calibri" panose="020F0502020204030204" pitchFamily="34" charset="0"/>
              </a:rPr>
              <a:t>trumfhanden </a:t>
            </a:r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innan</a:t>
            </a:r>
            <a:r>
              <a:rPr lang="sv-FI" altLang="sv-FI" b="1" smtClean="0">
                <a:latin typeface="Calibri" panose="020F0502020204030204" pitchFamily="34" charset="0"/>
              </a:rPr>
              <a:t> du drar ut motståndarnas trumf.</a:t>
            </a:r>
            <a:endParaRPr lang="sv-SE" altLang="sv-FI" smtClean="0">
              <a:latin typeface="Calibri" panose="020F050202020403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v-FI" altLang="sv-FI" sz="24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Färgbehandling</a:t>
            </a:r>
            <a:r>
              <a:rPr lang="sv-FI" altLang="sv-FI" smtClean="0">
                <a:latin typeface="Calibri" panose="020F0502020204030204" pitchFamily="34" charset="0"/>
              </a:rPr>
              <a:t> </a:t>
            </a:r>
            <a:r>
              <a:rPr lang="sv-FI" altLang="sv-FI" sz="2000" smtClean="0">
                <a:latin typeface="Calibri" panose="020F0502020204030204" pitchFamily="34" charset="0"/>
              </a:rPr>
              <a:t>(spelföringsteknik)</a:t>
            </a:r>
            <a:endParaRPr lang="sv-SE" altLang="sv-FI" sz="2000" smtClean="0">
              <a:latin typeface="Calibri" panose="020F0502020204030204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2000" b="1" smtClean="0">
              <a:solidFill>
                <a:srgbClr val="000099"/>
              </a:solidFill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sv-FI" altLang="sv-FI" sz="2000" b="1" smtClean="0">
              <a:solidFill>
                <a:srgbClr val="000099"/>
              </a:solidFill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sv-SE" altLang="sv-FI" sz="2400" b="1" smtClean="0">
                <a:solidFill>
                  <a:srgbClr val="00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2400" b="1" smtClean="0">
                <a:solidFill>
                  <a:srgbClr val="00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2400" b="1" smtClean="0">
                <a:latin typeface="Calibri" panose="020F0502020204030204" pitchFamily="34" charset="0"/>
                <a:sym typeface="Symbol" panose="05050102010706020507" pitchFamily="18" charset="2"/>
              </a:rPr>
              <a:t>A K 10 8 3</a:t>
            </a:r>
            <a:endParaRPr lang="sv-FI" altLang="sv-FI" sz="2400" b="1" smtClean="0">
              <a:solidFill>
                <a:srgbClr val="0000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sv-FI" altLang="sv-FI" sz="2400" b="1" smtClean="0">
              <a:solidFill>
                <a:srgbClr val="0000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sv-FI" altLang="sv-FI" sz="2400" b="1" smtClean="0">
              <a:solidFill>
                <a:srgbClr val="0000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/>
            <a:endParaRPr lang="sv-FI" altLang="sv-FI" sz="2400" b="1" smtClean="0">
              <a:solidFill>
                <a:srgbClr val="0000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sv-SE" altLang="sv-FI" sz="2400" b="1" smtClean="0">
                <a:solidFill>
                  <a:srgbClr val="00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</a:t>
            </a:r>
            <a:r>
              <a:rPr lang="sv-FI" altLang="sv-FI" sz="2400" b="1" smtClean="0">
                <a:solidFill>
                  <a:srgbClr val="00009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sv-FI" altLang="sv-FI" sz="2400" b="1" smtClean="0">
                <a:latin typeface="Calibri" panose="020F0502020204030204" pitchFamily="34" charset="0"/>
                <a:sym typeface="Symbol" panose="05050102010706020507" pitchFamily="18" charset="2"/>
              </a:rPr>
              <a:t>Q 9 4 2</a:t>
            </a:r>
            <a:endParaRPr lang="sv-SE" altLang="sv-FI" sz="2400" b="1" smtClean="0">
              <a:solidFill>
                <a:srgbClr val="000099"/>
              </a:solidFill>
              <a:latin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r>
              <a:rPr lang="sv-FI" altLang="sv-FI" smtClean="0">
                <a:latin typeface="Calibri" panose="020F0502020204030204" pitchFamily="34" charset="0"/>
              </a:rPr>
              <a:t>Motståndarna har fyra kort i spader </a:t>
            </a:r>
            <a:r>
              <a:rPr lang="sv-FI" altLang="sv-FI" smtClean="0">
                <a:solidFill>
                  <a:srgbClr val="FF0000"/>
                </a:solidFill>
                <a:latin typeface="Calibri" panose="020F0502020204030204" pitchFamily="34" charset="0"/>
              </a:rPr>
              <a:t>Jxxx</a:t>
            </a:r>
          </a:p>
          <a:p>
            <a:pPr eaLnBrk="1" hangingPunct="1">
              <a:buFontTx/>
              <a:buNone/>
            </a:pPr>
            <a:endParaRPr lang="sv-FI" altLang="sv-FI" smtClean="0">
              <a:latin typeface="Calibri" panose="020F0502020204030204" pitchFamily="34" charset="0"/>
            </a:endParaRPr>
          </a:p>
          <a:p>
            <a:pPr eaLnBrk="1" hangingPunct="1"/>
            <a:r>
              <a:rPr lang="sv-FI" altLang="sv-FI" smtClean="0">
                <a:latin typeface="Calibri" panose="020F0502020204030204" pitchFamily="34" charset="0"/>
              </a:rPr>
              <a:t>Börja med </a:t>
            </a:r>
            <a:r>
              <a:rPr lang="sv-FI" altLang="sv-FI" smtClean="0">
                <a:solidFill>
                  <a:srgbClr val="0000CC"/>
                </a:solidFill>
                <a:latin typeface="Calibri" panose="020F0502020204030204" pitchFamily="34" charset="0"/>
              </a:rPr>
              <a:t>ässet</a:t>
            </a:r>
            <a:r>
              <a:rPr lang="sv-FI" altLang="sv-FI" smtClean="0">
                <a:latin typeface="Calibri" panose="020F0502020204030204" pitchFamily="34" charset="0"/>
              </a:rPr>
              <a:t>!</a:t>
            </a:r>
            <a:endParaRPr lang="sv-SE" altLang="sv-FI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600" b="1" smtClean="0">
                <a:solidFill>
                  <a:srgbClr val="0000CC"/>
                </a:solidFill>
                <a:latin typeface="Calibri" panose="020F0502020204030204" pitchFamily="34" charset="0"/>
              </a:rPr>
              <a:t>Styrkemarkeringar</a:t>
            </a:r>
            <a:r>
              <a:rPr lang="sv-FI" altLang="sv-FI" sz="360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sv-FI" altLang="sv-FI" sz="3600" b="1" smtClean="0">
                <a:solidFill>
                  <a:srgbClr val="0000CC"/>
                </a:solidFill>
                <a:latin typeface="Calibri" panose="020F0502020204030204" pitchFamily="34" charset="0"/>
              </a:rPr>
              <a:t>-</a:t>
            </a:r>
            <a:r>
              <a:rPr lang="sv-FI" altLang="sv-FI" sz="360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sv-FI" altLang="sv-FI" sz="3600" b="1" smtClean="0">
                <a:solidFill>
                  <a:srgbClr val="0000CC"/>
                </a:solidFill>
                <a:latin typeface="Calibri" panose="020F0502020204030204" pitchFamily="34" charset="0"/>
              </a:rPr>
              <a:t>Schneider</a:t>
            </a:r>
            <a:r>
              <a:rPr lang="sv-FI" altLang="sv-FI" sz="360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sv-FI" altLang="sv-FI" sz="360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sv-FI" altLang="sv-FI" sz="2000" smtClean="0">
                <a:latin typeface="Calibri" panose="020F0502020204030204" pitchFamily="34" charset="0"/>
              </a:rPr>
              <a:t>(Motspel)</a:t>
            </a:r>
            <a:endParaRPr lang="sv-SE" altLang="sv-FI" smtClean="0">
              <a:latin typeface="Calibri" panose="020F050202020403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z="2800" b="1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800" b="1" smtClean="0">
                <a:solidFill>
                  <a:srgbClr val="008000"/>
                </a:solidFill>
              </a:rPr>
              <a:t>		</a:t>
            </a:r>
            <a:r>
              <a:rPr lang="sv-FI" altLang="sv-FI" sz="2800" b="1" smtClean="0">
                <a:solidFill>
                  <a:srgbClr val="008000"/>
                </a:solidFill>
                <a:latin typeface="Calibri" panose="020F0502020204030204" pitchFamily="34" charset="0"/>
              </a:rPr>
              <a:t>Positiv markering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800" b="1" smtClean="0">
                <a:solidFill>
                  <a:srgbClr val="FF0000"/>
                </a:solidFill>
                <a:latin typeface="Calibri" panose="020F0502020204030204" pitchFamily="34" charset="0"/>
              </a:rPr>
              <a:t>		lågt</a:t>
            </a:r>
            <a:r>
              <a:rPr lang="sv-FI" altLang="sv-FI" sz="2800" b="1" smtClean="0">
                <a:latin typeface="Calibri" panose="020F0502020204030204" pitchFamily="34" charset="0"/>
              </a:rPr>
              <a:t> kort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z="2800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800" b="1" smtClean="0">
                <a:solidFill>
                  <a:srgbClr val="008000"/>
                </a:solidFill>
                <a:latin typeface="Calibri" panose="020F0502020204030204" pitchFamily="34" charset="0"/>
              </a:rPr>
              <a:t>		Negativ markering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800" b="1" smtClean="0">
                <a:latin typeface="Calibri" panose="020F0502020204030204" pitchFamily="34" charset="0"/>
              </a:rPr>
              <a:t>		onödigt </a:t>
            </a:r>
            <a:r>
              <a:rPr lang="sv-FI" altLang="sv-FI" sz="2800" b="1" smtClean="0">
                <a:solidFill>
                  <a:srgbClr val="FF0000"/>
                </a:solidFill>
                <a:latin typeface="Calibri" panose="020F0502020204030204" pitchFamily="34" charset="0"/>
              </a:rPr>
              <a:t>högt</a:t>
            </a:r>
            <a:r>
              <a:rPr lang="sv-FI" altLang="sv-FI" sz="2800" b="1" smtClean="0">
                <a:latin typeface="Calibri" panose="020F0502020204030204" pitchFamily="34" charset="0"/>
              </a:rPr>
              <a:t> kort</a:t>
            </a:r>
            <a:endParaRPr lang="sv-SE" altLang="sv-FI" sz="28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FI" sz="20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v-SE" altLang="sv-FI" sz="3600" smtClean="0">
              <a:latin typeface="Calibri" panose="020F0502020204030204" pitchFamily="34" charset="0"/>
            </a:endParaRPr>
          </a:p>
          <a:p>
            <a:pPr lvl="4" eaLnBrk="1" hangingPunct="1">
              <a:lnSpc>
                <a:spcPct val="90000"/>
              </a:lnSpc>
            </a:pPr>
            <a:endParaRPr lang="sv-SE" altLang="sv-FI" sz="2400" smtClean="0"/>
          </a:p>
          <a:p>
            <a:pPr lvl="4" eaLnBrk="1" hangingPunct="1">
              <a:lnSpc>
                <a:spcPct val="90000"/>
              </a:lnSpc>
            </a:pPr>
            <a:endParaRPr lang="sv-FI" altLang="sv-FI" sz="1600" smtClean="0">
              <a:solidFill>
                <a:srgbClr val="008000"/>
              </a:solidFill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sv-SE" altLang="sv-FI" sz="1800" smtClean="0"/>
          </a:p>
          <a:p>
            <a:pPr lvl="4" eaLnBrk="1" hangingPunct="1">
              <a:lnSpc>
                <a:spcPct val="90000"/>
              </a:lnSpc>
            </a:pPr>
            <a:endParaRPr lang="sv-SE" altLang="sv-FI" sz="1800" smtClean="0"/>
          </a:p>
          <a:p>
            <a:pPr lvl="4" eaLnBrk="1" hangingPunct="1">
              <a:lnSpc>
                <a:spcPct val="90000"/>
              </a:lnSpc>
            </a:pPr>
            <a:endParaRPr lang="sv-SE" altLang="sv-FI" sz="1800" smtClean="0"/>
          </a:p>
          <a:p>
            <a:pPr lvl="4" eaLnBrk="1" hangingPunct="1">
              <a:lnSpc>
                <a:spcPct val="90000"/>
              </a:lnSpc>
            </a:pPr>
            <a:endParaRPr lang="sv-SE" altLang="sv-FI" sz="1800" smtClean="0"/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sv-SE" altLang="sv-FI" sz="1800" smtClean="0"/>
          </a:p>
          <a:p>
            <a:pPr lvl="4" eaLnBrk="1" hangingPunct="1">
              <a:lnSpc>
                <a:spcPct val="90000"/>
              </a:lnSpc>
            </a:pPr>
            <a:endParaRPr lang="sv-SE" altLang="sv-FI" sz="1800" smtClean="0"/>
          </a:p>
          <a:p>
            <a:pPr eaLnBrk="1" hangingPunct="1">
              <a:lnSpc>
                <a:spcPct val="90000"/>
              </a:lnSpc>
            </a:pPr>
            <a:r>
              <a:rPr lang="sv-SE" altLang="sv-FI" sz="2000" smtClean="0"/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200" b="1" smtClean="0">
                <a:latin typeface="Calibri" panose="020F0502020204030204" pitchFamily="34" charset="0"/>
              </a:rPr>
              <a:t>Syd spelar 4 </a:t>
            </a: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</a:t>
            </a:r>
            <a:r>
              <a:rPr lang="sv-FI" altLang="sv-FI" sz="3200" b="1" smtClean="0">
                <a:latin typeface="Calibri" panose="020F0502020204030204" pitchFamily="34" charset="0"/>
              </a:rPr>
              <a:t>. Du är Öst.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000080"/>
                </a:solidFill>
              </a:rPr>
              <a:t>		</a:t>
            </a:r>
            <a:r>
              <a:rPr lang="sv-FI" altLang="sv-FI" sz="24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2400" b="1" smtClean="0">
                <a:latin typeface="Calibri" panose="020F0502020204030204" pitchFamily="34" charset="0"/>
              </a:rPr>
              <a:t>K Q 8 7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FF0000"/>
                </a:solidFill>
                <a:latin typeface="Calibri" panose="020F0502020204030204" pitchFamily="34" charset="0"/>
              </a:rPr>
              <a:t>		♥ </a:t>
            </a:r>
            <a:r>
              <a:rPr lang="sv-FI" altLang="sv-FI" sz="2400" b="1" smtClean="0">
                <a:latin typeface="Calibri" panose="020F0502020204030204" pitchFamily="34" charset="0"/>
              </a:rPr>
              <a:t>J 6 5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FF6600"/>
                </a:solidFill>
                <a:latin typeface="Calibri" panose="020F0502020204030204" pitchFamily="34" charset="0"/>
              </a:rPr>
              <a:t>		♦ </a:t>
            </a:r>
            <a:r>
              <a:rPr lang="sv-FI" altLang="sv-FI" sz="2400" b="1" smtClean="0">
                <a:latin typeface="Calibri" panose="020F0502020204030204" pitchFamily="34" charset="0"/>
              </a:rPr>
              <a:t>A 5 2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008000"/>
                </a:solidFill>
                <a:latin typeface="Calibri" panose="020F0502020204030204" pitchFamily="34" charset="0"/>
              </a:rPr>
              <a:t>		♣ </a:t>
            </a:r>
            <a:r>
              <a:rPr lang="sv-FI" altLang="sv-FI" sz="2400" b="1" smtClean="0">
                <a:latin typeface="Calibri" panose="020F0502020204030204" pitchFamily="34" charset="0"/>
              </a:rPr>
              <a:t>6 5 3</a:t>
            </a:r>
          </a:p>
          <a:p>
            <a:pPr eaLnBrk="1" hangingPunct="1">
              <a:buFontTx/>
              <a:buNone/>
            </a:pPr>
            <a:endParaRPr lang="sv-FI" altLang="sv-FI" sz="2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latin typeface="Calibri" panose="020F0502020204030204" pitchFamily="34" charset="0"/>
              </a:rPr>
              <a:t>Utspel</a:t>
            </a: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2400" b="1" smtClean="0">
                <a:latin typeface="Calibri" panose="020F0502020204030204" pitchFamily="34" charset="0"/>
              </a:rPr>
              <a:t>K</a:t>
            </a:r>
          </a:p>
          <a:p>
            <a:pPr eaLnBrk="1" hangingPunct="1">
              <a:buFontTx/>
              <a:buNone/>
            </a:pPr>
            <a:endParaRPr lang="sv-SE" altLang="sv-FI" sz="2400" b="1" smtClean="0"/>
          </a:p>
          <a:p>
            <a:pPr eaLnBrk="1" hangingPunct="1"/>
            <a:endParaRPr lang="sv-SE" altLang="sv-FI" sz="2400" b="1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FI" altLang="sv-FI" sz="2400" smtClean="0">
              <a:solidFill>
                <a:srgbClr val="00008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4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2400" b="1" smtClean="0">
                <a:latin typeface="Calibri" panose="020F0502020204030204" pitchFamily="34" charset="0"/>
              </a:rPr>
              <a:t>3 2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4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2400" b="1" smtClean="0">
                <a:latin typeface="Calibri" panose="020F0502020204030204" pitchFamily="34" charset="0"/>
              </a:rPr>
              <a:t>A 8 </a:t>
            </a:r>
            <a:r>
              <a:rPr lang="sv-FI" altLang="sv-FI" sz="2400" b="1" u="sng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sv-SE" altLang="sv-FI" sz="2400" b="1" u="sng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4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2400" b="1" smtClean="0">
                <a:latin typeface="Calibri" panose="020F0502020204030204" pitchFamily="34" charset="0"/>
              </a:rPr>
              <a:t>J 8 7 6 4 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FI" altLang="sv-FI" sz="24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sz="2400" b="1" smtClean="0">
                <a:latin typeface="Calibri" panose="020F0502020204030204" pitchFamily="34" charset="0"/>
              </a:rPr>
              <a:t>J 9 8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v-SE" altLang="sv-FI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200" b="1" smtClean="0">
                <a:latin typeface="Calibri" panose="020F0502020204030204" pitchFamily="34" charset="0"/>
              </a:rPr>
              <a:t>Syd spelar 4 </a:t>
            </a: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</a:t>
            </a:r>
            <a:r>
              <a:rPr lang="sv-FI" altLang="sv-FI" sz="3200" b="1" smtClean="0">
                <a:latin typeface="Calibri" panose="020F0502020204030204" pitchFamily="34" charset="0"/>
              </a:rPr>
              <a:t>. Du är Öst.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000080"/>
                </a:solidFill>
              </a:rPr>
              <a:t>		</a:t>
            </a:r>
            <a:r>
              <a:rPr lang="sv-FI" altLang="sv-FI" sz="24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2400" b="1" smtClean="0">
                <a:latin typeface="Calibri" panose="020F0502020204030204" pitchFamily="34" charset="0"/>
              </a:rPr>
              <a:t>K Q 8 7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FF0000"/>
                </a:solidFill>
                <a:latin typeface="Calibri" panose="020F0502020204030204" pitchFamily="34" charset="0"/>
              </a:rPr>
              <a:t>		♥ </a:t>
            </a:r>
            <a:r>
              <a:rPr lang="sv-FI" altLang="sv-FI" sz="2400" b="1" smtClean="0">
                <a:latin typeface="Calibri" panose="020F0502020204030204" pitchFamily="34" charset="0"/>
              </a:rPr>
              <a:t>Q 6 5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FF6600"/>
                </a:solidFill>
                <a:latin typeface="Calibri" panose="020F0502020204030204" pitchFamily="34" charset="0"/>
              </a:rPr>
              <a:t>		♦ </a:t>
            </a:r>
            <a:r>
              <a:rPr lang="sv-FI" altLang="sv-FI" sz="2400" b="1" smtClean="0">
                <a:latin typeface="Calibri" panose="020F0502020204030204" pitchFamily="34" charset="0"/>
              </a:rPr>
              <a:t>A 5 2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008000"/>
                </a:solidFill>
                <a:latin typeface="Calibri" panose="020F0502020204030204" pitchFamily="34" charset="0"/>
              </a:rPr>
              <a:t>		♣ </a:t>
            </a:r>
            <a:r>
              <a:rPr lang="sv-FI" altLang="sv-FI" sz="2400" b="1" smtClean="0">
                <a:latin typeface="Calibri" panose="020F0502020204030204" pitchFamily="34" charset="0"/>
              </a:rPr>
              <a:t>6 5 3</a:t>
            </a:r>
          </a:p>
          <a:p>
            <a:pPr eaLnBrk="1" hangingPunct="1">
              <a:buFontTx/>
              <a:buNone/>
            </a:pPr>
            <a:endParaRPr lang="sv-FI" altLang="sv-FI" sz="2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latin typeface="Calibri" panose="020F0502020204030204" pitchFamily="34" charset="0"/>
              </a:rPr>
              <a:t>Utspel</a:t>
            </a: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2400" b="1" smtClean="0">
                <a:latin typeface="Calibri" panose="020F0502020204030204" pitchFamily="34" charset="0"/>
              </a:rPr>
              <a:t>A</a:t>
            </a:r>
          </a:p>
          <a:p>
            <a:pPr eaLnBrk="1" hangingPunct="1">
              <a:buFontTx/>
              <a:buNone/>
            </a:pPr>
            <a:endParaRPr lang="sv-SE" altLang="sv-FI" sz="2400" b="1" smtClean="0"/>
          </a:p>
          <a:p>
            <a:pPr eaLnBrk="1" hangingPunct="1"/>
            <a:endParaRPr lang="sv-SE" altLang="sv-FI" smtClean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2400" b="1" smtClean="0">
                <a:latin typeface="Calibri" panose="020F0502020204030204" pitchFamily="34" charset="0"/>
              </a:rPr>
              <a:t>3 2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2400" b="1" smtClean="0">
                <a:latin typeface="Calibri" panose="020F0502020204030204" pitchFamily="34" charset="0"/>
              </a:rPr>
              <a:t>8 </a:t>
            </a:r>
            <a:r>
              <a:rPr lang="sv-FI" altLang="sv-FI" sz="2400" b="1" u="sng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endParaRPr lang="sv-SE" altLang="sv-FI" sz="2400" b="1" u="sng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2400" b="1" smtClean="0">
                <a:latin typeface="Calibri" panose="020F0502020204030204" pitchFamily="34" charset="0"/>
              </a:rPr>
              <a:t>J 8 7 6 4 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008000"/>
                </a:solidFill>
                <a:latin typeface="Calibri" panose="020F0502020204030204" pitchFamily="34" charset="0"/>
              </a:rPr>
              <a:t>♣ </a:t>
            </a:r>
            <a:r>
              <a:rPr lang="sv-FI" altLang="sv-FI" sz="2400" b="1" smtClean="0">
                <a:latin typeface="Calibri" panose="020F0502020204030204" pitchFamily="34" charset="0"/>
              </a:rPr>
              <a:t>J 9 8 4</a:t>
            </a:r>
            <a:endParaRPr lang="sv-SE" altLang="sv-FI" sz="24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sv-SE" altLang="sv-FI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200" b="1" smtClean="0">
                <a:latin typeface="Calibri" panose="020F0502020204030204" pitchFamily="34" charset="0"/>
              </a:rPr>
              <a:t>Syd spelar 3 NT. Du är Öst.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z="2800" b="1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2800" b="1" smtClean="0">
                <a:solidFill>
                  <a:srgbClr val="000080"/>
                </a:solidFill>
              </a:rPr>
              <a:t>		</a:t>
            </a:r>
            <a:r>
              <a:rPr lang="sv-FI" altLang="sv-FI" sz="2800" b="1" smtClean="0">
                <a:solidFill>
                  <a:srgbClr val="000080"/>
                </a:solidFill>
                <a:latin typeface="Calibri" panose="020F0502020204030204" pitchFamily="34" charset="0"/>
              </a:rPr>
              <a:t>	♠ </a:t>
            </a:r>
            <a:r>
              <a:rPr lang="sv-FI" altLang="sv-FI" sz="2800" b="1" smtClean="0">
                <a:latin typeface="Calibri" panose="020F0502020204030204" pitchFamily="34" charset="0"/>
              </a:rPr>
              <a:t>A 5 4</a:t>
            </a:r>
            <a:endParaRPr lang="sv-FI" altLang="sv-FI" sz="2800" b="1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sv-FI" altLang="sv-FI" sz="2800" b="1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latin typeface="Calibri" panose="020F0502020204030204" pitchFamily="34" charset="0"/>
              </a:rPr>
              <a:t>Utspel:</a:t>
            </a: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2400" b="1" smtClean="0">
                <a:latin typeface="Calibri" panose="020F0502020204030204" pitchFamily="34" charset="0"/>
              </a:rPr>
              <a:t>Q</a:t>
            </a:r>
            <a:r>
              <a:rPr lang="sv-FI" altLang="sv-FI" sz="2400" b="1" smtClean="0">
                <a:solidFill>
                  <a:srgbClr val="000080"/>
                </a:solidFill>
                <a:latin typeface="Calibri" panose="020F0502020204030204" pitchFamily="34" charset="0"/>
              </a:rPr>
              <a:t>					</a:t>
            </a:r>
            <a:r>
              <a:rPr lang="sv-FI" altLang="sv-FI" sz="28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2800" b="1" smtClean="0">
                <a:solidFill>
                  <a:srgbClr val="FF0000"/>
                </a:solidFill>
                <a:latin typeface="Calibri" panose="020F0502020204030204" pitchFamily="34" charset="0"/>
              </a:rPr>
              <a:t>8</a:t>
            </a:r>
            <a:r>
              <a:rPr lang="sv-FI" altLang="sv-FI" sz="2800" b="1" smtClean="0">
                <a:latin typeface="Calibri" panose="020F0502020204030204" pitchFamily="34" charset="0"/>
              </a:rPr>
              <a:t> 6 3</a:t>
            </a:r>
            <a:endParaRPr lang="sv-SE" altLang="sv-FI" sz="2800" b="1" smtClean="0">
              <a:solidFill>
                <a:srgbClr val="00008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sz="3200" b="1" smtClean="0">
                <a:latin typeface="Calibri" panose="020F0502020204030204" pitchFamily="34" charset="0"/>
              </a:rPr>
              <a:t>Syd spelar 3 NT. Du är Öst.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FI" altLang="sv-FI" sz="2800" b="1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2800" b="1" smtClean="0">
                <a:solidFill>
                  <a:srgbClr val="000080"/>
                </a:solidFill>
              </a:rPr>
              <a:t>			</a:t>
            </a:r>
            <a:r>
              <a:rPr lang="sv-FI" altLang="sv-FI" sz="28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2800" b="1" smtClean="0">
                <a:latin typeface="Calibri" panose="020F0502020204030204" pitchFamily="34" charset="0"/>
              </a:rPr>
              <a:t>A 5 4</a:t>
            </a:r>
            <a:endParaRPr lang="sv-FI" altLang="sv-FI" sz="2800" b="1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sv-FI" altLang="sv-FI" sz="2800" b="1" smtClean="0">
              <a:solidFill>
                <a:srgbClr val="000080"/>
              </a:solidFill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2400" b="1" smtClean="0">
                <a:latin typeface="Calibri" panose="020F0502020204030204" pitchFamily="34" charset="0"/>
              </a:rPr>
              <a:t>Utspel:</a:t>
            </a:r>
          </a:p>
          <a:p>
            <a:pPr eaLnBrk="1" hangingPunct="1">
              <a:buFontTx/>
              <a:buNone/>
            </a:pPr>
            <a:r>
              <a:rPr lang="sv-FI" altLang="sv-FI" sz="24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2400" b="1" smtClean="0">
                <a:latin typeface="Calibri" panose="020F0502020204030204" pitchFamily="34" charset="0"/>
              </a:rPr>
              <a:t>Q</a:t>
            </a:r>
            <a:r>
              <a:rPr lang="sv-FI" altLang="sv-FI" sz="2400" b="1" smtClean="0">
                <a:solidFill>
                  <a:srgbClr val="000080"/>
                </a:solidFill>
                <a:latin typeface="Calibri" panose="020F0502020204030204" pitchFamily="34" charset="0"/>
              </a:rPr>
              <a:t>					</a:t>
            </a:r>
            <a:r>
              <a:rPr lang="sv-FI" altLang="sv-FI" sz="28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2800" b="1" smtClean="0">
                <a:latin typeface="Calibri" panose="020F0502020204030204" pitchFamily="34" charset="0"/>
              </a:rPr>
              <a:t>K 6 </a:t>
            </a:r>
            <a:r>
              <a:rPr lang="sv-FI" altLang="sv-FI" sz="2800" b="1" smtClean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endParaRPr lang="sv-SE" altLang="sv-FI" sz="2800" b="1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sv-FI" altLang="sv-FI" sz="2800" b="1" smtClean="0">
              <a:solidFill>
                <a:srgbClr val="000080"/>
              </a:solidFill>
            </a:endParaRPr>
          </a:p>
          <a:p>
            <a:pPr eaLnBrk="1" hangingPunct="1"/>
            <a:endParaRPr lang="sv-SE" altLang="sv-FI" sz="2800" b="1" smtClean="0">
              <a:solidFill>
                <a:srgbClr val="000080"/>
              </a:solidFill>
            </a:endParaRPr>
          </a:p>
          <a:p>
            <a:pPr eaLnBrk="1" hangingPunct="1"/>
            <a:endParaRPr lang="sv-SE" altLang="sv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latin typeface="Calibri" panose="020F0502020204030204" pitchFamily="34" charset="0"/>
              </a:rPr>
              <a:t>Markera då du </a:t>
            </a:r>
            <a:r>
              <a:rPr lang="sv-FI" altLang="sv-FI" b="1" smtClean="0">
                <a:solidFill>
                  <a:srgbClr val="FF0000"/>
                </a:solidFill>
                <a:latin typeface="Calibri" panose="020F0502020204030204" pitchFamily="34" charset="0"/>
              </a:rPr>
              <a:t>sakar</a:t>
            </a:r>
            <a:r>
              <a:rPr lang="sv-FI" altLang="sv-FI" b="1" smtClean="0">
                <a:latin typeface="Calibri" panose="020F0502020204030204" pitchFamily="34" charset="0"/>
              </a:rPr>
              <a:t>.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FI" altLang="sv-FI" smtClean="0">
                <a:latin typeface="Calibri" panose="020F0502020204030204" pitchFamily="34" charset="0"/>
              </a:rPr>
              <a:t>Då du inte kan bekänna färg måste du saka ett valbart kort.</a:t>
            </a:r>
          </a:p>
          <a:p>
            <a:pPr eaLnBrk="1" hangingPunct="1"/>
            <a:endParaRPr lang="sv-FI" altLang="sv-FI" smtClean="0">
              <a:latin typeface="Calibri" panose="020F0502020204030204" pitchFamily="34" charset="0"/>
            </a:endParaRPr>
          </a:p>
          <a:p>
            <a:pPr eaLnBrk="1" hangingPunct="1"/>
            <a:r>
              <a:rPr lang="sv-FI" altLang="sv-FI" smtClean="0">
                <a:latin typeface="Calibri" panose="020F0502020204030204" pitchFamily="34" charset="0"/>
              </a:rPr>
              <a:t>Ett </a:t>
            </a:r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lågt</a:t>
            </a:r>
            <a:r>
              <a:rPr lang="sv-FI" altLang="sv-FI" smtClean="0">
                <a:latin typeface="Calibri" panose="020F0502020204030204" pitchFamily="34" charset="0"/>
              </a:rPr>
              <a:t> kort är en </a:t>
            </a:r>
            <a:r>
              <a:rPr lang="sv-FI" altLang="sv-FI" b="1" smtClean="0">
                <a:solidFill>
                  <a:srgbClr val="0000CC"/>
                </a:solidFill>
                <a:latin typeface="Calibri" panose="020F0502020204030204" pitchFamily="34" charset="0"/>
              </a:rPr>
              <a:t>positiv</a:t>
            </a:r>
            <a:r>
              <a:rPr lang="sv-FI" altLang="sv-FI" smtClean="0">
                <a:latin typeface="Calibri" panose="020F0502020204030204" pitchFamily="34" charset="0"/>
              </a:rPr>
              <a:t> markering.</a:t>
            </a:r>
          </a:p>
          <a:p>
            <a:pPr eaLnBrk="1" hangingPunct="1"/>
            <a:r>
              <a:rPr lang="sv-FI" altLang="sv-FI" smtClean="0">
                <a:latin typeface="Calibri" panose="020F0502020204030204" pitchFamily="34" charset="0"/>
              </a:rPr>
              <a:t>Ett </a:t>
            </a:r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högt</a:t>
            </a:r>
            <a:r>
              <a:rPr lang="sv-FI" altLang="sv-FI" smtClean="0">
                <a:latin typeface="Calibri" panose="020F0502020204030204" pitchFamily="34" charset="0"/>
              </a:rPr>
              <a:t> kort är en </a:t>
            </a:r>
            <a:r>
              <a:rPr lang="sv-FI" altLang="sv-FI" b="1" smtClean="0">
                <a:solidFill>
                  <a:srgbClr val="0000CC"/>
                </a:solidFill>
                <a:latin typeface="Calibri" panose="020F0502020204030204" pitchFamily="34" charset="0"/>
              </a:rPr>
              <a:t>negativ</a:t>
            </a:r>
            <a:r>
              <a:rPr lang="sv-FI" altLang="sv-FI" smtClean="0">
                <a:latin typeface="Calibri" panose="020F0502020204030204" pitchFamily="34" charset="0"/>
              </a:rPr>
              <a:t> markering</a:t>
            </a:r>
            <a:endParaRPr lang="sv-SE" altLang="sv-FI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Vad öppnar du med?</a:t>
            </a:r>
            <a:endParaRPr lang="sv-SE" altLang="sv-FI" b="1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3200" b="1" smtClean="0">
                <a:latin typeface="Calibri" panose="020F0502020204030204" pitchFamily="34" charset="0"/>
              </a:rPr>
              <a:t>J 10 7 3 2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A K Q 9 4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3200" b="1" smtClean="0">
                <a:latin typeface="Calibri" panose="020F0502020204030204" pitchFamily="34" charset="0"/>
              </a:rPr>
              <a:t>A 8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</a:t>
            </a:r>
            <a:r>
              <a:rPr lang="sv-SE" altLang="sv-FI" sz="3200" b="1" smtClean="0">
                <a:latin typeface="Calibri" panose="020F0502020204030204" pitchFamily="34" charset="0"/>
              </a:rPr>
              <a:t> </a:t>
            </a:r>
            <a:r>
              <a:rPr lang="sv-FI" altLang="sv-FI" sz="3200" b="1" smtClean="0">
                <a:latin typeface="Calibri" panose="020F0502020204030204" pitchFamily="34" charset="0"/>
              </a:rPr>
              <a:t>4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4400" b="1" smtClean="0">
                <a:latin typeface="Calibri" panose="020F0502020204030204" pitchFamily="34" charset="0"/>
              </a:rPr>
              <a:t>1 </a:t>
            </a:r>
            <a:r>
              <a:rPr lang="sv-FI" altLang="sv-FI" sz="4400" b="1" smtClean="0">
                <a:solidFill>
                  <a:srgbClr val="000080"/>
                </a:solidFill>
                <a:latin typeface="Calibri" panose="020F0502020204030204" pitchFamily="34" charset="0"/>
              </a:rPr>
              <a:t>♠</a:t>
            </a:r>
            <a:endParaRPr lang="sv-SE" altLang="sv-FI" sz="4400" b="1" smtClean="0">
              <a:solidFill>
                <a:srgbClr val="00008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Vad öppnar du med?</a:t>
            </a:r>
            <a:endParaRPr lang="sv-SE" altLang="sv-FI" b="1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3200" b="1" smtClean="0">
                <a:latin typeface="Calibri" panose="020F0502020204030204" pitchFamily="34" charset="0"/>
              </a:rPr>
              <a:t>A K J 3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J 9 6 4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 </a:t>
            </a:r>
            <a:r>
              <a:rPr lang="sv-FI" altLang="sv-FI" sz="3200" b="1" smtClean="0">
                <a:latin typeface="Calibri" panose="020F0502020204030204" pitchFamily="34" charset="0"/>
              </a:rPr>
              <a:t>A 7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</a:t>
            </a:r>
            <a:r>
              <a:rPr lang="sv-SE" altLang="sv-FI" b="1" smtClean="0">
                <a:latin typeface="Calibri" panose="020F0502020204030204" pitchFamily="34" charset="0"/>
              </a:rPr>
              <a:t> </a:t>
            </a:r>
            <a:r>
              <a:rPr lang="sv-FI" altLang="sv-FI" b="1" smtClean="0">
                <a:latin typeface="Calibri" panose="020F0502020204030204" pitchFamily="34" charset="0"/>
              </a:rPr>
              <a:t> 8 3 2</a:t>
            </a:r>
            <a:endParaRPr lang="sv-SE" altLang="sv-FI" b="1" smtClean="0">
              <a:latin typeface="Calibri" panose="020F0502020204030204" pitchFamily="34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4400" b="1" smtClean="0">
                <a:latin typeface="Calibri" panose="020F0502020204030204" pitchFamily="34" charset="0"/>
              </a:rPr>
              <a:t>1 </a:t>
            </a:r>
            <a:r>
              <a:rPr lang="sv-FI" altLang="sv-FI" sz="4400" b="1" smtClean="0">
                <a:solidFill>
                  <a:srgbClr val="FF0000"/>
                </a:solidFill>
                <a:latin typeface="Calibri" panose="020F0502020204030204" pitchFamily="34" charset="0"/>
              </a:rPr>
              <a:t>♥</a:t>
            </a: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sv-SE" altLang="sv-FI" sz="3200" b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Vad öppnar du med?</a:t>
            </a:r>
            <a:endParaRPr lang="sv-SE" altLang="sv-FI" b="1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3200" b="1" smtClean="0">
                <a:latin typeface="Calibri" panose="020F0502020204030204" pitchFamily="34" charset="0"/>
              </a:rPr>
              <a:t>K 8 4 2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A 7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3200" b="1" smtClean="0">
                <a:latin typeface="Calibri" panose="020F0502020204030204" pitchFamily="34" charset="0"/>
              </a:rPr>
              <a:t>Q 8 5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</a:t>
            </a:r>
            <a:r>
              <a:rPr lang="sv-SE" altLang="sv-FI" sz="3200" b="1" smtClean="0">
                <a:latin typeface="Calibri" panose="020F0502020204030204" pitchFamily="34" charset="0"/>
              </a:rPr>
              <a:t> </a:t>
            </a:r>
            <a:r>
              <a:rPr lang="sv-FI" altLang="sv-FI" sz="3200" b="1" smtClean="0">
                <a:latin typeface="Calibri" panose="020F0502020204030204" pitchFamily="34" charset="0"/>
              </a:rPr>
              <a:t>A K Q 10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4400" b="1" smtClean="0"/>
              <a:t>1 </a:t>
            </a:r>
            <a:r>
              <a:rPr lang="sv-FI" altLang="sv-FI" sz="4400" b="1" smtClean="0">
                <a:solidFill>
                  <a:srgbClr val="008000"/>
                </a:solidFill>
              </a:rPr>
              <a:t>♣</a:t>
            </a:r>
            <a:r>
              <a:rPr lang="sv-FI" altLang="sv-FI" sz="4400" b="1" smtClean="0"/>
              <a:t> </a:t>
            </a:r>
            <a:endParaRPr lang="sv-SE" altLang="sv-FI" sz="4400" b="1" smtClean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419600" y="3200400"/>
            <a:ext cx="43434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FI" sz="3600" b="1">
                <a:solidFill>
                  <a:srgbClr val="000080"/>
                </a:solidFill>
              </a:rPr>
              <a:t>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FI" altLang="sv-FI" b="1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SE" altLang="sv-FI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Vad öppnar du med?</a:t>
            </a:r>
            <a:endParaRPr lang="sv-SE" altLang="sv-FI" b="1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3200" b="1" smtClean="0">
                <a:latin typeface="Calibri" panose="020F0502020204030204" pitchFamily="34" charset="0"/>
              </a:rPr>
              <a:t>K 8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A J 4 3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3200" b="1" smtClean="0">
                <a:latin typeface="Calibri" panose="020F0502020204030204" pitchFamily="34" charset="0"/>
              </a:rPr>
              <a:t>9 8 7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</a:t>
            </a:r>
            <a:r>
              <a:rPr lang="sv-SE" altLang="sv-FI" sz="3200" b="1" smtClean="0">
                <a:latin typeface="Calibri" panose="020F0502020204030204" pitchFamily="34" charset="0"/>
              </a:rPr>
              <a:t> </a:t>
            </a:r>
            <a:r>
              <a:rPr lang="sv-FI" altLang="sv-FI" sz="3200" b="1" smtClean="0">
                <a:latin typeface="Calibri" panose="020F0502020204030204" pitchFamily="34" charset="0"/>
              </a:rPr>
              <a:t>K Q 10 5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4400" b="1" smtClean="0">
                <a:latin typeface="Calibri" panose="020F0502020204030204" pitchFamily="34" charset="0"/>
              </a:rPr>
              <a:t>1 </a:t>
            </a:r>
            <a:r>
              <a:rPr lang="sv-FI" altLang="sv-FI" sz="4400" b="1" smtClean="0">
                <a:solidFill>
                  <a:srgbClr val="FF0000"/>
                </a:solidFill>
                <a:latin typeface="Calibri" panose="020F0502020204030204" pitchFamily="34" charset="0"/>
              </a:rPr>
              <a:t>♥</a:t>
            </a: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sv-SE" altLang="sv-FI" sz="3200" b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Vad öppnar du med?</a:t>
            </a:r>
            <a:endParaRPr lang="sv-SE" altLang="sv-FI" b="1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3200" b="1" smtClean="0">
                <a:latin typeface="Calibri" panose="020F0502020204030204" pitchFamily="34" charset="0"/>
              </a:rPr>
              <a:t>K 8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Q 8 6 4 2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3200" b="1" smtClean="0">
                <a:latin typeface="Calibri" panose="020F0502020204030204" pitchFamily="34" charset="0"/>
              </a:rPr>
              <a:t>J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</a:t>
            </a:r>
            <a:r>
              <a:rPr lang="sv-SE" altLang="sv-FI" sz="3200" b="1" smtClean="0">
                <a:latin typeface="Calibri" panose="020F0502020204030204" pitchFamily="34" charset="0"/>
              </a:rPr>
              <a:t> </a:t>
            </a:r>
            <a:r>
              <a:rPr lang="sv-FI" altLang="sv-FI" sz="3200" b="1" smtClean="0">
                <a:latin typeface="Calibri" panose="020F0502020204030204" pitchFamily="34" charset="0"/>
              </a:rPr>
              <a:t>A Q J 8 5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4400" b="1" smtClean="0">
                <a:latin typeface="Calibri" panose="020F0502020204030204" pitchFamily="34" charset="0"/>
              </a:rPr>
              <a:t>1 </a:t>
            </a:r>
            <a:r>
              <a:rPr lang="sv-FI" altLang="sv-FI" sz="4400" b="1" smtClean="0">
                <a:solidFill>
                  <a:srgbClr val="FF0000"/>
                </a:solidFill>
                <a:latin typeface="Calibri" panose="020F0502020204030204" pitchFamily="34" charset="0"/>
              </a:rPr>
              <a:t>♥</a:t>
            </a: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sv-SE" altLang="sv-FI" sz="3200" b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/>
            <a:r>
              <a:rPr lang="sv-FI" altLang="sv-FI" b="1" smtClean="0">
                <a:solidFill>
                  <a:srgbClr val="008000"/>
                </a:solidFill>
                <a:latin typeface="Calibri" panose="020F0502020204030204" pitchFamily="34" charset="0"/>
              </a:rPr>
              <a:t>Vad öppnar du med?</a:t>
            </a:r>
            <a:endParaRPr lang="sv-SE" altLang="sv-FI" b="1" smtClean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v-FI" altLang="sv-FI" smtClean="0">
              <a:solidFill>
                <a:srgbClr val="000080"/>
              </a:solidFill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0080"/>
                </a:solidFill>
                <a:latin typeface="Calibri" panose="020F0502020204030204" pitchFamily="34" charset="0"/>
              </a:rPr>
              <a:t>♠ </a:t>
            </a:r>
            <a:r>
              <a:rPr lang="sv-FI" altLang="sv-FI" sz="3200" b="1" smtClean="0">
                <a:latin typeface="Calibri" panose="020F0502020204030204" pitchFamily="34" charset="0"/>
              </a:rPr>
              <a:t>K Q 7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0000"/>
                </a:solidFill>
                <a:latin typeface="Calibri" panose="020F0502020204030204" pitchFamily="34" charset="0"/>
              </a:rPr>
              <a:t>♥ </a:t>
            </a:r>
            <a:r>
              <a:rPr lang="sv-FI" altLang="sv-FI" sz="3200" b="1" smtClean="0">
                <a:latin typeface="Calibri" panose="020F0502020204030204" pitchFamily="34" charset="0"/>
              </a:rPr>
              <a:t>A 8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FF6600"/>
                </a:solidFill>
                <a:latin typeface="Calibri" panose="020F0502020204030204" pitchFamily="34" charset="0"/>
              </a:rPr>
              <a:t>♦ </a:t>
            </a:r>
            <a:r>
              <a:rPr lang="sv-FI" altLang="sv-FI" sz="3200" b="1" smtClean="0">
                <a:latin typeface="Calibri" panose="020F0502020204030204" pitchFamily="34" charset="0"/>
              </a:rPr>
              <a:t>Q J 8 5 3</a:t>
            </a:r>
            <a:endParaRPr lang="sv-SE" altLang="sv-FI" sz="3200" b="1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FI" sz="3200" b="1" smtClean="0">
                <a:solidFill>
                  <a:srgbClr val="008000"/>
                </a:solidFill>
                <a:latin typeface="Calibri" panose="020F0502020204030204" pitchFamily="34" charset="0"/>
              </a:rPr>
              <a:t>♣</a:t>
            </a:r>
            <a:r>
              <a:rPr lang="sv-SE" altLang="sv-FI" sz="3200" b="1" smtClean="0">
                <a:latin typeface="Calibri" panose="020F0502020204030204" pitchFamily="34" charset="0"/>
              </a:rPr>
              <a:t> </a:t>
            </a:r>
            <a:r>
              <a:rPr lang="sv-FI" altLang="sv-FI" sz="3200" b="1" smtClean="0">
                <a:latin typeface="Calibri" panose="020F0502020204030204" pitchFamily="34" charset="0"/>
              </a:rPr>
              <a:t>K 7 3</a:t>
            </a:r>
            <a:endParaRPr lang="sv-SE" altLang="sv-FI" sz="3200" b="1" smtClean="0">
              <a:latin typeface="Calibri" panose="020F0502020204030204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/>
            <a:endParaRPr lang="sv-FI" altLang="sv-FI" smtClean="0"/>
          </a:p>
          <a:p>
            <a:pPr eaLnBrk="1" hangingPunct="1">
              <a:buFontTx/>
              <a:buNone/>
            </a:pPr>
            <a:r>
              <a:rPr lang="sv-FI" altLang="sv-FI" sz="4400" b="1" smtClean="0">
                <a:latin typeface="Calibri" panose="020F0502020204030204" pitchFamily="34" charset="0"/>
              </a:rPr>
              <a:t>1 </a:t>
            </a:r>
            <a:r>
              <a:rPr lang="sv-FI" altLang="sv-FI" sz="4400" b="1" smtClean="0">
                <a:solidFill>
                  <a:srgbClr val="FF6600"/>
                </a:solidFill>
                <a:latin typeface="Calibri" panose="020F0502020204030204" pitchFamily="34" charset="0"/>
              </a:rPr>
              <a:t>NT</a:t>
            </a:r>
            <a:endParaRPr lang="sv-SE" altLang="sv-FI" sz="4400" b="1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theme/theme1.xml><?xml version="1.0" encoding="utf-8"?>
<a:theme xmlns:a="http://schemas.openxmlformats.org/drawingml/2006/main" name="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1037</Words>
  <Application>Microsoft Office PowerPoint</Application>
  <PresentationFormat>Bildspel på skärmen (4:3)</PresentationFormat>
  <Paragraphs>354</Paragraphs>
  <Slides>38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43" baseType="lpstr">
      <vt:lpstr>Times New Roman</vt:lpstr>
      <vt:lpstr>Arial</vt:lpstr>
      <vt:lpstr>Calibri</vt:lpstr>
      <vt:lpstr>Symbol</vt:lpstr>
      <vt:lpstr>Standardformgivning</vt:lpstr>
      <vt:lpstr>Grundkurs</vt:lpstr>
      <vt:lpstr>Öppning med 1 trick i färg lovar</vt:lpstr>
      <vt:lpstr>Vilken färg skall du välja?</vt:lpstr>
      <vt:lpstr>Vad öppnar du med?</vt:lpstr>
      <vt:lpstr>Vad öppnar du med?</vt:lpstr>
      <vt:lpstr>Vad öppnar du med?</vt:lpstr>
      <vt:lpstr>Vad öppnar du med?</vt:lpstr>
      <vt:lpstr>Vad öppnar du med?</vt:lpstr>
      <vt:lpstr>Vad öppnar du med?</vt:lpstr>
      <vt:lpstr>PowerPoint-presentation</vt:lpstr>
      <vt:lpstr>Din partner öppnar med 1♠ och du har fyra korts stöd</vt:lpstr>
      <vt:lpstr>PowerPoint-presentation</vt:lpstr>
      <vt:lpstr>PowerPoint-presentation</vt:lpstr>
      <vt:lpstr>Din partner har öppnat med 1♥. Vad bjuder du?</vt:lpstr>
      <vt:lpstr>Din partner har öppnat med 1♥. Vad bjuder du?</vt:lpstr>
      <vt:lpstr>Din partner har öppnat med 1♥. Vad bjuder du?</vt:lpstr>
      <vt:lpstr>Din partner har öppnat med 1♥. Vad bjuder du?</vt:lpstr>
      <vt:lpstr>ÖH:s svar på SH:s trumfhöjning i HF</vt:lpstr>
      <vt:lpstr>ÖH:s svar på SH:s trumfhöjning i HF</vt:lpstr>
      <vt:lpstr>ÖH:s svar på SH:s trumfhöjning i HF</vt:lpstr>
      <vt:lpstr>ÖH:s svar på SH:s trumfhöjning i HF</vt:lpstr>
      <vt:lpstr>PowerPoint-presentation</vt:lpstr>
      <vt:lpstr>PowerPoint-presentation</vt:lpstr>
      <vt:lpstr>Öppningsbud 1 i lågfärg</vt:lpstr>
      <vt:lpstr>Din partner öppnar med 1LF.  Du har fyra korts stöd  (inte fyra korts högfärg)</vt:lpstr>
      <vt:lpstr>ÖH:s svar på trumfhöjning i LF</vt:lpstr>
      <vt:lpstr>Kom ihåg!</vt:lpstr>
      <vt:lpstr>ÖH:s svar på trumfhöjning i LF</vt:lpstr>
      <vt:lpstr>ÖH:s svar på trumfhöjning i LF</vt:lpstr>
      <vt:lpstr>Stjäla på den korta handen (spelföringsteknik)</vt:lpstr>
      <vt:lpstr>Stjäl på den korta trumfhanden innan du drar ut motståndarnas trumf.</vt:lpstr>
      <vt:lpstr>Färgbehandling (spelföringsteknik)</vt:lpstr>
      <vt:lpstr>Styrkemarkeringar - Schneider (Motspel)</vt:lpstr>
      <vt:lpstr>Syd spelar 4 ♠. Du är Öst.</vt:lpstr>
      <vt:lpstr>Syd spelar 4 ♠. Du är Öst.</vt:lpstr>
      <vt:lpstr>Syd spelar 3 NT. Du är Öst.</vt:lpstr>
      <vt:lpstr>Syd spelar 3 NT. Du är Öst.</vt:lpstr>
      <vt:lpstr>Markera då du sakar.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Grundkurs</dc:title>
  <dc:creator>Teta</dc:creator>
  <cp:lastModifiedBy>Agneta Berglund</cp:lastModifiedBy>
  <cp:revision>55</cp:revision>
  <dcterms:created xsi:type="dcterms:W3CDTF">2010-09-30T11:24:36Z</dcterms:created>
  <dcterms:modified xsi:type="dcterms:W3CDTF">2015-10-18T14:26:09Z</dcterms:modified>
</cp:coreProperties>
</file>