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4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0099"/>
    <a:srgbClr val="0066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CD712D-6757-4AEF-9FDE-58232D174DB9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603910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A81205-E962-42D1-B52D-132DFE3BC30D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098279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E40EAE-4230-4E00-8A7F-963FECDDBCE8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29446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9EBD71-CFEF-4B81-89E6-E1D4D63B4E65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680152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023161-13F3-4F62-8898-11E929CF162A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52233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FA30C-9874-4291-B438-E704CAE48EFA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99869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E35DA-5AE3-4197-8CBB-768B2FB0BC6A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375380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80F331-AAAD-4293-805C-591063D8E1E2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85591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E5912-3EB7-4FF1-8582-4A782ACC6802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75842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785C9-E9E5-487F-91F9-1893E9968BAF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51786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1BE88-0B41-491B-ABED-F18C3080FF16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53767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1E4A92-E96E-44DD-97E3-682811C9CF06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A50021"/>
                </a:solidFill>
              </a:rPr>
              <a:t>Hemuppgifter lektion 6</a:t>
            </a:r>
            <a:endParaRPr lang="sv-SE" altLang="sv-FI" b="1" smtClean="0">
              <a:solidFill>
                <a:srgbClr val="A5002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6600"/>
                </a:solidFill>
              </a:rPr>
              <a:t>Grundkurs</a:t>
            </a:r>
            <a:endParaRPr lang="sv-SE" altLang="sv-FI" b="1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0099"/>
                </a:solidFill>
              </a:rPr>
              <a:t>Syd spelar femman från bordet. Vilket kort spelar du?</a:t>
            </a:r>
            <a:endParaRPr lang="sv-SE" altLang="sv-FI" sz="4000" b="1" smtClean="0">
              <a:solidFill>
                <a:srgbClr val="000099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FF0000"/>
                </a:solidFill>
              </a:rPr>
              <a:t>				</a:t>
            </a:r>
            <a:r>
              <a:rPr lang="sv-FI" altLang="sv-FI" b="1" smtClean="0">
                <a:solidFill>
                  <a:srgbClr val="FF0000"/>
                </a:solidFill>
              </a:rPr>
              <a:t>♥</a:t>
            </a:r>
            <a:r>
              <a:rPr lang="sv-SE" altLang="sv-FI" b="1" smtClean="0"/>
              <a:t> </a:t>
            </a:r>
            <a:r>
              <a:rPr lang="sv-FI" altLang="sv-FI" b="1" smtClean="0"/>
              <a:t>A 10 2</a:t>
            </a: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</a:t>
            </a:r>
            <a:r>
              <a:rPr lang="sv-SE" altLang="sv-FI" b="1" smtClean="0"/>
              <a:t> </a:t>
            </a:r>
            <a:r>
              <a:rPr lang="sv-FI" altLang="sv-FI" b="1" smtClean="0"/>
              <a:t>Q J 3</a:t>
            </a: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				♥</a:t>
            </a:r>
            <a:r>
              <a:rPr lang="sv-SE" altLang="sv-FI" b="1" smtClean="0"/>
              <a:t> </a:t>
            </a:r>
            <a:r>
              <a:rPr lang="sv-FI" altLang="sv-FI" b="1" smtClean="0"/>
              <a:t>5</a:t>
            </a:r>
            <a:endParaRPr lang="sv-SE" altLang="sv-FI" b="1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				♥</a:t>
            </a:r>
            <a:r>
              <a:rPr lang="sv-SE" altLang="sv-FI" b="1" smtClean="0"/>
              <a:t> </a:t>
            </a:r>
            <a:r>
              <a:rPr lang="sv-FI" altLang="sv-FI" b="1" smtClean="0"/>
              <a:t>A 10 2</a:t>
            </a: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</a:t>
            </a:r>
            <a:r>
              <a:rPr lang="sv-SE" altLang="sv-FI" b="1" smtClean="0"/>
              <a:t> </a:t>
            </a:r>
            <a:r>
              <a:rPr lang="sv-FI" altLang="sv-FI" b="1" smtClean="0"/>
              <a:t>Q J 3</a:t>
            </a: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				♥</a:t>
            </a:r>
            <a:r>
              <a:rPr lang="sv-SE" altLang="sv-FI" b="1" smtClean="0"/>
              <a:t> </a:t>
            </a:r>
            <a:r>
              <a:rPr lang="sv-FI" altLang="sv-FI" b="1" smtClean="0"/>
              <a:t>K 9 5</a:t>
            </a:r>
            <a:endParaRPr lang="sv-SE" altLang="sv-FI" b="1" smtClean="0"/>
          </a:p>
          <a:p>
            <a:pPr eaLnBrk="1" hangingPunct="1"/>
            <a:endParaRPr lang="sv-SE" altLang="sv-FI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A50021"/>
                </a:solidFill>
              </a:rPr>
              <a:t>Vad spelar du ut mot 3 NT?</a:t>
            </a:r>
            <a:endParaRPr lang="sv-SE" altLang="sv-FI" sz="4000" b="1" smtClean="0">
              <a:solidFill>
                <a:srgbClr val="A5002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8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8 6 5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Q 9 6 5 3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K 6 4 2</a:t>
            </a:r>
            <a:endParaRPr lang="sv-SE" altLang="sv-FI" b="1" smtClean="0"/>
          </a:p>
          <a:p>
            <a:pPr eaLnBrk="1" hangingPunct="1"/>
            <a:endParaRPr lang="sv-SE" altLang="sv-FI" b="1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solidFill>
                  <a:srgbClr val="FF6600"/>
                </a:solidFill>
              </a:rPr>
              <a:t>♦ </a:t>
            </a:r>
            <a:r>
              <a:rPr lang="sv-FI" altLang="sv-FI" sz="3200" b="1" smtClean="0"/>
              <a:t>5</a:t>
            </a:r>
            <a:endParaRPr lang="sv-SE" altLang="sv-FI" sz="3200" b="1" smtClean="0"/>
          </a:p>
          <a:p>
            <a:pPr eaLnBrk="1" hangingPunct="1"/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A50021"/>
                </a:solidFill>
              </a:rPr>
              <a:t>Vad spelar du ut mot 3 NT?</a:t>
            </a:r>
            <a:endParaRPr lang="sv-SE" altLang="sv-FI" sz="4000" b="1" smtClean="0">
              <a:solidFill>
                <a:srgbClr val="A5002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6 4 3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8 4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Q J 10 5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K 7 4 3</a:t>
            </a:r>
            <a:endParaRPr lang="sv-SE" altLang="sv-FI" b="1" smtClean="0"/>
          </a:p>
          <a:p>
            <a:pPr eaLnBrk="1" hangingPunct="1"/>
            <a:endParaRPr lang="sv-SE" altLang="sv-FI" b="1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solidFill>
                  <a:srgbClr val="FF6600"/>
                </a:solidFill>
              </a:rPr>
              <a:t>♦ </a:t>
            </a:r>
            <a:r>
              <a:rPr lang="sv-FI" altLang="sv-FI" sz="3200" b="1" smtClean="0"/>
              <a:t>Q</a:t>
            </a:r>
            <a:endParaRPr lang="sv-SE" altLang="sv-FI" sz="3200" b="1" smtClean="0"/>
          </a:p>
          <a:p>
            <a:pPr eaLnBrk="1" hangingPunct="1"/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A50021"/>
                </a:solidFill>
              </a:rPr>
              <a:t>Vad spelar du ut mot 3 NT?</a:t>
            </a:r>
            <a:endParaRPr lang="sv-SE" altLang="sv-FI" sz="4000" b="1" smtClean="0">
              <a:solidFill>
                <a:srgbClr val="A5002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8 5 4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3 2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A 8 6 4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Q 9 8 7</a:t>
            </a:r>
            <a:endParaRPr lang="sv-SE" altLang="sv-FI" b="1" smtClean="0"/>
          </a:p>
          <a:p>
            <a:pPr eaLnBrk="1" hangingPunct="1"/>
            <a:endParaRPr lang="sv-SE" altLang="sv-FI" b="1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>
                <a:solidFill>
                  <a:srgbClr val="FF6600"/>
                </a:solidFill>
              </a:rPr>
              <a:t>♦ </a:t>
            </a:r>
            <a:r>
              <a:rPr lang="sv-FI" altLang="sv-FI" sz="3200" b="1" smtClean="0"/>
              <a:t>4</a:t>
            </a:r>
            <a:endParaRPr lang="sv-SE" altLang="sv-FI" sz="3200" b="1" smtClean="0"/>
          </a:p>
          <a:p>
            <a:pPr eaLnBrk="1" hangingPunct="1"/>
            <a:endParaRPr lang="sv-SE" altLang="sv-FI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A50021"/>
                </a:solidFill>
              </a:rPr>
              <a:t>Vad spelar du ut mot 3 NT?</a:t>
            </a:r>
            <a:endParaRPr lang="sv-SE" altLang="sv-FI" sz="4000" b="1" smtClean="0">
              <a:solidFill>
                <a:srgbClr val="A5002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K J 10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Q 8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5 3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Q 7 3 2</a:t>
            </a:r>
            <a:endParaRPr lang="sv-SE" altLang="sv-FI" b="1" smtClean="0"/>
          </a:p>
          <a:p>
            <a:pPr eaLnBrk="1" hangingPunct="1"/>
            <a:endParaRPr lang="sv-SE" altLang="sv-FI" b="1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>
              <a:spcBef>
                <a:spcPct val="0"/>
              </a:spcBef>
              <a:buFontTx/>
              <a:buNone/>
            </a:pPr>
            <a:endParaRPr lang="sv-FI" altLang="sv-FI" b="1" smtClean="0">
              <a:solidFill>
                <a:srgbClr val="00008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sv-FI" altLang="sv-FI" b="1" smtClean="0">
              <a:solidFill>
                <a:srgbClr val="00008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sv-FI" altLang="sv-FI" sz="3200" b="1" smtClean="0">
              <a:solidFill>
                <a:srgbClr val="00008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FI" altLang="sv-FI" sz="3200" b="1" smtClean="0">
                <a:solidFill>
                  <a:srgbClr val="000080"/>
                </a:solidFill>
              </a:rPr>
              <a:t>♠ </a:t>
            </a:r>
            <a:r>
              <a:rPr lang="sv-FI" altLang="sv-FI" sz="3200" b="1" smtClean="0"/>
              <a:t>2</a:t>
            </a:r>
            <a:endParaRPr lang="sv-SE" altLang="sv-FI" sz="3200" b="1" smtClean="0">
              <a:solidFill>
                <a:srgbClr val="0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6600"/>
                </a:solidFill>
              </a:rPr>
              <a:t>Vad öppnar du med?</a:t>
            </a:r>
            <a:endParaRPr lang="sv-SE" altLang="sv-FI" sz="4000" b="1" smtClean="0">
              <a:solidFill>
                <a:srgbClr val="0066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2800" b="1" smtClean="0">
                <a:solidFill>
                  <a:srgbClr val="000099"/>
                </a:solidFill>
              </a:rPr>
              <a:t>13 hfp</a:t>
            </a:r>
            <a:r>
              <a:rPr lang="sv-FI" altLang="sv-FI" sz="2800" b="1" smtClean="0"/>
              <a:t>	Öppna alltid med 13 hp och mera</a:t>
            </a:r>
          </a:p>
          <a:p>
            <a:pPr eaLnBrk="1" hangingPunct="1">
              <a:buFontTx/>
              <a:buNone/>
            </a:pPr>
            <a:endParaRPr lang="sv-FI" altLang="sv-FI" sz="2800" b="1" smtClean="0"/>
          </a:p>
          <a:p>
            <a:pPr eaLnBrk="1" hangingPunct="1">
              <a:buFontTx/>
              <a:buNone/>
            </a:pPr>
            <a:r>
              <a:rPr lang="sv-FI" altLang="sv-FI" sz="2800" b="1" smtClean="0"/>
              <a:t>Om du har </a:t>
            </a:r>
            <a:r>
              <a:rPr lang="sv-FI" altLang="sv-FI" sz="2800" b="1" smtClean="0">
                <a:solidFill>
                  <a:srgbClr val="006600"/>
                </a:solidFill>
              </a:rPr>
              <a:t>15, 16 eller 17 hp</a:t>
            </a:r>
            <a:r>
              <a:rPr lang="sv-FI" altLang="sv-FI" sz="2800" b="1" smtClean="0"/>
              <a:t> och </a:t>
            </a:r>
            <a:r>
              <a:rPr lang="sv-FI" altLang="sv-FI" sz="2800" b="1" smtClean="0">
                <a:solidFill>
                  <a:srgbClr val="006600"/>
                </a:solidFill>
              </a:rPr>
              <a:t>jämn hand</a:t>
            </a:r>
            <a:r>
              <a:rPr lang="sv-FI" altLang="sv-FI" sz="2800" b="1" smtClean="0"/>
              <a:t> skall </a:t>
            </a:r>
          </a:p>
          <a:p>
            <a:pPr eaLnBrk="1" hangingPunct="1">
              <a:buFontTx/>
              <a:buNone/>
            </a:pPr>
            <a:r>
              <a:rPr lang="sv-FI" altLang="sv-FI" sz="2800" b="1" smtClean="0"/>
              <a:t>du öppna med </a:t>
            </a:r>
            <a:r>
              <a:rPr lang="sv-FI" altLang="sv-FI" sz="2800" b="1" smtClean="0">
                <a:solidFill>
                  <a:srgbClr val="A50021"/>
                </a:solidFill>
              </a:rPr>
              <a:t>1 NT</a:t>
            </a:r>
            <a:r>
              <a:rPr lang="sv-FI" altLang="sv-FI" sz="2800" b="1" smtClean="0"/>
              <a:t>.</a:t>
            </a:r>
          </a:p>
          <a:p>
            <a:pPr eaLnBrk="1" hangingPunct="1">
              <a:buFontTx/>
              <a:buNone/>
            </a:pPr>
            <a:endParaRPr lang="sv-FI" altLang="sv-FI" sz="2800" b="1" smtClean="0"/>
          </a:p>
          <a:p>
            <a:pPr eaLnBrk="1" hangingPunct="1">
              <a:buFontTx/>
              <a:buNone/>
            </a:pPr>
            <a:r>
              <a:rPr lang="sv-FI" altLang="sv-FI" b="1" smtClean="0"/>
              <a:t>0, 1, 2, 3, 4, 5, 6, 7, 8, 9, 10 poäng</a:t>
            </a:r>
            <a:r>
              <a:rPr lang="sv-FI" altLang="sv-FI" smtClean="0"/>
              <a:t>	</a:t>
            </a:r>
            <a:r>
              <a:rPr lang="sv-FI" altLang="sv-FI" b="1" smtClean="0">
                <a:solidFill>
                  <a:srgbClr val="A50021"/>
                </a:solidFill>
              </a:rPr>
              <a:t>pass</a:t>
            </a: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A50021"/>
              </a:solidFill>
            </a:endParaRPr>
          </a:p>
          <a:p>
            <a:pPr eaLnBrk="1" hangingPunct="1">
              <a:buFontTx/>
              <a:buNone/>
            </a:pPr>
            <a:endParaRPr lang="sv-SE" altLang="sv-FI" b="1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6600"/>
                </a:solidFill>
              </a:rPr>
              <a:t>Vad öppnar du med?</a:t>
            </a:r>
            <a:endParaRPr lang="sv-SE" altLang="sv-FI" sz="4000" b="1" smtClean="0">
              <a:solidFill>
                <a:srgbClr val="0066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A Q 9 5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Q 3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A 9 5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K 8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/>
              <a:t>1 NT</a:t>
            </a:r>
            <a:endParaRPr lang="sv-SE" altLang="sv-FI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0099"/>
                </a:solidFill>
              </a:rPr>
              <a:t>Vad öppnar du med?</a:t>
            </a:r>
            <a:endParaRPr lang="sv-SE" altLang="sv-FI" sz="4000" b="1" smtClean="0">
              <a:solidFill>
                <a:srgbClr val="000099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K 6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A Q 6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9 2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K Q J 9 3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 </a:t>
            </a:r>
            <a:r>
              <a:rPr lang="sv-FI" altLang="sv-FI" sz="3200" b="1" smtClean="0"/>
              <a:t>1</a:t>
            </a:r>
            <a:r>
              <a:rPr lang="sv-FI" altLang="sv-FI" sz="3200" b="1" smtClean="0">
                <a:solidFill>
                  <a:srgbClr val="008000"/>
                </a:solidFill>
              </a:rPr>
              <a:t> ♣</a:t>
            </a:r>
            <a:endParaRPr lang="sv-SE" altLang="sv-FI" sz="3200" b="1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0099"/>
                </a:solidFill>
              </a:rPr>
              <a:t>Vad öppnar du med?</a:t>
            </a:r>
            <a:endParaRPr lang="sv-SE" altLang="sv-FI" sz="4000" b="1" smtClean="0">
              <a:solidFill>
                <a:srgbClr val="000099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A 9 5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A Q 8 4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K 6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K Q 10 4</a:t>
            </a:r>
          </a:p>
          <a:p>
            <a:pPr eaLnBrk="1" hangingPunct="1">
              <a:buFontTx/>
              <a:buNone/>
            </a:pPr>
            <a:endParaRPr lang="sv-FI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/>
              <a:t>1 </a:t>
            </a:r>
            <a:r>
              <a:rPr lang="sv-FI" altLang="sv-FI" sz="3200" b="1" smtClean="0">
                <a:solidFill>
                  <a:srgbClr val="FF0000"/>
                </a:solidFill>
              </a:rPr>
              <a:t>♥</a:t>
            </a:r>
            <a:endParaRPr lang="sv-SE" altLang="sv-FI" sz="32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6600"/>
                </a:solidFill>
              </a:rPr>
              <a:t>Hur spelar du?</a:t>
            </a:r>
            <a:endParaRPr lang="sv-SE" altLang="sv-FI" b="1" smtClean="0">
              <a:solidFill>
                <a:srgbClr val="0066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000080"/>
                </a:solidFill>
              </a:rPr>
              <a:t>				</a:t>
            </a:r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000080"/>
                </a:solidFill>
              </a:rPr>
              <a:t>				</a:t>
            </a: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Q 6 3</a:t>
            </a:r>
          </a:p>
          <a:p>
            <a:pPr eaLnBrk="1" hangingPunct="1">
              <a:buFontTx/>
              <a:buNone/>
            </a:pPr>
            <a:endParaRPr lang="sv-FI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				♠ </a:t>
            </a:r>
            <a:r>
              <a:rPr lang="sv-FI" altLang="sv-FI" b="1" smtClean="0"/>
              <a:t>A 5 4 2</a:t>
            </a:r>
            <a:endParaRPr lang="sv-SE" altLang="sv-FI" b="1" smtClean="0"/>
          </a:p>
          <a:p>
            <a:pPr eaLnBrk="1" hangingPunct="1"/>
            <a:endParaRPr lang="sv-SE" altLang="sv-FI" b="1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6600"/>
                </a:solidFill>
              </a:rPr>
              <a:t>Vad öppnar du med?</a:t>
            </a:r>
            <a:endParaRPr lang="sv-SE" altLang="sv-FI" sz="4000" b="1" smtClean="0">
              <a:solidFill>
                <a:srgbClr val="0066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J 7 5 3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A K Q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9 6 3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A 8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/>
              <a:t>1 </a:t>
            </a:r>
            <a:r>
              <a:rPr lang="sv-FI" altLang="sv-FI" sz="3200" b="1" smtClean="0">
                <a:solidFill>
                  <a:srgbClr val="000080"/>
                </a:solidFill>
              </a:rPr>
              <a:t>♠</a:t>
            </a:r>
            <a:endParaRPr lang="sv-SE" altLang="sv-FI" sz="3200" b="1" smtClean="0">
              <a:solidFill>
                <a:srgbClr val="0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A50021"/>
                </a:solidFill>
              </a:rPr>
              <a:t>Din partner har öppnat med 1 NT. Vad bjuder du?</a:t>
            </a:r>
            <a:endParaRPr lang="sv-SE" altLang="sv-FI" sz="4000" b="1" smtClean="0">
              <a:solidFill>
                <a:srgbClr val="A5002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K Q 9 6 4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9 7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A 9 7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3 2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/>
              <a:t>4 </a:t>
            </a:r>
            <a:r>
              <a:rPr lang="sv-FI" altLang="sv-FI" sz="3200" b="1" smtClean="0">
                <a:solidFill>
                  <a:srgbClr val="000080"/>
                </a:solidFill>
              </a:rPr>
              <a:t>♠</a:t>
            </a:r>
            <a:endParaRPr lang="sv-SE" altLang="sv-FI" sz="3200" b="1" smtClean="0">
              <a:solidFill>
                <a:srgbClr val="0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A50021"/>
                </a:solidFill>
              </a:rPr>
              <a:t>Din partner har öppnat med 1 NT. Vad bjuder du?</a:t>
            </a:r>
            <a:endParaRPr lang="sv-SE" altLang="sv-FI" sz="4000" b="1" smtClean="0">
              <a:solidFill>
                <a:srgbClr val="A5002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Q 8 5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Q 7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A Q 9 3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9 5 3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/>
              <a:t>2 NT</a:t>
            </a:r>
            <a:endParaRPr lang="sv-SE" altLang="sv-FI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A50021"/>
                </a:solidFill>
              </a:rPr>
              <a:t>Din partner har öppnat med 1 NT. Vad bjuder du?</a:t>
            </a:r>
            <a:endParaRPr lang="sv-SE" altLang="sv-FI" sz="4000" b="1" smtClean="0">
              <a:solidFill>
                <a:srgbClr val="A5002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8 5 2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10 8 7 5 3 2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8 6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7 5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/>
              <a:t>2 </a:t>
            </a:r>
            <a:r>
              <a:rPr lang="sv-FI" altLang="sv-FI" sz="3200" b="1" smtClean="0">
                <a:solidFill>
                  <a:srgbClr val="FF0000"/>
                </a:solidFill>
              </a:rPr>
              <a:t>♥</a:t>
            </a:r>
            <a:r>
              <a:rPr lang="sv-FI" altLang="sv-FI" smtClean="0"/>
              <a:t> </a:t>
            </a: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A50021"/>
                </a:solidFill>
              </a:rPr>
              <a:t>Din partner har öppnat med 1 NT. Vad bjuder du?</a:t>
            </a:r>
            <a:endParaRPr lang="sv-SE" altLang="sv-FI" sz="4000" b="1" smtClean="0">
              <a:solidFill>
                <a:srgbClr val="A50021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K J 4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10 7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A 9 5 3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K 9 5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/>
              <a:t>3 NT</a:t>
            </a:r>
            <a:endParaRPr lang="sv-SE" altLang="sv-FI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chemeClr val="tx1"/>
                </a:solidFill>
              </a:rPr>
              <a:t>Din partner har öppnat med 1</a:t>
            </a:r>
            <a:r>
              <a:rPr lang="sv-FI" altLang="sv-FI" sz="4000" b="1" smtClean="0">
                <a:solidFill>
                  <a:srgbClr val="996633"/>
                </a:solidFill>
              </a:rPr>
              <a:t> </a:t>
            </a:r>
            <a:r>
              <a:rPr lang="sv-FI" altLang="sv-FI" b="1" smtClean="0">
                <a:solidFill>
                  <a:srgbClr val="FF0000"/>
                </a:solidFill>
              </a:rPr>
              <a:t>♥</a:t>
            </a:r>
            <a:r>
              <a:rPr lang="sv-FI" altLang="sv-FI" sz="4000" b="1" smtClean="0">
                <a:solidFill>
                  <a:srgbClr val="996633"/>
                </a:solidFill>
              </a:rPr>
              <a:t>. </a:t>
            </a:r>
            <a:r>
              <a:rPr lang="sv-FI" altLang="sv-FI" sz="4000" b="1" smtClean="0">
                <a:solidFill>
                  <a:schemeClr val="tx1"/>
                </a:solidFill>
              </a:rPr>
              <a:t>Vad bjuder du?</a:t>
            </a:r>
            <a:endParaRPr lang="sv-SE" altLang="sv-FI" sz="4000" b="1" smtClean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K 9 7 5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K 8 6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K 8 6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9 8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/>
              <a:t>3 </a:t>
            </a:r>
            <a:r>
              <a:rPr lang="sv-FI" altLang="sv-FI" sz="3200" b="1" smtClean="0">
                <a:solidFill>
                  <a:srgbClr val="FF0000"/>
                </a:solidFill>
              </a:rPr>
              <a:t>♥</a:t>
            </a:r>
            <a:endParaRPr lang="sv-SE" altLang="sv-FI" sz="32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chemeClr val="tx1"/>
                </a:solidFill>
              </a:rPr>
              <a:t>Din partner har öppnat med 1</a:t>
            </a:r>
            <a:r>
              <a:rPr lang="sv-FI" altLang="sv-FI" sz="4000" b="1" smtClean="0">
                <a:solidFill>
                  <a:srgbClr val="996633"/>
                </a:solidFill>
              </a:rPr>
              <a:t> </a:t>
            </a:r>
            <a:r>
              <a:rPr lang="sv-FI" altLang="sv-FI" b="1" smtClean="0">
                <a:solidFill>
                  <a:srgbClr val="FF0000"/>
                </a:solidFill>
              </a:rPr>
              <a:t>♥</a:t>
            </a:r>
            <a:r>
              <a:rPr lang="sv-FI" altLang="sv-FI" sz="4000" b="1" smtClean="0">
                <a:solidFill>
                  <a:srgbClr val="996633"/>
                </a:solidFill>
              </a:rPr>
              <a:t>. </a:t>
            </a:r>
            <a:r>
              <a:rPr lang="sv-FI" altLang="sv-FI" sz="4000" b="1" smtClean="0">
                <a:solidFill>
                  <a:schemeClr val="tx1"/>
                </a:solidFill>
              </a:rPr>
              <a:t>Vad bjuder du?</a:t>
            </a:r>
            <a:endParaRPr lang="sv-SE" altLang="sv-FI" sz="4000" b="1" smtClean="0">
              <a:solidFill>
                <a:schemeClr val="tx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6 4 2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9 7 4 3 2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K J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8 7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/>
              <a:t>pass</a:t>
            </a:r>
            <a:endParaRPr lang="sv-SE" altLang="sv-FI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chemeClr val="tx1"/>
                </a:solidFill>
              </a:rPr>
              <a:t>Din partner har öppnat med 1</a:t>
            </a:r>
            <a:r>
              <a:rPr lang="sv-FI" altLang="sv-FI" sz="4000" b="1" smtClean="0">
                <a:solidFill>
                  <a:srgbClr val="996633"/>
                </a:solidFill>
              </a:rPr>
              <a:t> </a:t>
            </a:r>
            <a:r>
              <a:rPr lang="sv-FI" altLang="sv-FI" b="1" smtClean="0">
                <a:solidFill>
                  <a:srgbClr val="FF0000"/>
                </a:solidFill>
              </a:rPr>
              <a:t>♥</a:t>
            </a:r>
            <a:r>
              <a:rPr lang="sv-FI" altLang="sv-FI" sz="4000" b="1" smtClean="0">
                <a:solidFill>
                  <a:srgbClr val="996633"/>
                </a:solidFill>
              </a:rPr>
              <a:t>. </a:t>
            </a:r>
            <a:r>
              <a:rPr lang="sv-FI" altLang="sv-FI" sz="4000" b="1" smtClean="0">
                <a:solidFill>
                  <a:schemeClr val="tx1"/>
                </a:solidFill>
              </a:rPr>
              <a:t>Vad bjuder du?</a:t>
            </a:r>
            <a:endParaRPr lang="sv-SE" altLang="sv-FI" sz="4000" b="1" smtClean="0">
              <a:solidFill>
                <a:schemeClr val="tx1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K Q 9 6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9 8 5 3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</a:t>
            </a:r>
            <a:r>
              <a:rPr lang="sv-FI" altLang="sv-FI" b="1" smtClean="0"/>
              <a:t> J 2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J 6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/>
              <a:t>2 </a:t>
            </a:r>
            <a:r>
              <a:rPr lang="sv-FI" altLang="sv-FI" sz="3200" b="1" smtClean="0">
                <a:solidFill>
                  <a:srgbClr val="FF0000"/>
                </a:solidFill>
              </a:rPr>
              <a:t>♥</a:t>
            </a:r>
            <a:endParaRPr lang="sv-SE" altLang="sv-FI" sz="32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chemeClr val="tx1"/>
                </a:solidFill>
              </a:rPr>
              <a:t>Din partner har öppnat med 1</a:t>
            </a:r>
            <a:r>
              <a:rPr lang="sv-FI" altLang="sv-FI" sz="4000" b="1" smtClean="0">
                <a:solidFill>
                  <a:srgbClr val="996633"/>
                </a:solidFill>
              </a:rPr>
              <a:t> </a:t>
            </a:r>
            <a:r>
              <a:rPr lang="sv-FI" altLang="sv-FI" b="1" smtClean="0">
                <a:solidFill>
                  <a:srgbClr val="FF0000"/>
                </a:solidFill>
              </a:rPr>
              <a:t>♥</a:t>
            </a:r>
            <a:r>
              <a:rPr lang="sv-FI" altLang="sv-FI" sz="4000" b="1" smtClean="0">
                <a:solidFill>
                  <a:srgbClr val="996633"/>
                </a:solidFill>
              </a:rPr>
              <a:t>. </a:t>
            </a:r>
            <a:r>
              <a:rPr lang="sv-FI" altLang="sv-FI" sz="4000" b="1" smtClean="0">
                <a:solidFill>
                  <a:schemeClr val="tx1"/>
                </a:solidFill>
              </a:rPr>
              <a:t>Vad bjuder du?</a:t>
            </a:r>
            <a:endParaRPr lang="sv-SE" altLang="sv-FI" sz="4000" b="1" smtClean="0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A 8 7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 </a:t>
            </a:r>
            <a:r>
              <a:rPr lang="sv-FI" altLang="sv-FI" b="1" smtClean="0"/>
              <a:t>K Q 9 5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A 8 6 3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9 8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3200" b="1" smtClean="0"/>
              <a:t>4 </a:t>
            </a:r>
            <a:r>
              <a:rPr lang="sv-FI" altLang="sv-FI" sz="3200" b="1" smtClean="0">
                <a:solidFill>
                  <a:srgbClr val="FF0000"/>
                </a:solidFill>
              </a:rPr>
              <a:t>♥</a:t>
            </a:r>
            <a:endParaRPr lang="sv-SE" altLang="sv-FI" sz="32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6600"/>
                </a:solidFill>
              </a:rPr>
              <a:t>Hur spelar du?</a:t>
            </a:r>
            <a:endParaRPr lang="sv-SE" altLang="sv-FI" b="1" smtClean="0">
              <a:solidFill>
                <a:srgbClr val="006600"/>
              </a:solidFill>
            </a:endParaRPr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000080"/>
                </a:solidFill>
              </a:rPr>
              <a:t>			</a:t>
            </a:r>
            <a:r>
              <a:rPr lang="sv-FI" altLang="sv-FI" b="1" smtClean="0">
                <a:solidFill>
                  <a:srgbClr val="000080"/>
                </a:solidFill>
              </a:rPr>
              <a:t>	♠ </a:t>
            </a:r>
            <a:r>
              <a:rPr lang="sv-FI" altLang="sv-FI" b="1" smtClean="0"/>
              <a:t>Q 6 3</a:t>
            </a:r>
          </a:p>
          <a:p>
            <a:pPr eaLnBrk="1" hangingPunct="1">
              <a:buFontTx/>
              <a:buNone/>
            </a:pPr>
            <a:endParaRPr lang="sv-FI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	</a:t>
            </a:r>
            <a:r>
              <a:rPr lang="sv-FI" altLang="sv-FI" b="1" smtClean="0"/>
              <a:t>K 10 9</a:t>
            </a:r>
            <a:r>
              <a:rPr lang="sv-FI" altLang="sv-FI" b="1" smtClean="0">
                <a:solidFill>
                  <a:srgbClr val="000080"/>
                </a:solidFill>
              </a:rPr>
              <a:t>				    ♠ J </a:t>
            </a:r>
            <a:r>
              <a:rPr lang="sv-FI" altLang="sv-FI" b="1" smtClean="0"/>
              <a:t>8 7</a:t>
            </a: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				♠ </a:t>
            </a:r>
            <a:r>
              <a:rPr lang="sv-FI" altLang="sv-FI" b="1" smtClean="0"/>
              <a:t>A 5 4 2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6600"/>
                </a:solidFill>
              </a:rPr>
              <a:t>Hur spelar du?</a:t>
            </a:r>
            <a:endParaRPr lang="sv-SE" altLang="sv-FI" b="1" smtClean="0">
              <a:solidFill>
                <a:srgbClr val="0066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FF0000"/>
                </a:solidFill>
              </a:rPr>
              <a:t>				</a:t>
            </a:r>
            <a:r>
              <a:rPr lang="sv-FI" altLang="sv-FI" b="1" smtClean="0">
                <a:solidFill>
                  <a:srgbClr val="FF0000"/>
                </a:solidFill>
              </a:rPr>
              <a:t>♥</a:t>
            </a:r>
            <a:r>
              <a:rPr lang="sv-SE" altLang="sv-FI" b="1" smtClean="0"/>
              <a:t> </a:t>
            </a:r>
            <a:r>
              <a:rPr lang="sv-FI" altLang="sv-FI" b="1" smtClean="0"/>
              <a:t>K Q 4 2</a:t>
            </a: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				♥</a:t>
            </a:r>
            <a:r>
              <a:rPr lang="sv-SE" altLang="sv-FI" b="1" smtClean="0"/>
              <a:t> </a:t>
            </a:r>
            <a:r>
              <a:rPr lang="sv-FI" altLang="sv-FI" b="1" smtClean="0"/>
              <a:t>7 6 3</a:t>
            </a:r>
            <a:endParaRPr lang="sv-SE" altLang="sv-FI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6600"/>
                </a:solidFill>
              </a:rPr>
              <a:t>Hur spelar du?</a:t>
            </a:r>
            <a:endParaRPr lang="sv-SE" altLang="sv-FI" b="1" smtClean="0">
              <a:solidFill>
                <a:srgbClr val="0066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				♥</a:t>
            </a:r>
            <a:r>
              <a:rPr lang="sv-SE" altLang="sv-FI" b="1" smtClean="0"/>
              <a:t> </a:t>
            </a:r>
            <a:r>
              <a:rPr lang="sv-FI" altLang="sv-FI" b="1" smtClean="0"/>
              <a:t>K Q 4 2</a:t>
            </a: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	</a:t>
            </a:r>
            <a:r>
              <a:rPr lang="sv-FI" altLang="sv-FI" b="1" smtClean="0"/>
              <a:t>A 9 8</a:t>
            </a:r>
            <a:r>
              <a:rPr lang="sv-FI" altLang="sv-FI" b="1" smtClean="0">
                <a:solidFill>
                  <a:srgbClr val="FF0000"/>
                </a:solidFill>
              </a:rPr>
              <a:t>					 ♥ </a:t>
            </a:r>
            <a:r>
              <a:rPr lang="sv-FI" altLang="sv-FI" b="1" smtClean="0"/>
              <a:t>J 10 5</a:t>
            </a:r>
            <a:endParaRPr lang="sv-FI" altLang="sv-FI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				♥</a:t>
            </a:r>
            <a:r>
              <a:rPr lang="sv-SE" altLang="sv-FI" b="1" smtClean="0"/>
              <a:t> </a:t>
            </a:r>
            <a:r>
              <a:rPr lang="sv-FI" altLang="sv-FI" b="1" smtClean="0"/>
              <a:t>7 6 3</a:t>
            </a:r>
            <a:endParaRPr lang="sv-SE" altLang="sv-FI" b="1" smtClean="0"/>
          </a:p>
          <a:p>
            <a:pPr eaLnBrk="1" hangingPunct="1"/>
            <a:endParaRPr lang="sv-SE" altLang="sv-FI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6600"/>
                </a:solidFill>
              </a:rPr>
              <a:t>Hur spelar du?</a:t>
            </a:r>
            <a:endParaRPr lang="sv-SE" altLang="sv-FI" b="1" smtClean="0">
              <a:solidFill>
                <a:srgbClr val="0066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FF66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FF6600"/>
                </a:solidFill>
              </a:rPr>
              <a:t>				</a:t>
            </a:r>
            <a:r>
              <a:rPr lang="sv-FI" altLang="sv-FI" b="1" smtClean="0">
                <a:solidFill>
                  <a:srgbClr val="FF6600"/>
                </a:solidFill>
              </a:rPr>
              <a:t>♦ </a:t>
            </a:r>
            <a:r>
              <a:rPr lang="sv-FI" altLang="sv-FI" b="1" smtClean="0"/>
              <a:t>Q J 5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FF6600"/>
              </a:solidFill>
            </a:endParaRP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FF66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				♦ </a:t>
            </a:r>
            <a:r>
              <a:rPr lang="sv-FI" altLang="sv-FI" b="1" smtClean="0"/>
              <a:t>4 3 2</a:t>
            </a:r>
            <a:endParaRPr lang="sv-SE" altLang="sv-FI" b="1" smtClean="0"/>
          </a:p>
          <a:p>
            <a:pPr eaLnBrk="1" hangingPunct="1"/>
            <a:endParaRPr lang="sv-SE" altLang="sv-FI" b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6600"/>
                </a:solidFill>
              </a:rPr>
              <a:t>Hur spelar du?</a:t>
            </a:r>
            <a:endParaRPr lang="sv-SE" altLang="sv-FI" b="1" smtClean="0">
              <a:solidFill>
                <a:srgbClr val="0066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b="1" smtClean="0">
              <a:solidFill>
                <a:srgbClr val="FF66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				♦ </a:t>
            </a:r>
            <a:r>
              <a:rPr lang="sv-FI" altLang="sv-FI" b="1" smtClean="0"/>
              <a:t>Q J 5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FF66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♦	</a:t>
            </a:r>
            <a:r>
              <a:rPr lang="sv-FI" altLang="sv-FI" b="1" smtClean="0"/>
              <a:t>A 8 7 6</a:t>
            </a:r>
            <a:r>
              <a:rPr lang="sv-FI" altLang="sv-FI" b="1" smtClean="0">
                <a:solidFill>
                  <a:srgbClr val="FF6600"/>
                </a:solidFill>
              </a:rPr>
              <a:t>					 ♦ </a:t>
            </a:r>
            <a:r>
              <a:rPr lang="sv-FI" altLang="sv-FI" b="1" smtClean="0"/>
              <a:t>K 10 9</a:t>
            </a:r>
            <a:endParaRPr lang="sv-FI" altLang="sv-FI" b="1" smtClean="0">
              <a:solidFill>
                <a:srgbClr val="FF66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</a:rPr>
              <a:t>				♦ </a:t>
            </a:r>
            <a:r>
              <a:rPr lang="sv-FI" altLang="sv-FI" b="1" smtClean="0"/>
              <a:t>4 3 2</a:t>
            </a:r>
            <a:endParaRPr lang="sv-SE" altLang="sv-FI" b="1" smtClean="0"/>
          </a:p>
          <a:p>
            <a:pPr eaLnBrk="1" hangingPunct="1"/>
            <a:endParaRPr lang="sv-SE" altLang="sv-FI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0099"/>
                </a:solidFill>
              </a:rPr>
              <a:t>Syd spelar femman från bordet. Vilket kort spelar du?</a:t>
            </a:r>
            <a:endParaRPr lang="sv-SE" altLang="sv-FI" sz="4000" b="1" smtClean="0">
              <a:solidFill>
                <a:srgbClr val="000099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008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008000"/>
                </a:solidFill>
              </a:rPr>
              <a:t>				</a:t>
            </a: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Q 4 3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008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♣ </a:t>
            </a:r>
            <a:r>
              <a:rPr lang="sv-FI" altLang="sv-FI" b="1" smtClean="0"/>
              <a:t>A J 2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008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</a:rPr>
              <a:t>				♣ </a:t>
            </a:r>
            <a:r>
              <a:rPr lang="sv-FI" altLang="sv-FI" b="1" smtClean="0"/>
              <a:t>5</a:t>
            </a:r>
            <a:endParaRPr lang="sv-SE" altLang="sv-FI" b="1" smtClean="0"/>
          </a:p>
          <a:p>
            <a:pPr eaLnBrk="1" hangingPunct="1"/>
            <a:endParaRPr lang="sv-SE" altLang="sv-FI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4000" b="1" smtClean="0">
                <a:solidFill>
                  <a:srgbClr val="000099"/>
                </a:solidFill>
              </a:rPr>
              <a:t>Syd spelar femman från bordet. Vilket kort spelar du?</a:t>
            </a:r>
            <a:endParaRPr lang="sv-SE" altLang="sv-FI" sz="4000" b="1" smtClean="0">
              <a:solidFill>
                <a:srgbClr val="0000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FF0000"/>
                </a:solidFill>
              </a:rPr>
              <a:t>				</a:t>
            </a:r>
            <a:r>
              <a:rPr lang="sv-FI" altLang="sv-FI" b="1" smtClean="0">
                <a:solidFill>
                  <a:srgbClr val="FF0000"/>
                </a:solidFill>
              </a:rPr>
              <a:t>♥</a:t>
            </a:r>
            <a:r>
              <a:rPr lang="sv-SE" altLang="sv-FI" b="1" smtClean="0"/>
              <a:t> </a:t>
            </a:r>
            <a:r>
              <a:rPr lang="sv-FI" altLang="sv-FI" b="1" smtClean="0"/>
              <a:t>A K 10</a:t>
            </a: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♥</a:t>
            </a:r>
            <a:r>
              <a:rPr lang="sv-SE" altLang="sv-FI" b="1" smtClean="0"/>
              <a:t> </a:t>
            </a:r>
            <a:r>
              <a:rPr lang="sv-FI" altLang="sv-FI" b="1" smtClean="0"/>
              <a:t>Q J 3</a:t>
            </a: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</a:rPr>
              <a:t>				♥</a:t>
            </a:r>
            <a:r>
              <a:rPr lang="sv-SE" altLang="sv-FI" b="1" smtClean="0"/>
              <a:t> </a:t>
            </a:r>
            <a:r>
              <a:rPr lang="sv-FI" altLang="sv-FI" b="1" smtClean="0"/>
              <a:t>5</a:t>
            </a:r>
            <a:endParaRPr lang="sv-SE" altLang="sv-FI" b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521</Words>
  <Application>Microsoft Office PowerPoint</Application>
  <PresentationFormat>Bildspel på skärmen (4:3)</PresentationFormat>
  <Paragraphs>250</Paragraphs>
  <Slides>28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28</vt:i4>
      </vt:variant>
    </vt:vector>
  </HeadingPairs>
  <TitlesOfParts>
    <vt:vector size="32" baseType="lpstr">
      <vt:lpstr>Times New Roman</vt:lpstr>
      <vt:lpstr>Arial</vt:lpstr>
      <vt:lpstr>Calibri</vt:lpstr>
      <vt:lpstr>Standardformgivning</vt:lpstr>
      <vt:lpstr>Hemuppgifter lektion 6</vt:lpstr>
      <vt:lpstr>Hur spelar du?</vt:lpstr>
      <vt:lpstr>Hur spelar du?</vt:lpstr>
      <vt:lpstr>Hur spelar du?</vt:lpstr>
      <vt:lpstr>Hur spelar du?</vt:lpstr>
      <vt:lpstr>Hur spelar du?</vt:lpstr>
      <vt:lpstr>Hur spelar du?</vt:lpstr>
      <vt:lpstr>Syd spelar femman från bordet. Vilket kort spelar du?</vt:lpstr>
      <vt:lpstr>Syd spelar femman från bordet. Vilket kort spelar du?</vt:lpstr>
      <vt:lpstr>Syd spelar femman från bordet. Vilket kort spelar du?</vt:lpstr>
      <vt:lpstr>PowerPoint-presentation</vt:lpstr>
      <vt:lpstr>Vad spelar du ut mot 3 NT?</vt:lpstr>
      <vt:lpstr>Vad spelar du ut mot 3 NT?</vt:lpstr>
      <vt:lpstr>Vad spelar du ut mot 3 NT?</vt:lpstr>
      <vt:lpstr>Vad spelar du ut mot 3 NT?</vt:lpstr>
      <vt:lpstr>Vad öppnar du med?</vt:lpstr>
      <vt:lpstr>Vad öppnar du med?</vt:lpstr>
      <vt:lpstr>Vad öppnar du med?</vt:lpstr>
      <vt:lpstr>Vad öppnar du med?</vt:lpstr>
      <vt:lpstr>Vad öppnar du med?</vt:lpstr>
      <vt:lpstr>Din partner har öppnat med 1 NT. Vad bjuder du?</vt:lpstr>
      <vt:lpstr>Din partner har öppnat med 1 NT. Vad bjuder du?</vt:lpstr>
      <vt:lpstr>Din partner har öppnat med 1 NT. Vad bjuder du?</vt:lpstr>
      <vt:lpstr>Din partner har öppnat med 1 NT. Vad bjuder du?</vt:lpstr>
      <vt:lpstr>Din partner har öppnat med 1 ♥. Vad bjuder du?</vt:lpstr>
      <vt:lpstr>Din partner har öppnat med 1 ♥. Vad bjuder du?</vt:lpstr>
      <vt:lpstr>Din partner har öppnat med 1 ♥. Vad bjuder du?</vt:lpstr>
      <vt:lpstr>Din partner har öppnat med 1 ♥. Vad bjuder du?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Hemuppgifter lektion 5</dc:title>
  <dc:creator>Teta</dc:creator>
  <cp:lastModifiedBy>Agneta Berglund</cp:lastModifiedBy>
  <cp:revision>16</cp:revision>
  <dcterms:created xsi:type="dcterms:W3CDTF">2010-10-14T06:43:20Z</dcterms:created>
  <dcterms:modified xsi:type="dcterms:W3CDTF">2015-10-18T14:25:44Z</dcterms:modified>
</cp:coreProperties>
</file>