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3" r:id="rId7"/>
    <p:sldId id="264" r:id="rId8"/>
    <p:sldId id="260" r:id="rId9"/>
    <p:sldId id="261" r:id="rId10"/>
    <p:sldId id="266" r:id="rId11"/>
    <p:sldId id="262" r:id="rId12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8000"/>
    <a:srgbClr val="FF6600"/>
    <a:srgbClr val="FF00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866" autoAdjust="0"/>
    <p:restoredTop sz="90929"/>
  </p:normalViewPr>
  <p:slideViewPr>
    <p:cSldViewPr>
      <p:cViewPr varScale="1">
        <p:scale>
          <a:sx n="68" d="100"/>
          <a:sy n="68" d="100"/>
        </p:scale>
        <p:origin x="8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20DC28-FEBC-4875-BBB0-1B367E8B3EA0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65232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2B6F47-7423-4246-8F7D-D29B9774ECC1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80180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C3A20D-5D7F-4212-B076-795BE0494C93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14056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261B58-ED06-4578-AE2A-D1AAFB86EF4A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24633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9602DD-C195-4FED-9677-A141C69818E5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770256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098A8F-2F89-4FBC-B15B-2B1F852097D6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730261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B5B6D-660D-4105-AD0D-FFA2DB977611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050295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CF6D6-F82B-4C11-8BEB-BD9404E89204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687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3213B-047E-424B-B1F7-3F8D75785EA8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351601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5A3364-1F17-43AA-B20E-8E0C8105BD39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57222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FI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9ADC82-5BA0-4FCD-B978-652FAB44C7B5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1335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bakgrundstexten</a:t>
            </a:r>
          </a:p>
          <a:p>
            <a:pPr lvl="1"/>
            <a:r>
              <a:rPr lang="sv-SE" altLang="sv-FI" smtClean="0"/>
              <a:t>Nivå två</a:t>
            </a:r>
          </a:p>
          <a:p>
            <a:pPr lvl="2"/>
            <a:r>
              <a:rPr lang="sv-SE" altLang="sv-FI" smtClean="0"/>
              <a:t>Nivå tre</a:t>
            </a:r>
          </a:p>
          <a:p>
            <a:pPr lvl="3"/>
            <a:r>
              <a:rPr lang="sv-SE" altLang="sv-FI" smtClean="0"/>
              <a:t>Nivå fyra</a:t>
            </a:r>
          </a:p>
          <a:p>
            <a:pPr lvl="4"/>
            <a:r>
              <a:rPr lang="sv-SE" altLang="sv-FI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A02E8B2-4B44-440A-8776-96349FCEF3A4}" type="slidenum">
              <a:rPr lang="sv-SE" altLang="sv-FI"/>
              <a:pPr/>
              <a:t>‹#›</a:t>
            </a:fld>
            <a:endParaRPr lang="sv-SE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3399"/>
                </a:solidFill>
                <a:latin typeface="Tempus Sans ITC" panose="04020404030D07020202" pitchFamily="82" charset="0"/>
              </a:rPr>
              <a:t>Lektion 1, grundkurs</a:t>
            </a:r>
            <a:endParaRPr lang="sv-SE" altLang="sv-FI" b="1" smtClean="0">
              <a:solidFill>
                <a:srgbClr val="003399"/>
              </a:solidFill>
              <a:latin typeface="Tempus Sans ITC" panose="04020404030D07020202" pitchFamily="82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</p:txBody>
      </p:sp>
      <p:pic>
        <p:nvPicPr>
          <p:cNvPr id="2052" name="Picture 5" descr="C:\Users\Teta\Pictures\hjärter etc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114800"/>
            <a:ext cx="1189038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FI" altLang="sv-FI" smtClean="0"/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>
          <a:xfrm>
            <a:off x="685800" y="1412875"/>
            <a:ext cx="7772400" cy="4683125"/>
          </a:xfrm>
        </p:spPr>
        <p:txBody>
          <a:bodyPr/>
          <a:lstStyle/>
          <a:p>
            <a:pPr>
              <a:buFontTx/>
              <a:buNone/>
            </a:pPr>
            <a:r>
              <a:rPr lang="sv-FI" altLang="sv-FI" sz="2800" b="1" smtClean="0">
                <a:solidFill>
                  <a:srgbClr val="000080"/>
                </a:solidFill>
                <a:latin typeface="Calibri" panose="020F0502020204030204" pitchFamily="34" charset="0"/>
              </a:rPr>
              <a:t>				♠ </a:t>
            </a:r>
            <a:r>
              <a:rPr lang="sv-FI" altLang="sv-FI" sz="2800" b="1" smtClean="0">
                <a:latin typeface="Calibri" panose="020F0502020204030204" pitchFamily="34" charset="0"/>
              </a:rPr>
              <a:t>A 7 5 4</a:t>
            </a:r>
            <a:endParaRPr lang="sv-SE" altLang="sv-FI" sz="2800" b="1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				♥ </a:t>
            </a:r>
            <a:r>
              <a:rPr lang="sv-FI" altLang="sv-FI" sz="2800" b="1" smtClean="0">
                <a:latin typeface="Calibri" panose="020F0502020204030204" pitchFamily="34" charset="0"/>
              </a:rPr>
              <a:t>K 3</a:t>
            </a:r>
            <a:endParaRPr lang="sv-SE" altLang="sv-FI" sz="2800" b="1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sv-FI" altLang="sv-FI" sz="2800" b="1" smtClean="0">
                <a:solidFill>
                  <a:srgbClr val="FF6600"/>
                </a:solidFill>
                <a:latin typeface="Calibri" panose="020F0502020204030204" pitchFamily="34" charset="0"/>
              </a:rPr>
              <a:t>				♦ </a:t>
            </a:r>
            <a:r>
              <a:rPr lang="sv-FI" altLang="sv-FI" sz="2800" b="1" smtClean="0">
                <a:latin typeface="Calibri" panose="020F0502020204030204" pitchFamily="34" charset="0"/>
              </a:rPr>
              <a:t>Q J 6</a:t>
            </a:r>
            <a:endParaRPr lang="sv-SE" altLang="sv-FI" sz="2800" b="1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				♣ </a:t>
            </a:r>
            <a:r>
              <a:rPr lang="sv-FI" altLang="sv-FI" sz="2800" b="1" smtClean="0">
                <a:latin typeface="Calibri" panose="020F0502020204030204" pitchFamily="34" charset="0"/>
              </a:rPr>
              <a:t>9 7 5 3</a:t>
            </a:r>
          </a:p>
          <a:p>
            <a:pPr>
              <a:buFontTx/>
              <a:buNone/>
            </a:pPr>
            <a:r>
              <a:rPr lang="sv-SE" altLang="sv-FI" sz="2800" b="1" smtClean="0">
                <a:latin typeface="Calibri" panose="020F0502020204030204" pitchFamily="34" charset="0"/>
              </a:rPr>
              <a:t>Utspel: 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SE" altLang="sv-FI" sz="2800" b="1" smtClean="0">
                <a:latin typeface="Calibri" panose="020F0502020204030204" pitchFamily="34" charset="0"/>
              </a:rPr>
              <a:t>Q</a:t>
            </a:r>
          </a:p>
          <a:p>
            <a:pPr>
              <a:buFontTx/>
              <a:buNone/>
            </a:pPr>
            <a:r>
              <a:rPr lang="sv-FI" altLang="sv-FI" sz="2800" b="1" smtClean="0">
                <a:solidFill>
                  <a:srgbClr val="000080"/>
                </a:solidFill>
                <a:latin typeface="Calibri" panose="020F0502020204030204" pitchFamily="34" charset="0"/>
              </a:rPr>
              <a:t>				♠ </a:t>
            </a:r>
            <a:r>
              <a:rPr lang="sv-FI" altLang="sv-FI" sz="2800" b="1" smtClean="0">
                <a:latin typeface="Calibri" panose="020F0502020204030204" pitchFamily="34" charset="0"/>
              </a:rPr>
              <a:t>K 6</a:t>
            </a:r>
            <a:endParaRPr lang="sv-SE" altLang="sv-FI" sz="2800" b="1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				♥ </a:t>
            </a:r>
            <a:r>
              <a:rPr lang="sv-FI" altLang="sv-FI" sz="2800" b="1" smtClean="0">
                <a:latin typeface="Calibri" panose="020F0502020204030204" pitchFamily="34" charset="0"/>
              </a:rPr>
              <a:t>A 8 2</a:t>
            </a:r>
            <a:endParaRPr lang="sv-SE" altLang="sv-FI" sz="2800" b="1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sv-FI" altLang="sv-FI" sz="2800" b="1" smtClean="0">
                <a:solidFill>
                  <a:srgbClr val="FF6600"/>
                </a:solidFill>
                <a:latin typeface="Calibri" panose="020F0502020204030204" pitchFamily="34" charset="0"/>
              </a:rPr>
              <a:t>				♦ </a:t>
            </a:r>
            <a:r>
              <a:rPr lang="sv-FI" altLang="sv-FI" sz="2800" b="1" smtClean="0">
                <a:latin typeface="Calibri" panose="020F0502020204030204" pitchFamily="34" charset="0"/>
              </a:rPr>
              <a:t>K 10 9 3 2</a:t>
            </a:r>
            <a:endParaRPr lang="sv-SE" altLang="sv-FI" sz="2800" b="1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				♣ </a:t>
            </a:r>
            <a:r>
              <a:rPr lang="sv-FI" altLang="sv-FI" sz="2800" b="1" smtClean="0">
                <a:latin typeface="Calibri" panose="020F0502020204030204" pitchFamily="34" charset="0"/>
              </a:rPr>
              <a:t>A K 2</a:t>
            </a:r>
            <a:endParaRPr lang="sv-SE" altLang="sv-FI" sz="2800" b="1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sv-FI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b="1" smtClean="0"/>
          </a:p>
          <a:p>
            <a:pPr eaLnBrk="1" hangingPunct="1">
              <a:buFontTx/>
              <a:buNone/>
            </a:pPr>
            <a:endParaRPr lang="sv-FI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Godspela de stick som saknas 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INNAN</a:t>
            </a:r>
            <a:r>
              <a:rPr lang="sv-FI" altLang="sv-FI" b="1" smtClean="0">
                <a:latin typeface="Calibri" panose="020F0502020204030204" pitchFamily="34" charset="0"/>
              </a:rPr>
              <a:t> du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spelar dina säkra stick.</a:t>
            </a:r>
            <a:endParaRPr lang="sv-SE" altLang="sv-FI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latin typeface="Calibri" panose="020F0502020204030204" pitchFamily="34" charset="0"/>
              </a:rPr>
              <a:t>Färgerna är rangordnade</a:t>
            </a:r>
            <a:endParaRPr lang="sv-SE" altLang="sv-FI" b="1" smtClean="0">
              <a:latin typeface="Calibri" panose="020F050202020403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sv-FI" altLang="sv-FI" b="1" smtClean="0">
              <a:solidFill>
                <a:srgbClr val="003399"/>
              </a:solidFill>
            </a:endParaRPr>
          </a:p>
          <a:p>
            <a:pPr eaLnBrk="1" hangingPunct="1"/>
            <a:r>
              <a:rPr lang="sv-FI" altLang="sv-FI" b="1" smtClean="0">
                <a:solidFill>
                  <a:srgbClr val="003399"/>
                </a:solidFill>
                <a:latin typeface="Calibri" panose="020F0502020204030204" pitchFamily="34" charset="0"/>
              </a:rPr>
              <a:t>Spader</a:t>
            </a:r>
            <a:r>
              <a:rPr lang="sv-FI" altLang="sv-FI" b="1" smtClean="0">
                <a:latin typeface="Calibri" panose="020F0502020204030204" pitchFamily="34" charset="0"/>
              </a:rPr>
              <a:t>	(högsta färgen)</a:t>
            </a:r>
          </a:p>
          <a:p>
            <a:pPr eaLnBrk="1" hangingPunct="1"/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Hjärter</a:t>
            </a:r>
          </a:p>
          <a:p>
            <a:pPr eaLnBrk="1" hangingPunct="1"/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Ruter</a:t>
            </a:r>
          </a:p>
          <a:p>
            <a:pPr eaLnBrk="1" hangingPunct="1"/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Klöver</a:t>
            </a:r>
          </a:p>
          <a:p>
            <a:pPr eaLnBrk="1" hangingPunct="1"/>
            <a:endParaRPr lang="sv-SE" altLang="sv-FI" b="1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endParaRPr lang="sv-FI" b="1" dirty="0" smtClean="0">
              <a:solidFill>
                <a:srgbClr val="003399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sv-FI" b="1" dirty="0" smtClean="0">
                <a:solidFill>
                  <a:srgbClr val="003399"/>
                </a:solidFill>
              </a:rPr>
              <a:t>	</a:t>
            </a:r>
            <a:r>
              <a:rPr lang="sv-FI" sz="4000" b="1" dirty="0" smtClean="0">
                <a:solidFill>
                  <a:srgbClr val="003399"/>
                </a:solidFill>
                <a:latin typeface="Calibri" pitchFamily="34" charset="0"/>
                <a:cs typeface="Calibri" pitchFamily="34" charset="0"/>
              </a:rPr>
              <a:t>Du måste bekänna färg.</a:t>
            </a:r>
          </a:p>
          <a:p>
            <a:pPr eaLnBrk="1" hangingPunct="1">
              <a:defRPr/>
            </a:pPr>
            <a:endParaRPr lang="sv-FI" sz="4000" b="1" dirty="0" smtClean="0">
              <a:solidFill>
                <a:srgbClr val="003399"/>
              </a:solidFill>
              <a:latin typeface="Calibri" pitchFamily="34" charset="0"/>
              <a:cs typeface="Calibri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sv-FI" sz="4000" b="1" dirty="0" smtClean="0">
                <a:solidFill>
                  <a:srgbClr val="008000"/>
                </a:solidFill>
                <a:latin typeface="Calibri" pitchFamily="34" charset="0"/>
                <a:cs typeface="Calibri" pitchFamily="34" charset="0"/>
              </a:rPr>
              <a:t>	Det finns inget sticktvång</a:t>
            </a:r>
            <a:r>
              <a:rPr lang="sv-FI" sz="3600" dirty="0" smtClean="0">
                <a:solidFill>
                  <a:srgbClr val="00800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sv-SE" sz="3600" dirty="0" smtClean="0">
              <a:solidFill>
                <a:srgbClr val="008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Utspel mot sangkontrakt</a:t>
            </a:r>
            <a:endParaRPr lang="sv-FI" altLang="sv-FI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FI" altLang="sv-FI" smtClean="0"/>
          </a:p>
          <a:p>
            <a:pPr marL="0" indent="0">
              <a:buFontTx/>
              <a:buNone/>
            </a:pPr>
            <a:r>
              <a:rPr lang="sv-FI" altLang="sv-FI" sz="4000" b="1" smtClean="0">
                <a:latin typeface="Calibri" panose="020F0502020204030204" pitchFamily="34" charset="0"/>
              </a:rPr>
              <a:t>Spela ut i din </a:t>
            </a:r>
            <a:r>
              <a:rPr lang="sv-FI" altLang="sv-FI" sz="4000" b="1" smtClean="0">
                <a:solidFill>
                  <a:srgbClr val="FF0000"/>
                </a:solidFill>
                <a:latin typeface="Calibri" panose="020F0502020204030204" pitchFamily="34" charset="0"/>
              </a:rPr>
              <a:t>längsta</a:t>
            </a:r>
            <a:r>
              <a:rPr lang="sv-FI" altLang="sv-FI" sz="4000" b="1" smtClean="0">
                <a:latin typeface="Calibri" panose="020F0502020204030204" pitchFamily="34" charset="0"/>
              </a:rPr>
              <a:t> färg.</a:t>
            </a:r>
          </a:p>
          <a:p>
            <a:pPr marL="0" indent="0">
              <a:buFontTx/>
              <a:buNone/>
            </a:pPr>
            <a:endParaRPr lang="sv-FI" altLang="sv-FI" sz="4000" b="1" smtClean="0"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sv-FI" altLang="sv-FI" sz="4000" b="1" smtClean="0">
                <a:latin typeface="Calibri" panose="020F0502020204030204" pitchFamily="34" charset="0"/>
              </a:rPr>
              <a:t>Om du har </a:t>
            </a:r>
            <a:r>
              <a:rPr lang="sv-FI" altLang="sv-FI" sz="4000" b="1" smtClean="0">
                <a:solidFill>
                  <a:srgbClr val="008000"/>
                </a:solidFill>
                <a:latin typeface="Calibri" panose="020F0502020204030204" pitchFamily="34" charset="0"/>
              </a:rPr>
              <a:t>två lika långa </a:t>
            </a:r>
            <a:r>
              <a:rPr lang="sv-FI" altLang="sv-FI" sz="4000" b="1" smtClean="0">
                <a:latin typeface="Calibri" panose="020F0502020204030204" pitchFamily="34" charset="0"/>
              </a:rPr>
              <a:t>färger väljer du den </a:t>
            </a:r>
            <a:r>
              <a:rPr lang="sv-FI" altLang="sv-FI" sz="4000" b="1" smtClean="0">
                <a:solidFill>
                  <a:srgbClr val="003399"/>
                </a:solidFill>
                <a:latin typeface="Calibri" panose="020F0502020204030204" pitchFamily="34" charset="0"/>
              </a:rPr>
              <a:t>starkaste</a:t>
            </a:r>
            <a:r>
              <a:rPr lang="sv-FI" altLang="sv-FI" sz="4000" b="1" smtClean="0">
                <a:latin typeface="Calibri" panose="020F0502020204030204" pitchFamily="34" charset="0"/>
              </a:rPr>
              <a:t> färgen.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Utspel mot sangkontrakt</a:t>
            </a:r>
            <a:endParaRPr lang="sv-SE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FI" altLang="sv-FI" sz="3600" b="1" smtClean="0">
                <a:solidFill>
                  <a:srgbClr val="008000"/>
                </a:solidFill>
                <a:latin typeface="Calibri" panose="020F0502020204030204" pitchFamily="34" charset="0"/>
              </a:rPr>
              <a:t>Sekvens</a:t>
            </a:r>
          </a:p>
          <a:p>
            <a:pPr eaLnBrk="1" hangingPunct="1">
              <a:buFontTx/>
              <a:buNone/>
            </a:pPr>
            <a:r>
              <a:rPr lang="sv-FI" altLang="sv-FI" sz="2800" b="1" u="sng" smtClean="0">
                <a:latin typeface="Calibri" panose="020F0502020204030204" pitchFamily="34" charset="0"/>
              </a:rPr>
              <a:t>A</a:t>
            </a:r>
            <a:r>
              <a:rPr lang="sv-FI" altLang="sv-FI" sz="2800" b="1" smtClean="0">
                <a:latin typeface="Calibri" panose="020F0502020204030204" pitchFamily="34" charset="0"/>
              </a:rPr>
              <a:t> </a:t>
            </a:r>
            <a:r>
              <a:rPr lang="sv-FI" altLang="sv-FI" sz="2800" smtClean="0">
                <a:latin typeface="Calibri" panose="020F0502020204030204" pitchFamily="34" charset="0"/>
              </a:rPr>
              <a:t>K Q 7</a:t>
            </a:r>
          </a:p>
          <a:p>
            <a:pPr eaLnBrk="1" hangingPunct="1">
              <a:buFontTx/>
              <a:buNone/>
            </a:pPr>
            <a:endParaRPr lang="sv-FI" altLang="sv-FI" sz="280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800" b="1" u="sng" smtClean="0">
                <a:latin typeface="Calibri" panose="020F0502020204030204" pitchFamily="34" charset="0"/>
              </a:rPr>
              <a:t>K</a:t>
            </a:r>
            <a:r>
              <a:rPr lang="sv-FI" altLang="sv-FI" sz="2800" b="1" smtClean="0">
                <a:latin typeface="Calibri" panose="020F0502020204030204" pitchFamily="34" charset="0"/>
              </a:rPr>
              <a:t> </a:t>
            </a:r>
            <a:r>
              <a:rPr lang="sv-FI" altLang="sv-FI" sz="2800" smtClean="0">
                <a:latin typeface="Calibri" panose="020F0502020204030204" pitchFamily="34" charset="0"/>
              </a:rPr>
              <a:t>Q J 6 3</a:t>
            </a:r>
          </a:p>
          <a:p>
            <a:pPr eaLnBrk="1" hangingPunct="1">
              <a:buFontTx/>
              <a:buNone/>
            </a:pPr>
            <a:r>
              <a:rPr lang="sv-FI" altLang="sv-FI" sz="2800" smtClean="0">
                <a:latin typeface="Calibri" panose="020F0502020204030204" pitchFamily="34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sv-FI" altLang="sv-FI" sz="2800" b="1" u="sng" smtClean="0">
                <a:latin typeface="Calibri" panose="020F0502020204030204" pitchFamily="34" charset="0"/>
              </a:rPr>
              <a:t>Q</a:t>
            </a:r>
            <a:r>
              <a:rPr lang="sv-FI" altLang="sv-FI" sz="2800" b="1" smtClean="0">
                <a:latin typeface="Calibri" panose="020F0502020204030204" pitchFamily="34" charset="0"/>
              </a:rPr>
              <a:t> </a:t>
            </a:r>
            <a:r>
              <a:rPr lang="sv-FI" altLang="sv-FI" sz="2800" smtClean="0">
                <a:latin typeface="Calibri" panose="020F0502020204030204" pitchFamily="34" charset="0"/>
              </a:rPr>
              <a:t>J 10 4 3	</a:t>
            </a:r>
          </a:p>
          <a:p>
            <a:pPr eaLnBrk="1" hangingPunct="1">
              <a:buFontTx/>
              <a:buNone/>
            </a:pPr>
            <a:endParaRPr lang="sv-FI" altLang="sv-FI" sz="2800" b="1" u="sng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800" b="1" u="sng" smtClean="0">
                <a:latin typeface="Calibri" panose="020F0502020204030204" pitchFamily="34" charset="0"/>
              </a:rPr>
              <a:t>10</a:t>
            </a:r>
            <a:r>
              <a:rPr lang="sv-FI" altLang="sv-FI" sz="2800" b="1" smtClean="0">
                <a:latin typeface="Calibri" panose="020F0502020204030204" pitchFamily="34" charset="0"/>
              </a:rPr>
              <a:t> </a:t>
            </a:r>
            <a:r>
              <a:rPr lang="sv-FI" altLang="sv-FI" sz="2800" smtClean="0">
                <a:latin typeface="Calibri" panose="020F0502020204030204" pitchFamily="34" charset="0"/>
              </a:rPr>
              <a:t>9 8 6 5</a:t>
            </a:r>
          </a:p>
          <a:p>
            <a:pPr eaLnBrk="1" hangingPunct="1">
              <a:buFontTx/>
              <a:buNone/>
            </a:pPr>
            <a:endParaRPr lang="sv-FI" altLang="sv-FI" sz="2800" smtClean="0"/>
          </a:p>
          <a:p>
            <a:pPr eaLnBrk="1" hangingPunct="1">
              <a:buFontTx/>
              <a:buNone/>
            </a:pPr>
            <a:r>
              <a:rPr lang="sv-FI" altLang="sv-FI" sz="2800" smtClean="0"/>
              <a:t>   </a:t>
            </a:r>
          </a:p>
          <a:p>
            <a:pPr eaLnBrk="1" hangingPunct="1">
              <a:buFontTx/>
              <a:buNone/>
            </a:pPr>
            <a:endParaRPr lang="sv-SE" altLang="sv-FI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Utspel mot sangkontrakt</a:t>
            </a:r>
            <a:endParaRPr lang="sv-SE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Oäkta sekvens</a:t>
            </a:r>
          </a:p>
          <a:p>
            <a:pPr eaLnBrk="1" hangingPunct="1">
              <a:buFontTx/>
              <a:buNone/>
            </a:pPr>
            <a:endParaRPr lang="sv-FI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u="sng" smtClean="0">
                <a:latin typeface="Calibri" panose="020F0502020204030204" pitchFamily="34" charset="0"/>
              </a:rPr>
              <a:t>A</a:t>
            </a:r>
            <a:r>
              <a:rPr lang="sv-FI" altLang="sv-FI" b="1" smtClean="0">
                <a:latin typeface="Calibri" panose="020F0502020204030204" pitchFamily="34" charset="0"/>
              </a:rPr>
              <a:t> </a:t>
            </a:r>
            <a:r>
              <a:rPr lang="sv-FI" altLang="sv-FI" smtClean="0">
                <a:latin typeface="Calibri" panose="020F0502020204030204" pitchFamily="34" charset="0"/>
              </a:rPr>
              <a:t>K J 7		</a:t>
            </a:r>
          </a:p>
          <a:p>
            <a:pPr eaLnBrk="1" hangingPunct="1">
              <a:buFontTx/>
              <a:buNone/>
            </a:pPr>
            <a:endParaRPr lang="sv-FI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u="sng" smtClean="0">
                <a:latin typeface="Calibri" panose="020F0502020204030204" pitchFamily="34" charset="0"/>
              </a:rPr>
              <a:t>K</a:t>
            </a:r>
            <a:r>
              <a:rPr lang="sv-FI" altLang="sv-FI" b="1" smtClean="0">
                <a:latin typeface="Calibri" panose="020F0502020204030204" pitchFamily="34" charset="0"/>
              </a:rPr>
              <a:t> </a:t>
            </a:r>
            <a:r>
              <a:rPr lang="sv-FI" altLang="sv-FI" smtClean="0">
                <a:latin typeface="Calibri" panose="020F0502020204030204" pitchFamily="34" charset="0"/>
              </a:rPr>
              <a:t>Q 10 6 3	</a:t>
            </a:r>
          </a:p>
          <a:p>
            <a:pPr eaLnBrk="1" hangingPunct="1">
              <a:buFontTx/>
              <a:buNone/>
            </a:pPr>
            <a:endParaRPr lang="sv-FI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u="sng" smtClean="0">
                <a:latin typeface="Calibri" panose="020F0502020204030204" pitchFamily="34" charset="0"/>
              </a:rPr>
              <a:t>10</a:t>
            </a:r>
            <a:r>
              <a:rPr lang="sv-FI" altLang="sv-FI" b="1" smtClean="0">
                <a:latin typeface="Calibri" panose="020F0502020204030204" pitchFamily="34" charset="0"/>
              </a:rPr>
              <a:t> </a:t>
            </a:r>
            <a:r>
              <a:rPr lang="sv-FI" altLang="sv-FI" smtClean="0">
                <a:latin typeface="Calibri" panose="020F0502020204030204" pitchFamily="34" charset="0"/>
              </a:rPr>
              <a:t>9 7 6 5</a:t>
            </a:r>
          </a:p>
          <a:p>
            <a:pPr eaLnBrk="1" hangingPunct="1">
              <a:buFontTx/>
              <a:buNone/>
            </a:pPr>
            <a:endParaRPr lang="sv-FI" altLang="sv-FI" b="1" u="sng" smtClean="0"/>
          </a:p>
          <a:p>
            <a:pPr eaLnBrk="1" hangingPunct="1">
              <a:buFontTx/>
              <a:buNone/>
            </a:pPr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92150"/>
            <a:ext cx="7772400" cy="1143000"/>
          </a:xfrm>
        </p:spPr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Utspel mot sangkontrakt</a:t>
            </a:r>
            <a:endParaRPr lang="sv-SE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8000"/>
                </a:solidFill>
              </a:rPr>
              <a:t>”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utspel enligt 11-regeln</a:t>
            </a:r>
            <a:r>
              <a:rPr lang="sv-FI" altLang="sv-FI" b="1" smtClean="0">
                <a:latin typeface="Calibri" panose="020F0502020204030204" pitchFamily="34" charset="0"/>
              </a:rPr>
              <a:t>”</a:t>
            </a:r>
          </a:p>
          <a:p>
            <a:pPr eaLnBrk="1" hangingPunct="1">
              <a:buFontTx/>
              <a:buNone/>
            </a:pPr>
            <a:r>
              <a:rPr lang="sv-FI" altLang="sv-FI" smtClean="0">
                <a:latin typeface="Calibri" panose="020F0502020204030204" pitchFamily="34" charset="0"/>
              </a:rPr>
              <a:t>K 8 6 </a:t>
            </a:r>
            <a:r>
              <a:rPr lang="sv-FI" altLang="sv-FI" b="1" u="sng" smtClean="0">
                <a:latin typeface="Calibri" panose="020F0502020204030204" pitchFamily="34" charset="0"/>
              </a:rPr>
              <a:t>2</a:t>
            </a:r>
            <a:r>
              <a:rPr lang="sv-FI" altLang="sv-FI" smtClean="0">
                <a:latin typeface="Calibri" panose="020F0502020204030204" pitchFamily="34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sv-FI" altLang="sv-FI" smtClean="0">
                <a:latin typeface="Calibri" panose="020F0502020204030204" pitchFamily="34" charset="0"/>
              </a:rPr>
              <a:t>Q J 5 </a:t>
            </a:r>
            <a:r>
              <a:rPr lang="sv-FI" altLang="sv-FI" b="1" u="sng" smtClean="0">
                <a:latin typeface="Calibri" panose="020F0502020204030204" pitchFamily="34" charset="0"/>
              </a:rPr>
              <a:t>4</a:t>
            </a:r>
            <a:r>
              <a:rPr lang="sv-FI" altLang="sv-FI" smtClean="0">
                <a:latin typeface="Calibri" panose="020F0502020204030204" pitchFamily="34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sv-FI" altLang="sv-FI" smtClean="0">
                <a:latin typeface="Calibri" panose="020F0502020204030204" pitchFamily="34" charset="0"/>
              </a:rPr>
              <a:t>A Q 7 </a:t>
            </a:r>
            <a:r>
              <a:rPr lang="sv-FI" altLang="sv-FI" b="1" u="sng" smtClean="0">
                <a:latin typeface="Calibri" panose="020F0502020204030204" pitchFamily="34" charset="0"/>
              </a:rPr>
              <a:t>6</a:t>
            </a:r>
            <a:r>
              <a:rPr lang="sv-FI" altLang="sv-FI" b="1" smtClean="0">
                <a:latin typeface="Calibri" panose="020F0502020204030204" pitchFamily="34" charset="0"/>
              </a:rPr>
              <a:t> </a:t>
            </a:r>
            <a:r>
              <a:rPr lang="sv-FI" altLang="sv-FI" smtClean="0">
                <a:latin typeface="Calibri" panose="020F0502020204030204" pitchFamily="34" charset="0"/>
              </a:rPr>
              <a:t>4</a:t>
            </a:r>
          </a:p>
          <a:p>
            <a:pPr eaLnBrk="1" hangingPunct="1">
              <a:buFontTx/>
              <a:buNone/>
            </a:pPr>
            <a:endParaRPr lang="sv-FI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Du ”</a:t>
            </a:r>
            <a:r>
              <a:rPr lang="sv-FI" altLang="sv-FI" b="1" smtClean="0">
                <a:solidFill>
                  <a:srgbClr val="003399"/>
                </a:solidFill>
                <a:latin typeface="Calibri" panose="020F0502020204030204" pitchFamily="34" charset="0"/>
              </a:rPr>
              <a:t>drar för en honnör</a:t>
            </a:r>
            <a:r>
              <a:rPr lang="sv-FI" altLang="sv-FI" b="1" smtClean="0">
                <a:latin typeface="Calibri" panose="020F0502020204030204" pitchFamily="34" charset="0"/>
              </a:rPr>
              <a:t>”, 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spelar ut </a:t>
            </a: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det fjärde kortet från toppen.</a:t>
            </a:r>
            <a:endParaRPr lang="sv-FI" altLang="sv-FI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sv-FI" altLang="sv-FI" b="1" smtClean="0"/>
          </a:p>
          <a:p>
            <a:pPr eaLnBrk="1" hangingPunct="1">
              <a:buFontTx/>
              <a:buNone/>
            </a:pPr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Utspelarens partner</a:t>
            </a:r>
            <a:endParaRPr lang="sv-SE" altLang="sv-FI" b="1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b="1" smtClean="0"/>
          </a:p>
          <a:p>
            <a:pPr eaLnBrk="1" hangingPunct="1">
              <a:buFontTx/>
              <a:buNone/>
            </a:pPr>
            <a:endParaRPr lang="sv-FI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Spela ett 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högt kort</a:t>
            </a:r>
            <a:r>
              <a:rPr lang="sv-FI" altLang="sv-FI" b="1" smtClean="0">
                <a:latin typeface="Calibri" panose="020F0502020204030204" pitchFamily="34" charset="0"/>
              </a:rPr>
              <a:t> då din partner spelar ut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en hacka.</a:t>
            </a:r>
            <a:endParaRPr lang="sv-SE" altLang="sv-FI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3399"/>
                </a:solidFill>
                <a:latin typeface="Calibri" panose="020F0502020204030204" pitchFamily="34" charset="0"/>
              </a:rPr>
              <a:t>Spelföring: planera spelet!</a:t>
            </a:r>
            <a:endParaRPr lang="sv-SE" altLang="sv-FI" b="1" smtClean="0">
              <a:solidFill>
                <a:srgbClr val="003399"/>
              </a:solidFill>
              <a:latin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z="2800" b="1" smtClean="0"/>
              <a:t>1</a:t>
            </a:r>
            <a:r>
              <a:rPr lang="sv-FI" altLang="sv-FI" sz="2800" b="1" smtClean="0">
                <a:latin typeface="Calibri" panose="020F0502020204030204" pitchFamily="34" charset="0"/>
              </a:rPr>
              <a:t>. Hur många stick behöver jag?</a:t>
            </a:r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2. Hur många 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säkra stick</a:t>
            </a:r>
            <a:r>
              <a:rPr lang="sv-FI" altLang="sv-FI" sz="2800" b="1" smtClean="0">
                <a:latin typeface="Calibri" panose="020F0502020204030204" pitchFamily="34" charset="0"/>
              </a:rPr>
              <a:t> har jag?</a:t>
            </a:r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3. Hur många stick fattas?</a:t>
            </a:r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4. I vilken färg kan jag 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godspela</a:t>
            </a:r>
            <a:r>
              <a:rPr lang="sv-FI" altLang="sv-FI" sz="2800" b="1" smtClean="0">
                <a:latin typeface="Calibri" panose="020F0502020204030204" pitchFamily="34" charset="0"/>
              </a:rPr>
              <a:t> de stick som saknas?</a:t>
            </a:r>
          </a:p>
          <a:p>
            <a:pPr eaLnBrk="1" hangingPunct="1"/>
            <a:endParaRPr lang="sv-FI" altLang="sv-FI" sz="28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800" b="1" smtClean="0">
                <a:solidFill>
                  <a:srgbClr val="FF6600"/>
                </a:solidFill>
                <a:latin typeface="Calibri" panose="020F0502020204030204" pitchFamily="34" charset="0"/>
              </a:rPr>
              <a:t>Godspela</a:t>
            </a:r>
            <a:r>
              <a:rPr lang="sv-FI" altLang="sv-FI" sz="2800" b="1" smtClean="0">
                <a:latin typeface="Calibri" panose="020F0502020204030204" pitchFamily="34" charset="0"/>
              </a:rPr>
              <a:t> = göra egna kort höga genom att tvinga</a:t>
            </a:r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ut motståndarnas högre kort i färgen.</a:t>
            </a:r>
            <a:endParaRPr lang="sv-SE" altLang="sv-FI" sz="2800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theme/theme1.xml><?xml version="1.0" encoding="utf-8"?>
<a:theme xmlns:a="http://schemas.openxmlformats.org/drawingml/2006/main" name="Standardformgivning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149</Words>
  <Application>Microsoft Office PowerPoint</Application>
  <PresentationFormat>Bildspel på skärmen (4:3)</PresentationFormat>
  <Paragraphs>69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6" baseType="lpstr">
      <vt:lpstr>Times New Roman</vt:lpstr>
      <vt:lpstr>Arial</vt:lpstr>
      <vt:lpstr>Calibri</vt:lpstr>
      <vt:lpstr>Tempus Sans ITC</vt:lpstr>
      <vt:lpstr>Standardformgivning</vt:lpstr>
      <vt:lpstr>Lektion 1, grundkurs</vt:lpstr>
      <vt:lpstr>Färgerna är rangordnade</vt:lpstr>
      <vt:lpstr>PowerPoint-presentation</vt:lpstr>
      <vt:lpstr>Utspel mot sangkontrakt</vt:lpstr>
      <vt:lpstr>Utspel mot sangkontrakt</vt:lpstr>
      <vt:lpstr>Utspel mot sangkontrakt</vt:lpstr>
      <vt:lpstr>Utspel mot sangkontrakt</vt:lpstr>
      <vt:lpstr>Utspelarens partner</vt:lpstr>
      <vt:lpstr>Spelföring: planera spelet!</vt:lpstr>
      <vt:lpstr>PowerPoint-presentation</vt:lpstr>
      <vt:lpstr>PowerPoint-presentation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Lektion 1, grundkurs</dc:title>
  <dc:creator>Teta</dc:creator>
  <cp:lastModifiedBy>Agneta Berglund</cp:lastModifiedBy>
  <cp:revision>34</cp:revision>
  <dcterms:created xsi:type="dcterms:W3CDTF">2010-09-08T14:30:07Z</dcterms:created>
  <dcterms:modified xsi:type="dcterms:W3CDTF">2015-07-22T17:26:47Z</dcterms:modified>
</cp:coreProperties>
</file>