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8" r:id="rId8"/>
    <p:sldId id="261" r:id="rId9"/>
    <p:sldId id="262" r:id="rId10"/>
    <p:sldId id="263" r:id="rId11"/>
    <p:sldId id="264" r:id="rId12"/>
    <p:sldId id="265" r:id="rId13"/>
    <p:sldId id="266" r:id="rId14"/>
    <p:sldId id="275" r:id="rId15"/>
    <p:sldId id="274" r:id="rId16"/>
    <p:sldId id="282" r:id="rId17"/>
    <p:sldId id="277" r:id="rId18"/>
    <p:sldId id="278" r:id="rId19"/>
    <p:sldId id="276" r:id="rId20"/>
  </p:sldIdLst>
  <p:sldSz cx="9144000" cy="6858000" type="screen4x3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4D1EE-249B-44AC-A303-2F0D645CE9A0}" type="datetimeFigureOut">
              <a:rPr lang="sv-FI" smtClean="0"/>
              <a:t>24.1.2016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DFA09-CCD9-4972-888A-8A08DA00061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686032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4D1EE-249B-44AC-A303-2F0D645CE9A0}" type="datetimeFigureOut">
              <a:rPr lang="sv-FI" smtClean="0"/>
              <a:t>24.1.2016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DFA09-CCD9-4972-888A-8A08DA00061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493741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4D1EE-249B-44AC-A303-2F0D645CE9A0}" type="datetimeFigureOut">
              <a:rPr lang="sv-FI" smtClean="0"/>
              <a:t>24.1.2016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DFA09-CCD9-4972-888A-8A08DA00061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724531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4D1EE-249B-44AC-A303-2F0D645CE9A0}" type="datetimeFigureOut">
              <a:rPr lang="sv-FI" smtClean="0"/>
              <a:t>24.1.2016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DFA09-CCD9-4972-888A-8A08DA00061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647951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4D1EE-249B-44AC-A303-2F0D645CE9A0}" type="datetimeFigureOut">
              <a:rPr lang="sv-FI" smtClean="0"/>
              <a:t>24.1.2016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DFA09-CCD9-4972-888A-8A08DA00061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728656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4D1EE-249B-44AC-A303-2F0D645CE9A0}" type="datetimeFigureOut">
              <a:rPr lang="sv-FI" smtClean="0"/>
              <a:t>24.1.2016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DFA09-CCD9-4972-888A-8A08DA00061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611490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4D1EE-249B-44AC-A303-2F0D645CE9A0}" type="datetimeFigureOut">
              <a:rPr lang="sv-FI" smtClean="0"/>
              <a:t>24.1.2016</a:t>
            </a:fld>
            <a:endParaRPr lang="sv-FI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DFA09-CCD9-4972-888A-8A08DA00061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871233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4D1EE-249B-44AC-A303-2F0D645CE9A0}" type="datetimeFigureOut">
              <a:rPr lang="sv-FI" smtClean="0"/>
              <a:t>24.1.2016</a:t>
            </a:fld>
            <a:endParaRPr lang="sv-FI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DFA09-CCD9-4972-888A-8A08DA00061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957898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4D1EE-249B-44AC-A303-2F0D645CE9A0}" type="datetimeFigureOut">
              <a:rPr lang="sv-FI" smtClean="0"/>
              <a:t>24.1.2016</a:t>
            </a:fld>
            <a:endParaRPr lang="sv-FI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DFA09-CCD9-4972-888A-8A08DA00061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788212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4D1EE-249B-44AC-A303-2F0D645CE9A0}" type="datetimeFigureOut">
              <a:rPr lang="sv-FI" smtClean="0"/>
              <a:t>24.1.2016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DFA09-CCD9-4972-888A-8A08DA00061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176177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4D1EE-249B-44AC-A303-2F0D645CE9A0}" type="datetimeFigureOut">
              <a:rPr lang="sv-FI" smtClean="0"/>
              <a:t>24.1.2016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DFA09-CCD9-4972-888A-8A08DA00061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875361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4D1EE-249B-44AC-A303-2F0D645CE9A0}" type="datetimeFigureOut">
              <a:rPr lang="sv-FI" smtClean="0"/>
              <a:t>24.1.2016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DFA09-CCD9-4972-888A-8A08DA000619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323147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FI" b="1" dirty="0" smtClean="0">
                <a:solidFill>
                  <a:srgbClr val="002060"/>
                </a:solidFill>
              </a:rPr>
              <a:t>Grundkurs lektion 14</a:t>
            </a:r>
            <a:endParaRPr lang="sv-FI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FI" dirty="0" smtClean="0"/>
          </a:p>
          <a:p>
            <a:r>
              <a:rPr lang="sv-FI" sz="4400" b="1" dirty="0" smtClean="0">
                <a:solidFill>
                  <a:srgbClr val="006600"/>
                </a:solidFill>
              </a:rPr>
              <a:t>Inkliv</a:t>
            </a:r>
            <a:endParaRPr lang="sv-FI" sz="4400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02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b="1"/>
              <a:t>1</a:t>
            </a: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>
                <a:solidFill>
                  <a:schemeClr val="tx1"/>
                </a:solidFill>
              </a:rPr>
              <a:t>- 1</a:t>
            </a: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>
                <a:solidFill>
                  <a:schemeClr val="tx1"/>
                </a:solidFill>
              </a:rPr>
              <a:t>- pass</a:t>
            </a:r>
            <a:r>
              <a:rPr lang="sv-FI"/>
              <a:t> - ?</a:t>
            </a:r>
            <a:endParaRPr lang="sv-S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K Q 9 7 4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9 7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8 7 2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A Q 7</a:t>
            </a:r>
            <a:endParaRPr lang="sv-SE" b="1"/>
          </a:p>
          <a:p>
            <a:pPr>
              <a:buFontTx/>
              <a:buNone/>
            </a:pPr>
            <a:endParaRPr lang="sv-SE" b="1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sv-FI"/>
          </a:p>
          <a:p>
            <a:endParaRPr lang="sv-FI"/>
          </a:p>
          <a:p>
            <a:endParaRPr lang="sv-FI"/>
          </a:p>
          <a:p>
            <a:pPr>
              <a:buFontTx/>
              <a:buNone/>
            </a:pPr>
            <a:r>
              <a:rPr lang="sv-FI" sz="3200" b="1"/>
              <a:t>1 </a:t>
            </a:r>
            <a:r>
              <a:rPr lang="sv-FI" sz="3200" b="1">
                <a:solidFill>
                  <a:srgbClr val="000080"/>
                </a:solidFill>
              </a:rPr>
              <a:t>♠</a:t>
            </a:r>
            <a:endParaRPr lang="sv-SE" sz="3200" b="1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30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b="1"/>
              <a:t>1</a:t>
            </a: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>
                <a:solidFill>
                  <a:schemeClr val="tx1"/>
                </a:solidFill>
              </a:rPr>
              <a:t>- 1</a:t>
            </a: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>
                <a:solidFill>
                  <a:schemeClr val="tx1"/>
                </a:solidFill>
              </a:rPr>
              <a:t>- pass</a:t>
            </a:r>
            <a:r>
              <a:rPr lang="sv-FI"/>
              <a:t> - ?</a:t>
            </a:r>
            <a:endParaRPr lang="sv-S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b="1" dirty="0">
                <a:solidFill>
                  <a:srgbClr val="000080"/>
                </a:solidFill>
              </a:rPr>
              <a:t>♠ </a:t>
            </a:r>
            <a:r>
              <a:rPr lang="sv-FI" b="1" dirty="0"/>
              <a:t>Q T</a:t>
            </a:r>
            <a:r>
              <a:rPr lang="sv-FI" b="1" dirty="0" smtClean="0"/>
              <a:t> </a:t>
            </a:r>
            <a:r>
              <a:rPr lang="sv-FI" b="1" dirty="0"/>
              <a:t>5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9 7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K J T</a:t>
            </a:r>
            <a:r>
              <a:rPr lang="sv-FI" b="1" dirty="0" smtClean="0"/>
              <a:t> </a:t>
            </a:r>
            <a:r>
              <a:rPr lang="sv-FI" b="1" dirty="0"/>
              <a:t>2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 </a:t>
            </a:r>
            <a:r>
              <a:rPr lang="sv-FI" b="1" dirty="0"/>
              <a:t>A T</a:t>
            </a:r>
            <a:r>
              <a:rPr lang="sv-FI" b="1" dirty="0" smtClean="0"/>
              <a:t> </a:t>
            </a:r>
            <a:r>
              <a:rPr lang="sv-FI" b="1" dirty="0"/>
              <a:t>7 4</a:t>
            </a:r>
            <a:endParaRPr lang="sv-SE" b="1" dirty="0"/>
          </a:p>
          <a:p>
            <a:pPr>
              <a:buFontTx/>
              <a:buNone/>
            </a:pPr>
            <a:endParaRPr lang="sv-SE" b="1" dirty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3200" b="1"/>
              <a:t>1 NT</a:t>
            </a:r>
            <a:endParaRPr lang="sv-SE" sz="3200" b="1"/>
          </a:p>
        </p:txBody>
      </p:sp>
    </p:spTree>
    <p:extLst>
      <p:ext uri="{BB962C8B-B14F-4D97-AF65-F5344CB8AC3E}">
        <p14:creationId xmlns:p14="http://schemas.microsoft.com/office/powerpoint/2010/main" val="879952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b="1"/>
              <a:t>1</a:t>
            </a: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>
                <a:solidFill>
                  <a:schemeClr val="tx1"/>
                </a:solidFill>
              </a:rPr>
              <a:t>- 1</a:t>
            </a: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>
                <a:solidFill>
                  <a:schemeClr val="tx1"/>
                </a:solidFill>
              </a:rPr>
              <a:t>- pass</a:t>
            </a:r>
            <a:r>
              <a:rPr lang="sv-FI"/>
              <a:t> - ?</a:t>
            </a:r>
            <a:endParaRPr lang="sv-SE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Q 9 7 5</a:t>
            </a:r>
            <a:r>
              <a:rPr lang="sv-FI" b="1">
                <a:solidFill>
                  <a:srgbClr val="000080"/>
                </a:solidFill>
              </a:rPr>
              <a:t> 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A 9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7 5 2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J 9 6 4</a:t>
            </a:r>
            <a:endParaRPr lang="sv-SE" b="1"/>
          </a:p>
          <a:p>
            <a:pPr>
              <a:buFontTx/>
              <a:buNone/>
            </a:pPr>
            <a:endParaRPr lang="sv-SE" b="1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3200" b="1"/>
              <a:t>pass</a:t>
            </a:r>
            <a:endParaRPr lang="sv-SE" sz="3200" b="1"/>
          </a:p>
        </p:txBody>
      </p:sp>
    </p:spTree>
    <p:extLst>
      <p:ext uri="{BB962C8B-B14F-4D97-AF65-F5344CB8AC3E}">
        <p14:creationId xmlns:p14="http://schemas.microsoft.com/office/powerpoint/2010/main" val="1519739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b="1">
                <a:solidFill>
                  <a:srgbClr val="008000"/>
                </a:solidFill>
              </a:rPr>
              <a:t>Sanginkliv</a:t>
            </a:r>
            <a:endParaRPr lang="sv-SE" b="1">
              <a:solidFill>
                <a:srgbClr val="008000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sz="2800" b="1"/>
          </a:p>
          <a:p>
            <a:pPr>
              <a:buFontTx/>
              <a:buNone/>
            </a:pPr>
            <a:r>
              <a:rPr lang="sv-FI" sz="2800" b="1"/>
              <a:t>Med sangöppning, </a:t>
            </a:r>
            <a:r>
              <a:rPr lang="sv-FI" sz="2800" b="1">
                <a:solidFill>
                  <a:srgbClr val="FF0000"/>
                </a:solidFill>
              </a:rPr>
              <a:t>balanserad hand</a:t>
            </a:r>
            <a:r>
              <a:rPr lang="sv-FI" sz="2800" b="1"/>
              <a:t> och </a:t>
            </a:r>
            <a:r>
              <a:rPr lang="sv-FI" sz="2800" b="1">
                <a:solidFill>
                  <a:srgbClr val="FF0000"/>
                </a:solidFill>
              </a:rPr>
              <a:t>15-17hp</a:t>
            </a:r>
            <a:r>
              <a:rPr lang="sv-FI" sz="2800" b="1"/>
              <a:t>,</a:t>
            </a:r>
          </a:p>
          <a:p>
            <a:pPr>
              <a:buFontTx/>
              <a:buNone/>
            </a:pPr>
            <a:r>
              <a:rPr lang="sv-FI" sz="2800" b="1"/>
              <a:t>samt </a:t>
            </a:r>
            <a:r>
              <a:rPr lang="sv-FI" sz="2800" b="1">
                <a:solidFill>
                  <a:srgbClr val="FF0000"/>
                </a:solidFill>
              </a:rPr>
              <a:t>håll i öppningsfärgen</a:t>
            </a:r>
            <a:r>
              <a:rPr lang="sv-FI" sz="2800" b="1"/>
              <a:t>, kliver du in i</a:t>
            </a:r>
          </a:p>
          <a:p>
            <a:pPr>
              <a:buFontTx/>
              <a:buNone/>
            </a:pPr>
            <a:r>
              <a:rPr lang="sv-FI" sz="2800" b="1"/>
              <a:t>budgivningen med </a:t>
            </a:r>
            <a:r>
              <a:rPr lang="sv-FI" sz="2800" b="1">
                <a:solidFill>
                  <a:srgbClr val="003399"/>
                </a:solidFill>
              </a:rPr>
              <a:t>1 NT</a:t>
            </a:r>
            <a:r>
              <a:rPr lang="sv-FI" sz="2800" b="1"/>
              <a:t>.</a:t>
            </a:r>
          </a:p>
          <a:p>
            <a:pPr>
              <a:buFontTx/>
              <a:buNone/>
            </a:pPr>
            <a:endParaRPr lang="sv-FI" sz="2800" b="1"/>
          </a:p>
          <a:p>
            <a:pPr>
              <a:buFontTx/>
              <a:buNone/>
            </a:pPr>
            <a:r>
              <a:rPr lang="sv-FI" sz="2800" b="1"/>
              <a:t>Din partner bjuder som om du hade öppnat med </a:t>
            </a:r>
          </a:p>
          <a:p>
            <a:pPr>
              <a:buFontTx/>
              <a:buNone/>
            </a:pPr>
            <a:r>
              <a:rPr lang="sv-FI" sz="2800" b="1"/>
              <a:t>1 NT.</a:t>
            </a:r>
            <a:endParaRPr lang="sv-SE" sz="2800" b="1"/>
          </a:p>
        </p:txBody>
      </p:sp>
    </p:spTree>
    <p:extLst>
      <p:ext uri="{BB962C8B-B14F-4D97-AF65-F5344CB8AC3E}">
        <p14:creationId xmlns:p14="http://schemas.microsoft.com/office/powerpoint/2010/main" val="96684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b="1" smtClean="0">
                <a:solidFill>
                  <a:srgbClr val="008000"/>
                </a:solidFill>
                <a:latin typeface="Calibri" pitchFamily="34" charset="0"/>
              </a:rPr>
              <a:t>Utspel mot sangkontrakt</a:t>
            </a:r>
            <a:endParaRPr lang="sv-FI" smtClean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FI" sz="4000" b="1" dirty="0">
                <a:latin typeface="Calibri" pitchFamily="34" charset="0"/>
              </a:rPr>
              <a:t>Spela ut i din </a:t>
            </a:r>
            <a:r>
              <a:rPr lang="sv-FI" sz="4000" b="1" dirty="0" smtClean="0">
                <a:solidFill>
                  <a:srgbClr val="FF0000"/>
                </a:solidFill>
                <a:latin typeface="Calibri" pitchFamily="34" charset="0"/>
              </a:rPr>
              <a:t>partners bjudna färg</a:t>
            </a:r>
            <a:endParaRPr lang="sv-FI" sz="4000" b="1" dirty="0">
              <a:latin typeface="Calibri" pitchFamily="34" charset="0"/>
            </a:endParaRPr>
          </a:p>
          <a:p>
            <a:pPr marL="0" indent="0">
              <a:buFontTx/>
              <a:buNone/>
            </a:pPr>
            <a:r>
              <a:rPr lang="sv-FI" sz="4000" b="1" dirty="0" smtClean="0">
                <a:latin typeface="Calibri" pitchFamily="34" charset="0"/>
              </a:rPr>
              <a:t>______________________________</a:t>
            </a:r>
            <a:endParaRPr lang="sv-FI" sz="4000" b="1" dirty="0">
              <a:latin typeface="Calibri" pitchFamily="34" charset="0"/>
            </a:endParaRPr>
          </a:p>
          <a:p>
            <a:pPr marL="0" indent="0">
              <a:buFontTx/>
              <a:buNone/>
            </a:pPr>
            <a:r>
              <a:rPr lang="sv-FI" sz="4000" b="1" dirty="0" smtClean="0">
                <a:latin typeface="Calibri" pitchFamily="34" charset="0"/>
              </a:rPr>
              <a:t>Spela ut i din </a:t>
            </a:r>
            <a:r>
              <a:rPr lang="sv-FI" sz="4000" b="1" dirty="0" smtClean="0">
                <a:solidFill>
                  <a:srgbClr val="FF0000"/>
                </a:solidFill>
                <a:latin typeface="Calibri" pitchFamily="34" charset="0"/>
              </a:rPr>
              <a:t>längsta</a:t>
            </a:r>
            <a:r>
              <a:rPr lang="sv-FI" sz="4000" b="1" dirty="0" smtClean="0">
                <a:latin typeface="Calibri" pitchFamily="34" charset="0"/>
              </a:rPr>
              <a:t> färg.</a:t>
            </a:r>
          </a:p>
          <a:p>
            <a:pPr marL="0" indent="0">
              <a:buFontTx/>
              <a:buNone/>
            </a:pPr>
            <a:endParaRPr lang="sv-FI" sz="4000" b="1" dirty="0" smtClean="0">
              <a:latin typeface="Calibri" pitchFamily="34" charset="0"/>
            </a:endParaRPr>
          </a:p>
          <a:p>
            <a:pPr marL="0" indent="0">
              <a:buFontTx/>
              <a:buNone/>
            </a:pPr>
            <a:r>
              <a:rPr lang="sv-FI" sz="4000" b="1" dirty="0" smtClean="0">
                <a:latin typeface="Calibri" pitchFamily="34" charset="0"/>
              </a:rPr>
              <a:t>Om du har </a:t>
            </a:r>
            <a:r>
              <a:rPr lang="sv-FI" sz="4000" b="1" dirty="0" smtClean="0">
                <a:solidFill>
                  <a:srgbClr val="008000"/>
                </a:solidFill>
                <a:latin typeface="Calibri" pitchFamily="34" charset="0"/>
              </a:rPr>
              <a:t>två lika långa </a:t>
            </a:r>
            <a:r>
              <a:rPr lang="sv-FI" sz="4000" b="1" dirty="0" smtClean="0">
                <a:latin typeface="Calibri" pitchFamily="34" charset="0"/>
              </a:rPr>
              <a:t>färger väljer du den </a:t>
            </a:r>
            <a:r>
              <a:rPr lang="sv-FI" sz="4000" b="1" dirty="0" smtClean="0">
                <a:solidFill>
                  <a:srgbClr val="003399"/>
                </a:solidFill>
                <a:latin typeface="Calibri" pitchFamily="34" charset="0"/>
              </a:rPr>
              <a:t>starkaste</a:t>
            </a:r>
            <a:r>
              <a:rPr lang="sv-FI" sz="4000" b="1" dirty="0" smtClean="0">
                <a:latin typeface="Calibri" pitchFamily="34" charset="0"/>
              </a:rPr>
              <a:t> färgen.</a:t>
            </a:r>
          </a:p>
        </p:txBody>
      </p:sp>
    </p:spTree>
    <p:extLst>
      <p:ext uri="{BB962C8B-B14F-4D97-AF65-F5344CB8AC3E}">
        <p14:creationId xmlns:p14="http://schemas.microsoft.com/office/powerpoint/2010/main" val="3581302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b="1" dirty="0">
                <a:solidFill>
                  <a:srgbClr val="008000"/>
                </a:solidFill>
                <a:latin typeface="Calibri" pitchFamily="34" charset="0"/>
              </a:rPr>
              <a:t>Utspel mot sangkontrakt</a:t>
            </a:r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FI" sz="3600" b="1" dirty="0">
                <a:solidFill>
                  <a:srgbClr val="008000"/>
                </a:solidFill>
                <a:latin typeface="Calibri" pitchFamily="34" charset="0"/>
              </a:rPr>
              <a:t>Sekvens</a:t>
            </a:r>
          </a:p>
          <a:p>
            <a:pPr>
              <a:buNone/>
            </a:pPr>
            <a:r>
              <a:rPr lang="sv-FI" b="1" u="sng" dirty="0">
                <a:latin typeface="Calibri" pitchFamily="34" charset="0"/>
              </a:rPr>
              <a:t>A</a:t>
            </a:r>
            <a:r>
              <a:rPr lang="sv-FI" b="1" dirty="0">
                <a:latin typeface="Calibri" pitchFamily="34" charset="0"/>
              </a:rPr>
              <a:t> K Q 7</a:t>
            </a:r>
          </a:p>
          <a:p>
            <a:pPr>
              <a:buNone/>
            </a:pPr>
            <a:endParaRPr lang="sv-FI" b="1" dirty="0">
              <a:latin typeface="Calibri" pitchFamily="34" charset="0"/>
            </a:endParaRPr>
          </a:p>
          <a:p>
            <a:pPr>
              <a:buNone/>
            </a:pPr>
            <a:r>
              <a:rPr lang="sv-FI" b="1" u="sng" dirty="0">
                <a:latin typeface="Calibri" pitchFamily="34" charset="0"/>
              </a:rPr>
              <a:t>K</a:t>
            </a:r>
            <a:r>
              <a:rPr lang="sv-FI" b="1" dirty="0">
                <a:latin typeface="Calibri" pitchFamily="34" charset="0"/>
              </a:rPr>
              <a:t> Q J 6 3</a:t>
            </a:r>
          </a:p>
          <a:p>
            <a:pPr>
              <a:buNone/>
            </a:pPr>
            <a:r>
              <a:rPr lang="sv-FI" b="1" dirty="0">
                <a:latin typeface="Calibri" pitchFamily="34" charset="0"/>
              </a:rPr>
              <a:t>	</a:t>
            </a:r>
          </a:p>
          <a:p>
            <a:pPr>
              <a:buNone/>
            </a:pPr>
            <a:r>
              <a:rPr lang="sv-FI" b="1" u="sng" dirty="0">
                <a:latin typeface="Calibri" pitchFamily="34" charset="0"/>
              </a:rPr>
              <a:t>Q</a:t>
            </a:r>
            <a:r>
              <a:rPr lang="sv-FI" b="1" dirty="0">
                <a:latin typeface="Calibri" pitchFamily="34" charset="0"/>
              </a:rPr>
              <a:t> J </a:t>
            </a:r>
            <a:r>
              <a:rPr lang="sv-FI" b="1" dirty="0" smtClean="0">
                <a:latin typeface="Calibri" pitchFamily="34" charset="0"/>
              </a:rPr>
              <a:t>T </a:t>
            </a:r>
            <a:r>
              <a:rPr lang="sv-FI" b="1" dirty="0">
                <a:latin typeface="Calibri" pitchFamily="34" charset="0"/>
              </a:rPr>
              <a:t>4 3	</a:t>
            </a:r>
          </a:p>
          <a:p>
            <a:pPr>
              <a:buNone/>
            </a:pPr>
            <a:endParaRPr lang="sv-FI" b="1" u="sng" dirty="0">
              <a:latin typeface="Calibri" pitchFamily="34" charset="0"/>
            </a:endParaRPr>
          </a:p>
          <a:p>
            <a:pPr>
              <a:buNone/>
            </a:pPr>
            <a:r>
              <a:rPr lang="sv-FI" b="1" u="sng" dirty="0">
                <a:latin typeface="Calibri" pitchFamily="34" charset="0"/>
              </a:rPr>
              <a:t>T</a:t>
            </a:r>
            <a:r>
              <a:rPr lang="sv-FI" b="1" dirty="0" smtClean="0">
                <a:latin typeface="Calibri" pitchFamily="34" charset="0"/>
              </a:rPr>
              <a:t> </a:t>
            </a:r>
            <a:r>
              <a:rPr lang="sv-FI" b="1" dirty="0">
                <a:latin typeface="Calibri" pitchFamily="34" charset="0"/>
              </a:rPr>
              <a:t>9 8 6 5</a:t>
            </a:r>
          </a:p>
          <a:p>
            <a:pPr marL="0" indent="0">
              <a:buNone/>
            </a:pP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FI" sz="3600" b="1" dirty="0">
                <a:solidFill>
                  <a:srgbClr val="008000"/>
                </a:solidFill>
                <a:latin typeface="Calibri" pitchFamily="34" charset="0"/>
              </a:rPr>
              <a:t>Oäkta sekvens</a:t>
            </a:r>
          </a:p>
          <a:p>
            <a:pPr>
              <a:buNone/>
            </a:pPr>
            <a:r>
              <a:rPr lang="sv-FI" b="1" u="sng" dirty="0">
                <a:latin typeface="Calibri" pitchFamily="34" charset="0"/>
              </a:rPr>
              <a:t>A</a:t>
            </a:r>
            <a:r>
              <a:rPr lang="sv-FI" b="1" dirty="0">
                <a:latin typeface="Calibri" pitchFamily="34" charset="0"/>
              </a:rPr>
              <a:t> K J </a:t>
            </a:r>
            <a:r>
              <a:rPr lang="sv-FI" b="1" dirty="0" smtClean="0">
                <a:latin typeface="Calibri" pitchFamily="34" charset="0"/>
              </a:rPr>
              <a:t>7</a:t>
            </a:r>
          </a:p>
          <a:p>
            <a:pPr>
              <a:buNone/>
            </a:pPr>
            <a:r>
              <a:rPr lang="sv-FI" b="1" dirty="0">
                <a:latin typeface="Calibri" pitchFamily="34" charset="0"/>
              </a:rPr>
              <a:t>		</a:t>
            </a:r>
          </a:p>
          <a:p>
            <a:pPr>
              <a:buNone/>
            </a:pPr>
            <a:r>
              <a:rPr lang="sv-FI" b="1" u="sng" dirty="0">
                <a:latin typeface="Calibri" pitchFamily="34" charset="0"/>
              </a:rPr>
              <a:t>K</a:t>
            </a:r>
            <a:r>
              <a:rPr lang="sv-FI" b="1" dirty="0">
                <a:latin typeface="Calibri" pitchFamily="34" charset="0"/>
              </a:rPr>
              <a:t> Q T 6 </a:t>
            </a:r>
            <a:r>
              <a:rPr lang="sv-FI" b="1" dirty="0" smtClean="0">
                <a:latin typeface="Calibri" pitchFamily="34" charset="0"/>
              </a:rPr>
              <a:t>3</a:t>
            </a:r>
          </a:p>
          <a:p>
            <a:pPr>
              <a:buNone/>
            </a:pPr>
            <a:endParaRPr lang="sv-FI" b="1" dirty="0">
              <a:latin typeface="Calibri" pitchFamily="34" charset="0"/>
            </a:endParaRPr>
          </a:p>
          <a:p>
            <a:pPr>
              <a:buNone/>
            </a:pPr>
            <a:r>
              <a:rPr lang="sv-FI" b="1" u="sng" dirty="0">
                <a:latin typeface="Calibri" pitchFamily="34" charset="0"/>
              </a:rPr>
              <a:t>Q</a:t>
            </a:r>
            <a:r>
              <a:rPr lang="sv-FI" b="1" dirty="0">
                <a:latin typeface="Calibri" pitchFamily="34" charset="0"/>
              </a:rPr>
              <a:t> J </a:t>
            </a:r>
            <a:r>
              <a:rPr lang="sv-FI" b="1" dirty="0" smtClean="0">
                <a:latin typeface="Calibri" pitchFamily="34" charset="0"/>
              </a:rPr>
              <a:t>9 </a:t>
            </a:r>
            <a:r>
              <a:rPr lang="sv-FI" b="1" dirty="0">
                <a:latin typeface="Calibri" pitchFamily="34" charset="0"/>
              </a:rPr>
              <a:t>4 3</a:t>
            </a:r>
            <a:endParaRPr lang="sv-FI" b="1" dirty="0" smtClean="0">
              <a:latin typeface="Calibri" pitchFamily="34" charset="0"/>
            </a:endParaRPr>
          </a:p>
          <a:p>
            <a:pPr>
              <a:buNone/>
            </a:pPr>
            <a:r>
              <a:rPr lang="sv-FI" b="1" dirty="0">
                <a:latin typeface="Calibri" pitchFamily="34" charset="0"/>
              </a:rPr>
              <a:t>	</a:t>
            </a:r>
          </a:p>
          <a:p>
            <a:pPr>
              <a:buNone/>
            </a:pPr>
            <a:r>
              <a:rPr lang="sv-FI" b="1" u="sng" dirty="0">
                <a:latin typeface="Calibri" pitchFamily="34" charset="0"/>
              </a:rPr>
              <a:t>T</a:t>
            </a:r>
            <a:r>
              <a:rPr lang="sv-FI" b="1" dirty="0">
                <a:latin typeface="Calibri" pitchFamily="34" charset="0"/>
              </a:rPr>
              <a:t> 9 7 6 5</a:t>
            </a: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94145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548680"/>
            <a:ext cx="7772400" cy="1080120"/>
          </a:xfrm>
        </p:spPr>
        <p:txBody>
          <a:bodyPr/>
          <a:lstStyle/>
          <a:p>
            <a:pPr eaLnBrk="1" hangingPunct="1"/>
            <a:r>
              <a:rPr lang="sv-FI" b="1" dirty="0" smtClean="0">
                <a:solidFill>
                  <a:srgbClr val="008000"/>
                </a:solidFill>
                <a:latin typeface="Calibri" pitchFamily="34" charset="0"/>
              </a:rPr>
              <a:t>Utspel mot sangkontrakt</a:t>
            </a:r>
            <a:endParaRPr lang="sv-SE" b="1" dirty="0" smtClean="0">
              <a:solidFill>
                <a:srgbClr val="008000"/>
              </a:solidFill>
              <a:latin typeface="Calibri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sv-FI" b="1" dirty="0" smtClean="0">
                <a:solidFill>
                  <a:srgbClr val="008000"/>
                </a:solidFill>
              </a:rPr>
              <a:t>”</a:t>
            </a:r>
            <a:r>
              <a:rPr lang="sv-FI" b="1" dirty="0" smtClean="0">
                <a:solidFill>
                  <a:srgbClr val="008000"/>
                </a:solidFill>
                <a:latin typeface="Calibri" pitchFamily="34" charset="0"/>
              </a:rPr>
              <a:t>utspel enligt 11-regeln</a:t>
            </a:r>
            <a:r>
              <a:rPr lang="sv-FI" b="1" dirty="0" smtClean="0">
                <a:latin typeface="Calibri" pitchFamily="34" charset="0"/>
              </a:rPr>
              <a:t>”</a:t>
            </a:r>
          </a:p>
          <a:p>
            <a:pPr eaLnBrk="1" hangingPunct="1">
              <a:buFontTx/>
              <a:buNone/>
            </a:pPr>
            <a:r>
              <a:rPr lang="sv-FI" dirty="0" smtClean="0">
                <a:latin typeface="Calibri" pitchFamily="34" charset="0"/>
              </a:rPr>
              <a:t>K 8 6 </a:t>
            </a:r>
            <a:r>
              <a:rPr lang="sv-FI" b="1" u="sng" dirty="0" smtClean="0">
                <a:latin typeface="Calibri" pitchFamily="34" charset="0"/>
              </a:rPr>
              <a:t>2</a:t>
            </a:r>
            <a:r>
              <a:rPr lang="sv-FI" dirty="0" smtClean="0">
                <a:latin typeface="Calibri" pitchFamily="34" charset="0"/>
              </a:rPr>
              <a:t>		</a:t>
            </a:r>
          </a:p>
          <a:p>
            <a:pPr eaLnBrk="1" hangingPunct="1">
              <a:buFontTx/>
              <a:buNone/>
            </a:pPr>
            <a:r>
              <a:rPr lang="sv-FI" dirty="0" smtClean="0">
                <a:latin typeface="Calibri" pitchFamily="34" charset="0"/>
              </a:rPr>
              <a:t>Q J 5 </a:t>
            </a:r>
            <a:r>
              <a:rPr lang="sv-FI" b="1" u="sng" dirty="0" smtClean="0">
                <a:latin typeface="Calibri" pitchFamily="34" charset="0"/>
              </a:rPr>
              <a:t>4</a:t>
            </a:r>
            <a:r>
              <a:rPr lang="sv-FI" dirty="0" smtClean="0">
                <a:latin typeface="Calibri" pitchFamily="34" charset="0"/>
              </a:rPr>
              <a:t>		</a:t>
            </a:r>
          </a:p>
          <a:p>
            <a:pPr eaLnBrk="1" hangingPunct="1">
              <a:buFontTx/>
              <a:buNone/>
            </a:pPr>
            <a:r>
              <a:rPr lang="sv-FI" dirty="0" smtClean="0">
                <a:latin typeface="Calibri" pitchFamily="34" charset="0"/>
              </a:rPr>
              <a:t>A Q 7 </a:t>
            </a:r>
            <a:r>
              <a:rPr lang="sv-FI" b="1" u="sng" dirty="0" smtClean="0">
                <a:latin typeface="Calibri" pitchFamily="34" charset="0"/>
              </a:rPr>
              <a:t>6</a:t>
            </a:r>
            <a:r>
              <a:rPr lang="sv-FI" b="1" dirty="0" smtClean="0">
                <a:latin typeface="Calibri" pitchFamily="34" charset="0"/>
              </a:rPr>
              <a:t> </a:t>
            </a:r>
            <a:r>
              <a:rPr lang="sv-FI" dirty="0" smtClean="0">
                <a:latin typeface="Calibri" pitchFamily="34" charset="0"/>
              </a:rPr>
              <a:t>4</a:t>
            </a:r>
          </a:p>
          <a:p>
            <a:pPr eaLnBrk="1" hangingPunct="1">
              <a:buFontTx/>
              <a:buNone/>
            </a:pPr>
            <a:endParaRPr lang="sv-FI" dirty="0" smtClean="0">
              <a:latin typeface="Calibri" pitchFamily="34" charset="0"/>
            </a:endParaRPr>
          </a:p>
          <a:p>
            <a:pPr eaLnBrk="1" hangingPunct="1">
              <a:buFontTx/>
              <a:buNone/>
            </a:pPr>
            <a:r>
              <a:rPr lang="sv-FI" b="1" dirty="0" smtClean="0">
                <a:latin typeface="Calibri" pitchFamily="34" charset="0"/>
              </a:rPr>
              <a:t>Du ”</a:t>
            </a:r>
            <a:r>
              <a:rPr lang="sv-FI" b="1" dirty="0" smtClean="0">
                <a:solidFill>
                  <a:srgbClr val="003399"/>
                </a:solidFill>
                <a:latin typeface="Calibri" pitchFamily="34" charset="0"/>
              </a:rPr>
              <a:t>drar för en honnör</a:t>
            </a:r>
            <a:r>
              <a:rPr lang="sv-FI" b="1" dirty="0" smtClean="0">
                <a:latin typeface="Calibri" pitchFamily="34" charset="0"/>
              </a:rPr>
              <a:t>”, </a:t>
            </a:r>
          </a:p>
          <a:p>
            <a:pPr eaLnBrk="1" hangingPunct="1">
              <a:buFontTx/>
              <a:buNone/>
            </a:pPr>
            <a:r>
              <a:rPr lang="sv-FI" b="1" dirty="0" smtClean="0">
                <a:latin typeface="Calibri" pitchFamily="34" charset="0"/>
              </a:rPr>
              <a:t>spelar ut </a:t>
            </a:r>
            <a:r>
              <a:rPr lang="sv-FI" b="1" dirty="0" smtClean="0">
                <a:solidFill>
                  <a:srgbClr val="FF0000"/>
                </a:solidFill>
                <a:latin typeface="Calibri" pitchFamily="34" charset="0"/>
              </a:rPr>
              <a:t>det fjärde kortet från toppen.</a:t>
            </a:r>
            <a:endParaRPr lang="sv-FI" dirty="0" smtClean="0">
              <a:solidFill>
                <a:srgbClr val="FF0000"/>
              </a:solidFill>
              <a:latin typeface="Calibri" pitchFamily="34" charset="0"/>
            </a:endParaRPr>
          </a:p>
          <a:p>
            <a:pPr eaLnBrk="1" hangingPunct="1"/>
            <a:endParaRPr lang="sv-FI" b="1" dirty="0" smtClean="0"/>
          </a:p>
          <a:p>
            <a:pPr eaLnBrk="1" hangingPunct="1">
              <a:buFontTx/>
              <a:buNone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171164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sv-FI" sz="4000" b="1" dirty="0" smtClean="0"/>
              <a:t>Utspel mot trumfkontrakt</a:t>
            </a:r>
            <a:endParaRPr lang="sv-SE" sz="4000" b="1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sz="2000" b="1" u="sng" dirty="0" smtClean="0">
                <a:solidFill>
                  <a:srgbClr val="006600"/>
                </a:solidFill>
              </a:rPr>
              <a:t>1. Singeltonutspel</a:t>
            </a:r>
            <a:endParaRPr lang="sv-FI" sz="2000" b="1" u="sng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sv-SE" sz="20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sz="2000" b="1" u="sng" dirty="0" smtClean="0">
                <a:solidFill>
                  <a:srgbClr val="FF0000"/>
                </a:solidFill>
              </a:rPr>
              <a:t>2. Sekvensutspel</a:t>
            </a:r>
            <a:endParaRPr lang="sv-FI" sz="2000" b="1" u="sng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sv-SE" sz="2000" b="1" u="sng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sz="2000" b="1" dirty="0" smtClean="0"/>
              <a:t>	</a:t>
            </a:r>
            <a:r>
              <a:rPr lang="sv-SE" sz="2000" b="1" u="sng" dirty="0" smtClean="0"/>
              <a:t>K</a:t>
            </a:r>
            <a:r>
              <a:rPr lang="sv-SE" sz="2000" b="1" dirty="0" smtClean="0"/>
              <a:t> Q J 8		</a:t>
            </a:r>
            <a:r>
              <a:rPr lang="sv-SE" sz="2000" b="1" u="sng" dirty="0" smtClean="0"/>
              <a:t>J</a:t>
            </a:r>
            <a:r>
              <a:rPr lang="sv-SE" sz="2000" b="1" dirty="0" smtClean="0"/>
              <a:t> </a:t>
            </a:r>
            <a:r>
              <a:rPr lang="sv-SE" sz="2000" b="1" dirty="0"/>
              <a:t>T</a:t>
            </a:r>
            <a:r>
              <a:rPr lang="sv-SE" sz="2000" b="1" dirty="0" smtClean="0"/>
              <a:t> 9 2	</a:t>
            </a:r>
          </a:p>
          <a:p>
            <a:pPr eaLnBrk="1" hangingPunct="1">
              <a:lnSpc>
                <a:spcPct val="90000"/>
              </a:lnSpc>
            </a:pPr>
            <a:endParaRPr lang="sv-SE" sz="20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sz="2000" b="1" dirty="0" smtClean="0"/>
              <a:t>	</a:t>
            </a:r>
            <a:r>
              <a:rPr lang="en-GB" sz="2000" b="1" u="sng" dirty="0" smtClean="0"/>
              <a:t>A</a:t>
            </a:r>
            <a:r>
              <a:rPr lang="en-GB" sz="2000" b="1" dirty="0" smtClean="0"/>
              <a:t> K 6		</a:t>
            </a:r>
            <a:r>
              <a:rPr lang="en-GB" sz="2000" b="1" u="sng" dirty="0" smtClean="0"/>
              <a:t>K</a:t>
            </a:r>
            <a:r>
              <a:rPr lang="en-GB" sz="2000" b="1" dirty="0" smtClean="0"/>
              <a:t> Q 5 4 3		</a:t>
            </a:r>
            <a:r>
              <a:rPr lang="en-GB" sz="2000" b="1" u="sng" dirty="0" smtClean="0"/>
              <a:t>Q</a:t>
            </a:r>
            <a:r>
              <a:rPr lang="en-GB" sz="2000" b="1" dirty="0" smtClean="0"/>
              <a:t> J 8 4</a:t>
            </a:r>
            <a:endParaRPr lang="sv-SE" sz="20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000" b="1" dirty="0" smtClean="0"/>
              <a:t> </a:t>
            </a:r>
            <a:endParaRPr lang="sv-SE" sz="20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SE" sz="2000" b="1" u="sng" dirty="0" smtClean="0">
                <a:solidFill>
                  <a:srgbClr val="000099"/>
                </a:solidFill>
              </a:rPr>
              <a:t>3. Drag från honnör</a:t>
            </a:r>
            <a:r>
              <a:rPr lang="sv-FI" sz="2000" b="1" u="sng" dirty="0" smtClean="0">
                <a:solidFill>
                  <a:srgbClr val="000099"/>
                </a:solidFill>
              </a:rPr>
              <a:t> enligt ”elva-regeln”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sv-FI" sz="2000" b="1" u="sng" dirty="0" smtClean="0">
              <a:solidFill>
                <a:srgbClr val="000099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sz="2000" b="1" u="sng" dirty="0" smtClean="0">
                <a:solidFill>
                  <a:srgbClr val="663300"/>
                </a:solidFill>
              </a:rPr>
              <a:t>4. Utspel från hackor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sz="2000" b="1" u="sng" dirty="0" smtClean="0"/>
              <a:t>9</a:t>
            </a:r>
            <a:r>
              <a:rPr lang="sv-FI" sz="2000" b="1" dirty="0" smtClean="0"/>
              <a:t> 7			8 </a:t>
            </a:r>
            <a:r>
              <a:rPr lang="sv-FI" sz="2000" b="1" u="sng" dirty="0" smtClean="0"/>
              <a:t>6 </a:t>
            </a:r>
            <a:r>
              <a:rPr lang="sv-FI" sz="2000" b="1" dirty="0" smtClean="0"/>
              <a:t>4</a:t>
            </a:r>
            <a:endParaRPr lang="sv-SE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703971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sv-FI" sz="4800" b="1" dirty="0" smtClean="0">
                <a:solidFill>
                  <a:srgbClr val="FF0000"/>
                </a:solidFill>
              </a:rPr>
              <a:t>Spela inte ut under ett äss i trumfspel</a:t>
            </a:r>
            <a:r>
              <a:rPr lang="sv-FI" dirty="0" smtClean="0">
                <a:solidFill>
                  <a:srgbClr val="FF0000"/>
                </a:solidFill>
              </a:rPr>
              <a:t>!</a:t>
            </a:r>
            <a:endParaRPr lang="sv-SE" dirty="0" smtClean="0">
              <a:solidFill>
                <a:srgbClr val="FF000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sv-FI" smtClean="0"/>
          </a:p>
        </p:txBody>
      </p:sp>
    </p:spTree>
    <p:extLst>
      <p:ext uri="{BB962C8B-B14F-4D97-AF65-F5344CB8AC3E}">
        <p14:creationId xmlns:p14="http://schemas.microsoft.com/office/powerpoint/2010/main" val="289917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2800" b="1" dirty="0" smtClean="0">
                <a:latin typeface="Calibri" pitchFamily="34" charset="0"/>
              </a:rPr>
              <a:t/>
            </a:r>
            <a:br>
              <a:rPr lang="sv-FI" sz="2800" b="1" dirty="0" smtClean="0">
                <a:latin typeface="Calibri" pitchFamily="34" charset="0"/>
              </a:rPr>
            </a:br>
            <a:r>
              <a:rPr lang="sv-FI" sz="2400" b="1" dirty="0" smtClean="0">
                <a:latin typeface="Calibri" pitchFamily="34" charset="0"/>
              </a:rPr>
              <a:t>Då du spelar </a:t>
            </a:r>
            <a:r>
              <a:rPr lang="sv-FI" sz="2400" b="1" dirty="0">
                <a:latin typeface="Calibri" pitchFamily="34" charset="0"/>
              </a:rPr>
              <a:t>ut </a:t>
            </a:r>
            <a:r>
              <a:rPr lang="sv-FI" sz="2400" b="1" dirty="0" smtClean="0">
                <a:latin typeface="Calibri" pitchFamily="34" charset="0"/>
              </a:rPr>
              <a:t>i </a:t>
            </a:r>
            <a:r>
              <a:rPr lang="sv-FI" sz="2400" b="1" dirty="0">
                <a:latin typeface="Calibri" pitchFamily="34" charset="0"/>
              </a:rPr>
              <a:t>din </a:t>
            </a:r>
            <a:r>
              <a:rPr lang="sv-FI" sz="2400" b="1" dirty="0">
                <a:solidFill>
                  <a:srgbClr val="FF0000"/>
                </a:solidFill>
                <a:latin typeface="Calibri" pitchFamily="34" charset="0"/>
              </a:rPr>
              <a:t>partners bjudna </a:t>
            </a:r>
            <a:r>
              <a:rPr lang="sv-FI" sz="2400" b="1" dirty="0" smtClean="0">
                <a:solidFill>
                  <a:srgbClr val="FF0000"/>
                </a:solidFill>
                <a:latin typeface="Calibri" pitchFamily="34" charset="0"/>
              </a:rPr>
              <a:t>färg</a:t>
            </a:r>
            <a:br>
              <a:rPr lang="sv-FI" sz="2400" b="1" dirty="0" smtClean="0">
                <a:solidFill>
                  <a:srgbClr val="FF0000"/>
                </a:solidFill>
                <a:latin typeface="Calibri" pitchFamily="34" charset="0"/>
              </a:rPr>
            </a:br>
            <a:r>
              <a:rPr lang="sv-FI" sz="2400" b="1" dirty="0" smtClean="0">
                <a:latin typeface="Calibri" pitchFamily="34" charset="0"/>
              </a:rPr>
              <a:t>eller</a:t>
            </a:r>
            <a:r>
              <a:rPr lang="sv-FI" sz="24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sv-FI" sz="2400" b="1" dirty="0" smtClean="0">
                <a:latin typeface="Calibri" pitchFamily="34" charset="0"/>
              </a:rPr>
              <a:t>då</a:t>
            </a:r>
            <a:r>
              <a:rPr lang="sv-FI" sz="2400" b="1" dirty="0" smtClean="0">
                <a:solidFill>
                  <a:srgbClr val="FF0000"/>
                </a:solidFill>
                <a:latin typeface="Calibri" pitchFamily="34" charset="0"/>
              </a:rPr>
              <a:t> du har längd i motståndarnas bjudna färger.</a:t>
            </a:r>
            <a:r>
              <a:rPr lang="sv-FI" sz="2400" b="1" dirty="0">
                <a:latin typeface="Calibri" pitchFamily="34" charset="0"/>
              </a:rPr>
              <a:t/>
            </a:r>
            <a:br>
              <a:rPr lang="sv-FI" sz="2400" b="1" dirty="0">
                <a:latin typeface="Calibri" pitchFamily="34" charset="0"/>
              </a:rPr>
            </a:br>
            <a:endParaRPr lang="sv-FI" sz="24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FI" b="1" dirty="0" smtClean="0">
                <a:solidFill>
                  <a:srgbClr val="006600"/>
                </a:solidFill>
                <a:latin typeface="Calibri" pitchFamily="34" charset="0"/>
              </a:rPr>
              <a:t>Mot ett sangkontrakt</a:t>
            </a:r>
          </a:p>
          <a:p>
            <a:pPr marL="0" indent="0">
              <a:buNone/>
            </a:pPr>
            <a:r>
              <a:rPr lang="sv-FI" b="1" u="sng" dirty="0" smtClean="0">
                <a:latin typeface="Calibri" pitchFamily="34" charset="0"/>
              </a:rPr>
              <a:t>Q</a:t>
            </a:r>
            <a:r>
              <a:rPr lang="sv-FI" b="1" dirty="0" smtClean="0">
                <a:latin typeface="Calibri" pitchFamily="34" charset="0"/>
              </a:rPr>
              <a:t>J3</a:t>
            </a:r>
          </a:p>
          <a:p>
            <a:pPr marL="0" indent="0">
              <a:buNone/>
            </a:pPr>
            <a:r>
              <a:rPr lang="sv-FI" b="1" u="sng" dirty="0" smtClean="0">
                <a:latin typeface="Calibri" pitchFamily="34" charset="0"/>
              </a:rPr>
              <a:t>Q</a:t>
            </a:r>
            <a:r>
              <a:rPr lang="sv-FI" b="1" dirty="0" smtClean="0">
                <a:latin typeface="Calibri" pitchFamily="34" charset="0"/>
              </a:rPr>
              <a:t>3</a:t>
            </a:r>
          </a:p>
          <a:p>
            <a:pPr marL="0" indent="0">
              <a:buNone/>
            </a:pPr>
            <a:r>
              <a:rPr lang="sv-FI" b="1" dirty="0" smtClean="0">
                <a:latin typeface="Calibri" pitchFamily="34" charset="0"/>
              </a:rPr>
              <a:t>Q6</a:t>
            </a:r>
            <a:r>
              <a:rPr lang="sv-FI" b="1" u="sng" dirty="0" smtClean="0">
                <a:latin typeface="Calibri" pitchFamily="34" charset="0"/>
              </a:rPr>
              <a:t>3</a:t>
            </a:r>
          </a:p>
          <a:p>
            <a:pPr marL="0" indent="0">
              <a:buNone/>
            </a:pPr>
            <a:r>
              <a:rPr lang="sv-FI" b="1" u="sng" dirty="0" smtClean="0">
                <a:latin typeface="Calibri" pitchFamily="34" charset="0"/>
              </a:rPr>
              <a:t>K</a:t>
            </a:r>
            <a:r>
              <a:rPr lang="sv-FI" b="1" dirty="0" smtClean="0">
                <a:latin typeface="Calibri" pitchFamily="34" charset="0"/>
              </a:rPr>
              <a:t>3</a:t>
            </a:r>
          </a:p>
          <a:p>
            <a:pPr marL="0" indent="0">
              <a:buNone/>
            </a:pPr>
            <a:r>
              <a:rPr lang="sv-FI" b="1" dirty="0" smtClean="0">
                <a:latin typeface="Calibri" pitchFamily="34" charset="0"/>
              </a:rPr>
              <a:t>K3</a:t>
            </a:r>
            <a:r>
              <a:rPr lang="sv-FI" b="1" u="sng" dirty="0" smtClean="0">
                <a:latin typeface="Calibri" pitchFamily="34" charset="0"/>
              </a:rPr>
              <a:t>2</a:t>
            </a:r>
          </a:p>
          <a:p>
            <a:pPr marL="0" indent="0">
              <a:buNone/>
            </a:pPr>
            <a:r>
              <a:rPr lang="sv-FI" b="1" u="sng" dirty="0" smtClean="0">
                <a:latin typeface="Calibri" pitchFamily="34" charset="0"/>
              </a:rPr>
              <a:t>8</a:t>
            </a:r>
            <a:r>
              <a:rPr lang="sv-FI" b="1" dirty="0" smtClean="0">
                <a:latin typeface="Calibri" pitchFamily="34" charset="0"/>
              </a:rPr>
              <a:t>7</a:t>
            </a:r>
          </a:p>
          <a:p>
            <a:pPr marL="0" indent="0">
              <a:buNone/>
            </a:pPr>
            <a:r>
              <a:rPr lang="sv-FI" b="1" u="sng" dirty="0" smtClean="0">
                <a:latin typeface="Calibri" pitchFamily="34" charset="0"/>
              </a:rPr>
              <a:t>5</a:t>
            </a:r>
            <a:r>
              <a:rPr lang="sv-FI" b="1" dirty="0" smtClean="0">
                <a:latin typeface="Calibri" pitchFamily="34" charset="0"/>
              </a:rPr>
              <a:t>32</a:t>
            </a:r>
          </a:p>
          <a:p>
            <a:pPr marL="0" indent="0">
              <a:buNone/>
            </a:pPr>
            <a:r>
              <a:rPr lang="sv-FI" b="1" u="sng" dirty="0" smtClean="0">
                <a:latin typeface="Calibri" pitchFamily="34" charset="0"/>
              </a:rPr>
              <a:t>8</a:t>
            </a:r>
            <a:r>
              <a:rPr lang="sv-FI" b="1" dirty="0" smtClean="0">
                <a:latin typeface="Calibri" pitchFamily="34" charset="0"/>
              </a:rPr>
              <a:t>642</a:t>
            </a:r>
          </a:p>
          <a:p>
            <a:pPr marL="0" indent="0">
              <a:buNone/>
            </a:pPr>
            <a:r>
              <a:rPr lang="sv-FI" b="1" dirty="0" smtClean="0">
                <a:latin typeface="Calibri" pitchFamily="34" charset="0"/>
              </a:rPr>
              <a:t>9</a:t>
            </a:r>
            <a:r>
              <a:rPr lang="sv-FI" b="1" u="sng" dirty="0" smtClean="0">
                <a:latin typeface="Calibri" pitchFamily="34" charset="0"/>
              </a:rPr>
              <a:t>7</a:t>
            </a:r>
            <a:r>
              <a:rPr lang="sv-FI" b="1" dirty="0" smtClean="0">
                <a:latin typeface="Calibri" pitchFamily="34" charset="0"/>
              </a:rPr>
              <a:t>432</a:t>
            </a: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FI" b="1" dirty="0" smtClean="0">
                <a:solidFill>
                  <a:srgbClr val="0070C0"/>
                </a:solidFill>
                <a:latin typeface="Calibri" pitchFamily="34" charset="0"/>
              </a:rPr>
              <a:t>Mot ett trumfkontrakt</a:t>
            </a:r>
          </a:p>
          <a:p>
            <a:pPr marL="0" indent="0">
              <a:buNone/>
            </a:pPr>
            <a:r>
              <a:rPr lang="sv-FI" b="1" u="sng" dirty="0">
                <a:latin typeface="Calibri" pitchFamily="34" charset="0"/>
              </a:rPr>
              <a:t>Q</a:t>
            </a:r>
            <a:r>
              <a:rPr lang="sv-FI" b="1" dirty="0">
                <a:latin typeface="Calibri" pitchFamily="34" charset="0"/>
              </a:rPr>
              <a:t>J3</a:t>
            </a:r>
          </a:p>
          <a:p>
            <a:pPr marL="0" indent="0">
              <a:buNone/>
            </a:pPr>
            <a:r>
              <a:rPr lang="sv-FI" b="1" u="sng" dirty="0">
                <a:latin typeface="Calibri" pitchFamily="34" charset="0"/>
              </a:rPr>
              <a:t>Q</a:t>
            </a:r>
            <a:r>
              <a:rPr lang="sv-FI" b="1" dirty="0">
                <a:latin typeface="Calibri" pitchFamily="34" charset="0"/>
              </a:rPr>
              <a:t>3</a:t>
            </a:r>
          </a:p>
          <a:p>
            <a:pPr marL="0" indent="0">
              <a:buNone/>
            </a:pPr>
            <a:r>
              <a:rPr lang="sv-FI" b="1" dirty="0">
                <a:latin typeface="Calibri" pitchFamily="34" charset="0"/>
              </a:rPr>
              <a:t>Q6</a:t>
            </a:r>
            <a:r>
              <a:rPr lang="sv-FI" b="1" u="sng" dirty="0">
                <a:latin typeface="Calibri" pitchFamily="34" charset="0"/>
              </a:rPr>
              <a:t>3</a:t>
            </a:r>
          </a:p>
          <a:p>
            <a:pPr marL="0" indent="0">
              <a:buNone/>
            </a:pPr>
            <a:r>
              <a:rPr lang="sv-FI" b="1" u="sng" dirty="0">
                <a:latin typeface="Calibri" pitchFamily="34" charset="0"/>
              </a:rPr>
              <a:t>K</a:t>
            </a:r>
            <a:r>
              <a:rPr lang="sv-FI" b="1" dirty="0">
                <a:latin typeface="Calibri" pitchFamily="34" charset="0"/>
              </a:rPr>
              <a:t>3</a:t>
            </a:r>
          </a:p>
          <a:p>
            <a:pPr marL="0" indent="0">
              <a:buNone/>
            </a:pPr>
            <a:r>
              <a:rPr lang="sv-FI" b="1" dirty="0" smtClean="0">
                <a:latin typeface="Calibri" pitchFamily="34" charset="0"/>
              </a:rPr>
              <a:t>K3</a:t>
            </a:r>
            <a:r>
              <a:rPr lang="sv-FI" b="1" u="sng" dirty="0" smtClean="0">
                <a:latin typeface="Calibri" pitchFamily="34" charset="0"/>
              </a:rPr>
              <a:t>2</a:t>
            </a:r>
          </a:p>
          <a:p>
            <a:pPr marL="0" indent="0">
              <a:buNone/>
            </a:pPr>
            <a:endParaRPr lang="sv-FI" b="1" u="sng" dirty="0">
              <a:latin typeface="Calibri" pitchFamily="34" charset="0"/>
            </a:endParaRPr>
          </a:p>
          <a:p>
            <a:pPr marL="0" indent="0">
              <a:buNone/>
            </a:pPr>
            <a:r>
              <a:rPr lang="sv-FI" b="1" u="sng" dirty="0" smtClean="0">
                <a:latin typeface="Calibri" pitchFamily="34" charset="0"/>
              </a:rPr>
              <a:t>8</a:t>
            </a:r>
            <a:r>
              <a:rPr lang="sv-FI" b="1" dirty="0" smtClean="0">
                <a:latin typeface="Calibri" pitchFamily="34" charset="0"/>
              </a:rPr>
              <a:t>7</a:t>
            </a:r>
          </a:p>
          <a:p>
            <a:pPr marL="0" indent="0">
              <a:buNone/>
            </a:pPr>
            <a:r>
              <a:rPr lang="sv-FI" b="1" dirty="0" smtClean="0">
                <a:latin typeface="Calibri" pitchFamily="34" charset="0"/>
              </a:rPr>
              <a:t>5</a:t>
            </a:r>
            <a:r>
              <a:rPr lang="sv-FI" b="1" u="sng" dirty="0" smtClean="0">
                <a:latin typeface="Calibri" pitchFamily="34" charset="0"/>
              </a:rPr>
              <a:t>3</a:t>
            </a:r>
            <a:r>
              <a:rPr lang="sv-FI" b="1" dirty="0" smtClean="0">
                <a:latin typeface="Calibri" pitchFamily="34" charset="0"/>
              </a:rPr>
              <a:t>2	</a:t>
            </a:r>
            <a:r>
              <a:rPr lang="sv-FI" b="1" dirty="0" err="1" smtClean="0">
                <a:latin typeface="Calibri" pitchFamily="34" charset="0"/>
              </a:rPr>
              <a:t>Middle</a:t>
            </a:r>
            <a:r>
              <a:rPr lang="sv-FI" b="1" dirty="0" smtClean="0">
                <a:latin typeface="Calibri" pitchFamily="34" charset="0"/>
              </a:rPr>
              <a:t>-</a:t>
            </a:r>
            <a:r>
              <a:rPr lang="sv-FI" b="1" dirty="0" err="1" smtClean="0">
                <a:latin typeface="Calibri" pitchFamily="34" charset="0"/>
              </a:rPr>
              <a:t>up</a:t>
            </a:r>
            <a:r>
              <a:rPr lang="sv-FI" b="1" dirty="0" smtClean="0">
                <a:latin typeface="Calibri" pitchFamily="34" charset="0"/>
              </a:rPr>
              <a:t>-down</a:t>
            </a:r>
            <a:endParaRPr lang="sv-FI" b="1" dirty="0">
              <a:latin typeface="Calibri" pitchFamily="34" charset="0"/>
            </a:endParaRPr>
          </a:p>
          <a:p>
            <a:pPr marL="0" indent="0">
              <a:buNone/>
            </a:pPr>
            <a:r>
              <a:rPr lang="sv-FI" b="1" u="sng" dirty="0">
                <a:latin typeface="Calibri" pitchFamily="34" charset="0"/>
              </a:rPr>
              <a:t>8</a:t>
            </a:r>
            <a:r>
              <a:rPr lang="sv-FI" b="1" dirty="0">
                <a:latin typeface="Calibri" pitchFamily="34" charset="0"/>
              </a:rPr>
              <a:t>642</a:t>
            </a:r>
          </a:p>
          <a:p>
            <a:pPr marL="0" indent="0">
              <a:buNone/>
            </a:pPr>
            <a:endParaRPr lang="sv-FI" b="1" dirty="0" smtClean="0">
              <a:latin typeface="Calibri" pitchFamily="34" charset="0"/>
            </a:endParaRPr>
          </a:p>
          <a:p>
            <a:pPr marL="0" indent="0">
              <a:buNone/>
            </a:pPr>
            <a:endParaRPr lang="sv-FI" b="1" dirty="0">
              <a:latin typeface="Calibri" pitchFamily="34" charset="0"/>
            </a:endParaRPr>
          </a:p>
          <a:p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309524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b="1">
                <a:solidFill>
                  <a:srgbClr val="008000"/>
                </a:solidFill>
              </a:rPr>
              <a:t>Inkliv</a:t>
            </a:r>
            <a:endParaRPr lang="sv-SE" b="1">
              <a:solidFill>
                <a:srgbClr val="008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sz="2400" b="1"/>
          </a:p>
          <a:p>
            <a:pPr>
              <a:buFontTx/>
              <a:buNone/>
            </a:pPr>
            <a:r>
              <a:rPr lang="sv-FI" sz="2400" b="1"/>
              <a:t>På </a:t>
            </a:r>
            <a:r>
              <a:rPr lang="sv-FI" sz="2400" b="1">
                <a:solidFill>
                  <a:srgbClr val="008000"/>
                </a:solidFill>
              </a:rPr>
              <a:t>ettricksnivån</a:t>
            </a:r>
            <a:r>
              <a:rPr lang="sv-FI" sz="2400" b="1"/>
              <a:t> krävs:</a:t>
            </a:r>
          </a:p>
          <a:p>
            <a:pPr>
              <a:buFontTx/>
              <a:buNone/>
            </a:pPr>
            <a:r>
              <a:rPr lang="sv-FI" sz="2400" b="1"/>
              <a:t>En bra femkorts färg (bör innehålla två honnörer)</a:t>
            </a:r>
          </a:p>
          <a:p>
            <a:pPr>
              <a:buFontTx/>
              <a:buNone/>
            </a:pPr>
            <a:r>
              <a:rPr lang="sv-FI" sz="2400" b="1"/>
              <a:t>10 – 16 hp</a:t>
            </a:r>
          </a:p>
          <a:p>
            <a:pPr>
              <a:buFontTx/>
              <a:buNone/>
            </a:pPr>
            <a:endParaRPr lang="sv-FI" sz="2400" b="1"/>
          </a:p>
          <a:p>
            <a:pPr>
              <a:buFontTx/>
              <a:buNone/>
            </a:pPr>
            <a:r>
              <a:rPr lang="sv-FI" sz="2400" b="1"/>
              <a:t>På </a:t>
            </a:r>
            <a:r>
              <a:rPr lang="sv-FI" sz="2400" b="1">
                <a:solidFill>
                  <a:srgbClr val="008000"/>
                </a:solidFill>
              </a:rPr>
              <a:t>tvåtricksnivån</a:t>
            </a:r>
          </a:p>
          <a:p>
            <a:pPr>
              <a:buFontTx/>
              <a:buNone/>
            </a:pPr>
            <a:r>
              <a:rPr lang="sv-FI" sz="2400" b="1"/>
              <a:t>En bra (fem)sexkorts färg</a:t>
            </a:r>
          </a:p>
          <a:p>
            <a:pPr>
              <a:buFontTx/>
              <a:buNone/>
            </a:pPr>
            <a:r>
              <a:rPr lang="sv-FI" sz="2400" b="1"/>
              <a:t>12 – 16 hp</a:t>
            </a:r>
            <a:endParaRPr lang="sv-SE" sz="2400" b="1"/>
          </a:p>
        </p:txBody>
      </p:sp>
    </p:spTree>
    <p:extLst>
      <p:ext uri="{BB962C8B-B14F-4D97-AF65-F5344CB8AC3E}">
        <p14:creationId xmlns:p14="http://schemas.microsoft.com/office/powerpoint/2010/main" val="2913561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sz="4000" b="1">
                <a:solidFill>
                  <a:srgbClr val="008000"/>
                </a:solidFill>
              </a:rPr>
              <a:t>Exempel på bra inkliv</a:t>
            </a:r>
            <a:endParaRPr lang="sv-SE" sz="4000" b="1">
              <a:solidFill>
                <a:srgbClr val="008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FI" b="1"/>
              <a:t>Motspelaren till höger har öppnat med 1</a:t>
            </a:r>
            <a:r>
              <a:rPr lang="sv-FI" b="1">
                <a:solidFill>
                  <a:srgbClr val="FF0000"/>
                </a:solidFill>
              </a:rPr>
              <a:t>♥</a:t>
            </a:r>
            <a:endParaRPr lang="sv-FI" b="1"/>
          </a:p>
          <a:p>
            <a:pPr>
              <a:buFontTx/>
              <a:buNone/>
            </a:pPr>
            <a:endParaRPr lang="sv-FI" b="1"/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A K J 8 3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8 3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A 6 2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7 4 2</a:t>
            </a:r>
          </a:p>
          <a:p>
            <a:pPr>
              <a:buFontTx/>
              <a:buNone/>
            </a:pPr>
            <a:r>
              <a:rPr lang="sv-FI" b="1"/>
              <a:t>				Bjud 1</a:t>
            </a:r>
            <a:r>
              <a:rPr lang="sv-FI" b="1">
                <a:solidFill>
                  <a:srgbClr val="000080"/>
                </a:solidFill>
              </a:rPr>
              <a:t>♠</a:t>
            </a:r>
            <a:r>
              <a:rPr lang="sv-FI" b="1"/>
              <a:t> </a:t>
            </a:r>
            <a:endParaRPr lang="sv-SE" b="1"/>
          </a:p>
          <a:p>
            <a:pPr>
              <a:buFontTx/>
              <a:buNone/>
            </a:pPr>
            <a:endParaRPr lang="sv-SE" b="1"/>
          </a:p>
        </p:txBody>
      </p:sp>
    </p:spTree>
    <p:extLst>
      <p:ext uri="{BB962C8B-B14F-4D97-AF65-F5344CB8AC3E}">
        <p14:creationId xmlns:p14="http://schemas.microsoft.com/office/powerpoint/2010/main" val="326283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sz="4000" b="1">
                <a:solidFill>
                  <a:srgbClr val="008000"/>
                </a:solidFill>
              </a:rPr>
              <a:t>Exempel på bra inkliv</a:t>
            </a:r>
            <a:endParaRPr lang="sv-SE" sz="4000" b="1">
              <a:solidFill>
                <a:srgbClr val="00800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FI" b="1" dirty="0"/>
              <a:t>Motspelaren till höger har öppnat med 1</a:t>
            </a:r>
            <a:r>
              <a:rPr lang="sv-FI" b="1" dirty="0">
                <a:solidFill>
                  <a:srgbClr val="FF0000"/>
                </a:solidFill>
              </a:rPr>
              <a:t>♥</a:t>
            </a:r>
            <a:endParaRPr lang="sv-FI" b="1" dirty="0"/>
          </a:p>
          <a:p>
            <a:pPr>
              <a:buFontTx/>
              <a:buNone/>
            </a:pPr>
            <a:endParaRPr lang="sv-FI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000080"/>
                </a:solidFill>
              </a:rPr>
              <a:t>♠ </a:t>
            </a:r>
            <a:r>
              <a:rPr lang="sv-FI" b="1" dirty="0"/>
              <a:t>8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A 7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A Q J 8 7 2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 </a:t>
            </a:r>
            <a:r>
              <a:rPr lang="sv-FI" b="1" dirty="0"/>
              <a:t>J T</a:t>
            </a:r>
            <a:r>
              <a:rPr lang="sv-FI" b="1" dirty="0" smtClean="0"/>
              <a:t> </a:t>
            </a:r>
            <a:r>
              <a:rPr lang="sv-FI" b="1" dirty="0"/>
              <a:t>9 7</a:t>
            </a:r>
            <a:endParaRPr lang="sv-SE" b="1" dirty="0"/>
          </a:p>
          <a:p>
            <a:pPr>
              <a:buFontTx/>
              <a:buNone/>
            </a:pPr>
            <a:r>
              <a:rPr lang="sv-FI" b="1" dirty="0"/>
              <a:t>				Bjud 2 </a:t>
            </a:r>
            <a:r>
              <a:rPr lang="sv-FI" b="1" dirty="0">
                <a:solidFill>
                  <a:srgbClr val="FF6600"/>
                </a:solidFill>
              </a:rPr>
              <a:t>♦</a:t>
            </a:r>
            <a:endParaRPr lang="sv-SE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41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b="1">
                <a:solidFill>
                  <a:srgbClr val="008000"/>
                </a:solidFill>
              </a:rPr>
              <a:t>Fortsatt budgivning efter inkliv</a:t>
            </a:r>
            <a:endParaRPr lang="sv-SE" b="1">
              <a:solidFill>
                <a:srgbClr val="008000"/>
              </a:solidFill>
            </a:endParaRP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v-FI" sz="2800" b="1" dirty="0">
                <a:solidFill>
                  <a:srgbClr val="FF0000"/>
                </a:solidFill>
              </a:rPr>
              <a:t>Tre kort</a:t>
            </a:r>
            <a:r>
              <a:rPr lang="sv-FI" sz="2800" b="1" dirty="0"/>
              <a:t> räcker som trumfstöd.</a:t>
            </a:r>
          </a:p>
          <a:p>
            <a:pPr>
              <a:buFontTx/>
              <a:buNone/>
            </a:pPr>
            <a:endParaRPr lang="sv-FI" sz="2800" b="1" dirty="0"/>
          </a:p>
          <a:p>
            <a:pPr marL="0" lvl="0" indent="0">
              <a:buNone/>
            </a:pPr>
            <a:r>
              <a:rPr lang="sv-FI" sz="2800" b="1" dirty="0">
                <a:solidFill>
                  <a:srgbClr val="006600"/>
                </a:solidFill>
              </a:rPr>
              <a:t>Visa direkt trumfstöd i </a:t>
            </a:r>
            <a:r>
              <a:rPr lang="sv-FI" sz="2800" b="1" dirty="0" smtClean="0">
                <a:solidFill>
                  <a:srgbClr val="006600"/>
                </a:solidFill>
              </a:rPr>
              <a:t>högfärg.</a:t>
            </a:r>
            <a:endParaRPr lang="sv-FI" sz="2800" dirty="0">
              <a:solidFill>
                <a:srgbClr val="006600"/>
              </a:solidFill>
            </a:endParaRPr>
          </a:p>
          <a:p>
            <a:pPr marL="0" indent="0">
              <a:buNone/>
            </a:pPr>
            <a:r>
              <a:rPr lang="sv-FI" sz="2800" b="1" dirty="0"/>
              <a:t>enkelhöjning lovar 6-9 </a:t>
            </a:r>
            <a:r>
              <a:rPr lang="sv-FI" sz="2800" b="1" dirty="0" err="1" smtClean="0"/>
              <a:t>hfp</a:t>
            </a:r>
            <a:endParaRPr lang="sv-FI" sz="2800" b="1" dirty="0"/>
          </a:p>
          <a:p>
            <a:pPr marL="0" indent="0">
              <a:buNone/>
            </a:pPr>
            <a:r>
              <a:rPr lang="sv-FI" sz="2800" b="1" dirty="0"/>
              <a:t>dubbelhöjning lovar 10-13 (14) </a:t>
            </a:r>
            <a:r>
              <a:rPr lang="sv-FI" sz="2800" b="1" dirty="0" err="1"/>
              <a:t>hfp</a:t>
            </a:r>
            <a:r>
              <a:rPr lang="sv-FI" sz="2800" b="1" dirty="0"/>
              <a:t> </a:t>
            </a:r>
          </a:p>
          <a:p>
            <a:pPr marL="0" indent="0">
              <a:buNone/>
            </a:pPr>
            <a:r>
              <a:rPr lang="sv-FI" sz="2800" b="1" dirty="0"/>
              <a:t>bjud utgång med 14+ </a:t>
            </a:r>
            <a:r>
              <a:rPr lang="sv-FI" sz="2800" b="1" dirty="0" err="1"/>
              <a:t>hfp</a:t>
            </a:r>
            <a:r>
              <a:rPr lang="sv-FI" sz="2800" b="1" dirty="0"/>
              <a:t>.</a:t>
            </a:r>
          </a:p>
          <a:p>
            <a:pPr marL="0" indent="0">
              <a:buNone/>
            </a:pPr>
            <a:r>
              <a:rPr lang="sv-FI" sz="2800" dirty="0"/>
              <a:t> </a:t>
            </a:r>
          </a:p>
          <a:p>
            <a:pPr>
              <a:buFontTx/>
              <a:buNone/>
            </a:pPr>
            <a:endParaRPr lang="sv-SE" sz="2800" b="1" dirty="0"/>
          </a:p>
        </p:txBody>
      </p:sp>
    </p:spTree>
    <p:extLst>
      <p:ext uri="{BB962C8B-B14F-4D97-AF65-F5344CB8AC3E}">
        <p14:creationId xmlns:p14="http://schemas.microsoft.com/office/powerpoint/2010/main" val="4294386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FI" sz="4000" b="1" dirty="0" smtClean="0">
                <a:solidFill>
                  <a:srgbClr val="006600"/>
                </a:solidFill>
              </a:rPr>
              <a:t>Ny färg efter partnerns inkliv</a:t>
            </a:r>
            <a:endParaRPr lang="sv-FI" sz="4000" b="1" dirty="0">
              <a:solidFill>
                <a:srgbClr val="00660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FI" dirty="0" smtClean="0"/>
          </a:p>
          <a:p>
            <a:pPr marL="0" lvl="0" indent="0">
              <a:buNone/>
            </a:pPr>
            <a:endParaRPr lang="sv-FI" b="1" dirty="0" smtClean="0"/>
          </a:p>
          <a:p>
            <a:pPr marL="0" lvl="0" indent="0">
              <a:buNone/>
            </a:pPr>
            <a:r>
              <a:rPr lang="sv-FI" b="1" dirty="0" smtClean="0"/>
              <a:t>Ny </a:t>
            </a:r>
            <a:r>
              <a:rPr lang="sv-FI" b="1" dirty="0"/>
              <a:t>färg är </a:t>
            </a:r>
            <a:r>
              <a:rPr lang="sv-FI" b="1" dirty="0">
                <a:solidFill>
                  <a:srgbClr val="C00000"/>
                </a:solidFill>
              </a:rPr>
              <a:t>krav</a:t>
            </a:r>
            <a:r>
              <a:rPr lang="sv-FI" b="1" dirty="0"/>
              <a:t> och lovar minst </a:t>
            </a:r>
            <a:r>
              <a:rPr lang="sv-FI" b="1" dirty="0">
                <a:solidFill>
                  <a:srgbClr val="006600"/>
                </a:solidFill>
              </a:rPr>
              <a:t>femkortsfärg</a:t>
            </a:r>
            <a:r>
              <a:rPr lang="sv-FI" b="1" dirty="0"/>
              <a:t> och minst </a:t>
            </a:r>
            <a:r>
              <a:rPr lang="sv-FI" b="1" dirty="0">
                <a:solidFill>
                  <a:srgbClr val="002060"/>
                </a:solidFill>
              </a:rPr>
              <a:t>10 </a:t>
            </a:r>
            <a:r>
              <a:rPr lang="sv-FI" b="1" dirty="0" err="1">
                <a:solidFill>
                  <a:srgbClr val="002060"/>
                </a:solidFill>
              </a:rPr>
              <a:t>hp</a:t>
            </a:r>
            <a:r>
              <a:rPr lang="sv-FI" b="1" dirty="0"/>
              <a:t>.</a:t>
            </a:r>
            <a:endParaRPr lang="sv-FI" dirty="0"/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148647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FI" sz="3600" b="1" dirty="0" smtClean="0">
                <a:solidFill>
                  <a:srgbClr val="C00000"/>
                </a:solidFill>
              </a:rPr>
              <a:t>Sangbud efter partnerns färginkliv</a:t>
            </a:r>
            <a:endParaRPr lang="sv-FI" sz="3600" b="1" dirty="0">
              <a:solidFill>
                <a:srgbClr val="C0000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sv-FI" b="1" dirty="0" smtClean="0"/>
          </a:p>
          <a:p>
            <a:pPr marL="0" lvl="0" indent="0">
              <a:buNone/>
            </a:pPr>
            <a:r>
              <a:rPr lang="sv-FI" b="1" dirty="0" smtClean="0">
                <a:solidFill>
                  <a:srgbClr val="006600"/>
                </a:solidFill>
              </a:rPr>
              <a:t>Sangbud </a:t>
            </a:r>
            <a:r>
              <a:rPr lang="sv-FI" b="1" dirty="0">
                <a:solidFill>
                  <a:srgbClr val="006600"/>
                </a:solidFill>
              </a:rPr>
              <a:t>är naturliga, men lovar dessutom håll i öppningsfärgen</a:t>
            </a:r>
            <a:endParaRPr lang="sv-FI" dirty="0">
              <a:solidFill>
                <a:srgbClr val="006600"/>
              </a:solidFill>
            </a:endParaRPr>
          </a:p>
          <a:p>
            <a:pPr marL="0" indent="0">
              <a:buNone/>
            </a:pPr>
            <a:r>
              <a:rPr lang="sv-FI" b="1" dirty="0"/>
              <a:t>Efter inkliv på entricksnivån lovar</a:t>
            </a:r>
          </a:p>
          <a:p>
            <a:pPr marL="0" indent="0">
              <a:buNone/>
            </a:pPr>
            <a:r>
              <a:rPr lang="sv-FI" b="1" dirty="0"/>
              <a:t>1 NT </a:t>
            </a:r>
            <a:r>
              <a:rPr lang="sv-FI" b="1" dirty="0" smtClean="0"/>
              <a:t>8-11 </a:t>
            </a:r>
            <a:r>
              <a:rPr lang="sv-FI" b="1" dirty="0" err="1"/>
              <a:t>hp</a:t>
            </a:r>
            <a:r>
              <a:rPr lang="sv-FI" b="1" dirty="0"/>
              <a:t> samt håll i öppningsfärgen</a:t>
            </a:r>
          </a:p>
          <a:p>
            <a:pPr marL="0" indent="0">
              <a:buNone/>
            </a:pPr>
            <a:r>
              <a:rPr lang="sv-FI" b="1" dirty="0" smtClean="0"/>
              <a:t>2 NT 12-14 </a:t>
            </a:r>
            <a:r>
              <a:rPr lang="sv-FI" b="1" dirty="0" err="1"/>
              <a:t>hp</a:t>
            </a:r>
            <a:r>
              <a:rPr lang="sv-FI" b="1" dirty="0"/>
              <a:t> samt håll i öppningsfärgen</a:t>
            </a:r>
          </a:p>
          <a:p>
            <a:pPr marL="0" indent="0">
              <a:buNone/>
            </a:pPr>
            <a:r>
              <a:rPr lang="sv-FI" b="1" dirty="0"/>
              <a:t>3 NT </a:t>
            </a:r>
            <a:r>
              <a:rPr lang="sv-FI" b="1" dirty="0" smtClean="0"/>
              <a:t>15-17 </a:t>
            </a:r>
            <a:r>
              <a:rPr lang="sv-FI" b="1" dirty="0" err="1"/>
              <a:t>hp</a:t>
            </a:r>
            <a:r>
              <a:rPr lang="sv-FI" b="1" dirty="0"/>
              <a:t> samt håll i öppningsfärgen</a:t>
            </a:r>
          </a:p>
          <a:p>
            <a:pPr marL="0" indent="0">
              <a:buNone/>
            </a:pPr>
            <a:endParaRPr lang="sv-FI" b="1" dirty="0"/>
          </a:p>
        </p:txBody>
      </p:sp>
    </p:spTree>
    <p:extLst>
      <p:ext uri="{BB962C8B-B14F-4D97-AF65-F5344CB8AC3E}">
        <p14:creationId xmlns:p14="http://schemas.microsoft.com/office/powerpoint/2010/main" val="3517059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b="1">
                <a:solidFill>
                  <a:srgbClr val="008000"/>
                </a:solidFill>
              </a:rPr>
              <a:t>Fortsatt budgivning efter inkliv</a:t>
            </a:r>
            <a:endParaRPr lang="sv-SE" b="1">
              <a:solidFill>
                <a:srgbClr val="008000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/>
              <a:t>Inklivet är begränsat till </a:t>
            </a:r>
            <a:r>
              <a:rPr lang="sv-FI" b="1">
                <a:solidFill>
                  <a:srgbClr val="FF0000"/>
                </a:solidFill>
              </a:rPr>
              <a:t>max 16 hp.</a:t>
            </a:r>
          </a:p>
          <a:p>
            <a:pPr>
              <a:buFontTx/>
              <a:buNone/>
            </a:pPr>
            <a:endParaRPr lang="sv-FI" b="1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sv-FI" b="1"/>
              <a:t>Du behöver </a:t>
            </a:r>
            <a:r>
              <a:rPr lang="sv-FI" b="1">
                <a:solidFill>
                  <a:srgbClr val="008000"/>
                </a:solidFill>
              </a:rPr>
              <a:t>inte bjuda</a:t>
            </a:r>
            <a:r>
              <a:rPr lang="sv-FI" b="1"/>
              <a:t> med händer som är </a:t>
            </a:r>
          </a:p>
          <a:p>
            <a:pPr>
              <a:buFontTx/>
              <a:buNone/>
            </a:pPr>
            <a:r>
              <a:rPr lang="sv-FI" b="1">
                <a:solidFill>
                  <a:srgbClr val="003399"/>
                </a:solidFill>
              </a:rPr>
              <a:t>svagare än 10 hp</a:t>
            </a:r>
            <a:r>
              <a:rPr lang="sv-FI" b="1"/>
              <a:t> när du saknar trumfstöf.</a:t>
            </a:r>
            <a:endParaRPr lang="sv-SE" b="1"/>
          </a:p>
        </p:txBody>
      </p:sp>
    </p:spTree>
    <p:extLst>
      <p:ext uri="{BB962C8B-B14F-4D97-AF65-F5344CB8AC3E}">
        <p14:creationId xmlns:p14="http://schemas.microsoft.com/office/powerpoint/2010/main" val="220213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FI" b="1"/>
              <a:t>1</a:t>
            </a: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>
                <a:solidFill>
                  <a:schemeClr val="tx1"/>
                </a:solidFill>
              </a:rPr>
              <a:t>- 1</a:t>
            </a: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>
                <a:solidFill>
                  <a:schemeClr val="tx1"/>
                </a:solidFill>
              </a:rPr>
              <a:t>- pass</a:t>
            </a:r>
            <a:r>
              <a:rPr lang="sv-FI"/>
              <a:t> - ?</a:t>
            </a:r>
            <a:endParaRPr lang="sv-S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 b="1">
              <a:solidFill>
                <a:srgbClr val="000080"/>
              </a:solidFill>
            </a:endParaRPr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Q 9 7 5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A 9 7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5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K J 9 6 4</a:t>
            </a:r>
            <a:endParaRPr lang="sv-SE" b="1"/>
          </a:p>
          <a:p>
            <a:pPr>
              <a:buFontTx/>
              <a:buNone/>
            </a:pPr>
            <a:endParaRPr lang="sv-SE" b="1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3200" b="1"/>
              <a:t>3 </a:t>
            </a:r>
            <a:r>
              <a:rPr lang="sv-FI" sz="3200" b="1">
                <a:solidFill>
                  <a:srgbClr val="FF0000"/>
                </a:solidFill>
              </a:rPr>
              <a:t>♥</a:t>
            </a:r>
            <a:r>
              <a:rPr lang="sv-FI" b="1">
                <a:solidFill>
                  <a:srgbClr val="FF0000"/>
                </a:solidFill>
              </a:rPr>
              <a:t> </a:t>
            </a:r>
            <a:endParaRPr lang="sv-SE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265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 autoUpdateAnimBg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464</Words>
  <Application>Microsoft Office PowerPoint</Application>
  <PresentationFormat>Bildspel på skärmen (4:3)</PresentationFormat>
  <Paragraphs>172</Paragraphs>
  <Slides>19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Office-tema</vt:lpstr>
      <vt:lpstr>Grundkurs lektion 14</vt:lpstr>
      <vt:lpstr>Inkliv</vt:lpstr>
      <vt:lpstr>Exempel på bra inkliv</vt:lpstr>
      <vt:lpstr>Exempel på bra inkliv</vt:lpstr>
      <vt:lpstr>Fortsatt budgivning efter inkliv</vt:lpstr>
      <vt:lpstr>Ny färg efter partnerns inkliv</vt:lpstr>
      <vt:lpstr>Sangbud efter partnerns färginkliv</vt:lpstr>
      <vt:lpstr>Fortsatt budgivning efter inkliv</vt:lpstr>
      <vt:lpstr>1♦ - 1♥ - pass - ?</vt:lpstr>
      <vt:lpstr>1♦ - 1♥ - pass - ?</vt:lpstr>
      <vt:lpstr>1♦ - 1♥ - pass - ?</vt:lpstr>
      <vt:lpstr>1♦ - 1♥ - pass - ?</vt:lpstr>
      <vt:lpstr>Sanginkliv</vt:lpstr>
      <vt:lpstr>Utspel mot sangkontrakt</vt:lpstr>
      <vt:lpstr>Utspel mot sangkontrakt</vt:lpstr>
      <vt:lpstr>Utspel mot sangkontrakt</vt:lpstr>
      <vt:lpstr>Utspel mot trumfkontrakt</vt:lpstr>
      <vt:lpstr>Spela inte ut under ett äss i trumfspel!</vt:lpstr>
      <vt:lpstr> Då du spelar ut i din partners bjudna färg eller då du har längd i motståndarnas bjudna färger.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Grundkurs lektion 14</dc:title>
  <dc:creator>Teta</dc:creator>
  <cp:lastModifiedBy>Agneta Berglund</cp:lastModifiedBy>
  <cp:revision>16</cp:revision>
  <dcterms:created xsi:type="dcterms:W3CDTF">2013-01-11T17:48:37Z</dcterms:created>
  <dcterms:modified xsi:type="dcterms:W3CDTF">2016-01-24T06:49:47Z</dcterms:modified>
</cp:coreProperties>
</file>