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7" r:id="rId10"/>
    <p:sldId id="296" r:id="rId11"/>
    <p:sldId id="283" r:id="rId12"/>
    <p:sldId id="286" r:id="rId13"/>
    <p:sldId id="266" r:id="rId14"/>
    <p:sldId id="267" r:id="rId15"/>
    <p:sldId id="268" r:id="rId16"/>
    <p:sldId id="290" r:id="rId17"/>
    <p:sldId id="291" r:id="rId18"/>
    <p:sldId id="292" r:id="rId19"/>
    <p:sldId id="293" r:id="rId20"/>
    <p:sldId id="295" r:id="rId21"/>
    <p:sldId id="294" r:id="rId22"/>
    <p:sldId id="270" r:id="rId23"/>
    <p:sldId id="271" r:id="rId24"/>
    <p:sldId id="275" r:id="rId25"/>
    <p:sldId id="276" r:id="rId26"/>
    <p:sldId id="284" r:id="rId27"/>
  </p:sldIdLst>
  <p:sldSz cx="9144000" cy="6858000" type="screen4x3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27"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9933"/>
    <a:srgbClr val="0033CC"/>
    <a:srgbClr val="FF0000"/>
    <a:srgbClr val="9900FF"/>
    <a:srgbClr val="FF9900"/>
    <a:srgbClr val="996633"/>
    <a:srgbClr val="0066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89974" autoAdjust="0"/>
  </p:normalViewPr>
  <p:slideViewPr>
    <p:cSldViewPr>
      <p:cViewPr varScale="1">
        <p:scale>
          <a:sx n="67" d="100"/>
          <a:sy n="67" d="100"/>
        </p:scale>
        <p:origin x="83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9C41C-BAC6-4B3D-B9A7-5D0BB1073E27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4148737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E02E0-F154-40E5-915B-B78E043A460B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701310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2933D-D43D-4D0F-B61F-9DAC900EAE7C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788695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73E29-BC34-48EE-8E56-796C9DC852D3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971032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564234-97A6-4A06-B972-E12598851946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65618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9B6116-E4DC-49F2-ABF5-FD144A491CC9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2277869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3C4250-FC37-4E5F-A9A5-46304F8C554B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263323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3EB60-537F-448C-A0BB-E43F7F605B5D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4166000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B4702-C703-41D9-A8D7-102969287C38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1892546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BCCE39-4C24-45D8-B93E-4E643A858FF5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730837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FI" noProof="0" smtClean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53890-34F4-4717-B62F-44891C673A96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  <p:extLst>
      <p:ext uri="{BB962C8B-B14F-4D97-AF65-F5344CB8AC3E}">
        <p14:creationId xmlns:p14="http://schemas.microsoft.com/office/powerpoint/2010/main" val="379288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bakgrundsrubriken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FI" smtClean="0"/>
              <a:t>Klicka här för att ändra format på bakgrundstexten</a:t>
            </a:r>
          </a:p>
          <a:p>
            <a:pPr lvl="1"/>
            <a:r>
              <a:rPr lang="sv-SE" altLang="sv-FI" smtClean="0"/>
              <a:t>Nivå två</a:t>
            </a:r>
          </a:p>
          <a:p>
            <a:pPr lvl="2"/>
            <a:r>
              <a:rPr lang="sv-SE" altLang="sv-FI" smtClean="0"/>
              <a:t>Nivå tre</a:t>
            </a:r>
          </a:p>
          <a:p>
            <a:pPr lvl="3"/>
            <a:r>
              <a:rPr lang="sv-SE" altLang="sv-FI" smtClean="0"/>
              <a:t>Nivå fyra</a:t>
            </a:r>
          </a:p>
          <a:p>
            <a:pPr lvl="4"/>
            <a:r>
              <a:rPr lang="sv-SE" altLang="sv-FI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C506484-A379-41DC-BA72-8D728A6D76C3}" type="slidenum">
              <a:rPr lang="sv-SE" altLang="sv-FI"/>
              <a:pPr>
                <a:defRPr/>
              </a:pPr>
              <a:t>‹#›</a:t>
            </a:fld>
            <a:endParaRPr lang="sv-SE" altLang="sv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339933"/>
                </a:solidFill>
                <a:latin typeface="Berlin Sans FB Demi" pitchFamily="34" charset="0"/>
              </a:rPr>
              <a:t>Lektion 3</a:t>
            </a:r>
            <a:endParaRPr lang="sv-SE" altLang="sv-FI" b="1" smtClean="0">
              <a:solidFill>
                <a:srgbClr val="339933"/>
              </a:solidFill>
              <a:latin typeface="Berlin Sans FB Demi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sv-FI" altLang="sv-FI" sz="3600" b="1" smtClean="0">
                <a:solidFill>
                  <a:srgbClr val="0033CC"/>
                </a:solidFill>
                <a:latin typeface="Berlin Sans FB Demi" pitchFamily="34" charset="0"/>
              </a:rPr>
              <a:t>Grundkurs</a:t>
            </a:r>
            <a:endParaRPr lang="sv-SE" altLang="sv-FI" sz="3600" b="1" smtClean="0">
              <a:solidFill>
                <a:srgbClr val="0033CC"/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FI" altLang="sv-FI" smtClean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85800" y="2060575"/>
            <a:ext cx="7772400" cy="41148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sv-FI" altLang="sv-FI" b="1" dirty="0" smtClean="0">
                <a:latin typeface="Calibri" panose="020F0502020204030204" pitchFamily="34" charset="0"/>
              </a:rPr>
              <a:t>Genom att </a:t>
            </a:r>
            <a:r>
              <a:rPr lang="sv-FI" altLang="sv-FI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addera</a:t>
            </a:r>
            <a:r>
              <a:rPr lang="sv-FI" altLang="sv-FI" b="1" dirty="0" smtClean="0">
                <a:latin typeface="Calibri" panose="020F0502020204030204" pitchFamily="34" charset="0"/>
              </a:rPr>
              <a:t> </a:t>
            </a:r>
            <a:r>
              <a:rPr lang="sv-FI" altLang="sv-FI" b="1" dirty="0" smtClean="0">
                <a:solidFill>
                  <a:srgbClr val="339933"/>
                </a:solidFill>
                <a:latin typeface="Calibri" panose="020F0502020204030204" pitchFamily="34" charset="0"/>
              </a:rPr>
              <a:t>dina </a:t>
            </a:r>
            <a:r>
              <a:rPr lang="sv-FI" altLang="sv-FI" b="1" dirty="0" err="1" smtClean="0">
                <a:solidFill>
                  <a:srgbClr val="339933"/>
                </a:solidFill>
                <a:latin typeface="Calibri" panose="020F0502020204030204" pitchFamily="34" charset="0"/>
              </a:rPr>
              <a:t>hp</a:t>
            </a:r>
            <a:r>
              <a:rPr lang="sv-FI" altLang="sv-FI" b="1" dirty="0" smtClean="0">
                <a:solidFill>
                  <a:srgbClr val="339933"/>
                </a:solidFill>
                <a:latin typeface="Calibri" panose="020F0502020204030204" pitchFamily="34" charset="0"/>
              </a:rPr>
              <a:t> till</a:t>
            </a:r>
            <a:r>
              <a:rPr lang="sv-FI" altLang="sv-FI" b="1" dirty="0" smtClean="0">
                <a:latin typeface="Calibri" panose="020F0502020204030204" pitchFamily="34" charset="0"/>
              </a:rPr>
              <a:t> </a:t>
            </a:r>
            <a:r>
              <a:rPr lang="sv-FI" altLang="sv-FI" b="1" dirty="0" smtClean="0">
                <a:solidFill>
                  <a:srgbClr val="339933"/>
                </a:solidFill>
                <a:latin typeface="Calibri" panose="020F0502020204030204" pitchFamily="34" charset="0"/>
              </a:rPr>
              <a:t>din partners</a:t>
            </a:r>
            <a:r>
              <a:rPr lang="sv-FI" altLang="sv-FI" b="1" dirty="0" smtClean="0">
                <a:latin typeface="Calibri" panose="020F0502020204030204" pitchFamily="34" charset="0"/>
              </a:rPr>
              <a:t> kan du avgöra om ni ska stanna i </a:t>
            </a:r>
          </a:p>
          <a:p>
            <a:pPr marL="0" indent="0">
              <a:buFontTx/>
              <a:buNone/>
              <a:defRPr/>
            </a:pPr>
            <a:endParaRPr lang="sv-FI" altLang="sv-FI" b="1" dirty="0">
              <a:latin typeface="Calibri" panose="020F0502020204030204" pitchFamily="34" charset="0"/>
            </a:endParaRPr>
          </a:p>
          <a:p>
            <a:pPr>
              <a:defRPr/>
            </a:pPr>
            <a:r>
              <a:rPr lang="sv-FI" altLang="sv-FI" b="1" dirty="0" smtClean="0">
                <a:latin typeface="Calibri" panose="020F0502020204030204" pitchFamily="34" charset="0"/>
              </a:rPr>
              <a:t>ett delkontrakt </a:t>
            </a:r>
          </a:p>
          <a:p>
            <a:pPr>
              <a:defRPr/>
            </a:pPr>
            <a:r>
              <a:rPr lang="sv-FI" altLang="sv-FI" b="1" dirty="0" smtClean="0">
                <a:latin typeface="Calibri" panose="020F0502020204030204" pitchFamily="34" charset="0"/>
              </a:rPr>
              <a:t>bjuda utgång</a:t>
            </a:r>
          </a:p>
          <a:p>
            <a:pPr>
              <a:defRPr/>
            </a:pPr>
            <a:r>
              <a:rPr lang="sv-FI" altLang="sv-FI" b="1" dirty="0" smtClean="0">
                <a:latin typeface="Calibri" panose="020F0502020204030204" pitchFamily="34" charset="0"/>
              </a:rPr>
              <a:t>satsa på slam.</a:t>
            </a:r>
            <a:br>
              <a:rPr lang="sv-FI" altLang="sv-FI" b="1" dirty="0" smtClean="0">
                <a:latin typeface="Calibri" panose="020F0502020204030204" pitchFamily="34" charset="0"/>
              </a:rPr>
            </a:br>
            <a:endParaRPr lang="sv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339933"/>
                </a:solidFill>
                <a:latin typeface="Calibri" panose="020F0502020204030204" pitchFamily="34" charset="0"/>
              </a:rPr>
              <a:t>1 NT</a:t>
            </a:r>
            <a:endParaRPr lang="sv-SE" altLang="sv-FI" b="1" smtClean="0">
              <a:solidFill>
                <a:srgbClr val="339933"/>
              </a:solidFill>
              <a:latin typeface="Calibri" panose="020F0502020204030204" pitchFamily="34" charset="0"/>
            </a:endParaRPr>
          </a:p>
        </p:txBody>
      </p:sp>
      <p:sp>
        <p:nvSpPr>
          <p:cNvPr id="358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z="4000" b="1" smtClean="0">
                <a:solidFill>
                  <a:srgbClr val="996633"/>
                </a:solidFill>
                <a:latin typeface="Calibri" panose="020F0502020204030204" pitchFamily="34" charset="0"/>
              </a:rPr>
              <a:t>0-8 hp		pass</a:t>
            </a:r>
          </a:p>
          <a:p>
            <a:pPr eaLnBrk="1" hangingPunct="1">
              <a:buFontTx/>
              <a:buNone/>
            </a:pPr>
            <a:r>
              <a:rPr lang="sv-FI" altLang="sv-FI" sz="4000" b="1" smtClean="0">
                <a:solidFill>
                  <a:srgbClr val="0033CC"/>
                </a:solidFill>
                <a:latin typeface="Calibri" panose="020F0502020204030204" pitchFamily="34" charset="0"/>
              </a:rPr>
              <a:t>9-10 hp		2 NT</a:t>
            </a:r>
          </a:p>
          <a:p>
            <a:pPr eaLnBrk="1" hangingPunct="1">
              <a:buFontTx/>
              <a:buNone/>
            </a:pPr>
            <a:r>
              <a:rPr lang="sv-FI" altLang="sv-FI" sz="4000" b="1" smtClean="0">
                <a:solidFill>
                  <a:srgbClr val="FF0000"/>
                </a:solidFill>
                <a:latin typeface="Calibri" panose="020F0502020204030204" pitchFamily="34" charset="0"/>
              </a:rPr>
              <a:t>11+ hp		3 NT</a:t>
            </a:r>
            <a:endParaRPr lang="sv-SE" altLang="sv-FI" sz="4000" b="1" smtClean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</p:txBody>
      </p:sp>
      <p:pic>
        <p:nvPicPr>
          <p:cNvPr id="13315" name="Platshållare för innehåll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8313" y="1628775"/>
            <a:ext cx="7920037" cy="50403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latin typeface="Calibri" panose="020F0502020204030204" pitchFamily="34" charset="0"/>
              </a:rPr>
              <a:t>Din partner öppnar med 1 NT.</a:t>
            </a:r>
            <a:br>
              <a:rPr lang="sv-FI" altLang="sv-FI" b="1" smtClean="0">
                <a:latin typeface="Calibri" panose="020F0502020204030204" pitchFamily="34" charset="0"/>
              </a:rPr>
            </a:br>
            <a:r>
              <a:rPr lang="sv-FI" altLang="sv-FI" b="1" smtClean="0">
                <a:latin typeface="Calibri" panose="020F0502020204030204" pitchFamily="34" charset="0"/>
              </a:rPr>
              <a:t>Vad bjuder du?</a:t>
            </a:r>
            <a:endParaRPr lang="sv-SE" altLang="sv-FI" b="1" smtClean="0">
              <a:latin typeface="Calibri" panose="020F0502020204030204" pitchFamily="34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z="3600" b="1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sz="3600" b="1" smtClean="0">
                <a:solidFill>
                  <a:srgbClr val="000080"/>
                </a:solidFill>
                <a:latin typeface="Calibri" panose="020F0502020204030204" pitchFamily="34" charset="0"/>
              </a:rPr>
              <a:t>♠  </a:t>
            </a:r>
            <a:r>
              <a:rPr lang="sv-FI" altLang="sv-FI" sz="3600" b="1" smtClean="0">
                <a:latin typeface="Calibri" panose="020F0502020204030204" pitchFamily="34" charset="0"/>
              </a:rPr>
              <a:t>A 10 </a:t>
            </a:r>
            <a:endParaRPr lang="sv-SE" altLang="sv-FI" sz="36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3600" b="1" smtClean="0">
                <a:solidFill>
                  <a:srgbClr val="FF0000"/>
                </a:solidFill>
                <a:latin typeface="Calibri" panose="020F0502020204030204" pitchFamily="34" charset="0"/>
              </a:rPr>
              <a:t>♥  </a:t>
            </a:r>
            <a:r>
              <a:rPr lang="sv-FI" altLang="sv-FI" sz="3600" b="1" smtClean="0">
                <a:latin typeface="Calibri" panose="020F0502020204030204" pitchFamily="34" charset="0"/>
              </a:rPr>
              <a:t>K 9 7</a:t>
            </a:r>
            <a:endParaRPr lang="sv-SE" altLang="sv-FI" sz="36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3600" b="1" smtClean="0">
                <a:solidFill>
                  <a:srgbClr val="FF6600"/>
                </a:solidFill>
                <a:latin typeface="Calibri" panose="020F0502020204030204" pitchFamily="34" charset="0"/>
              </a:rPr>
              <a:t>♦  </a:t>
            </a:r>
            <a:r>
              <a:rPr lang="sv-FI" altLang="sv-FI" sz="3600" b="1" smtClean="0">
                <a:latin typeface="Calibri" panose="020F0502020204030204" pitchFamily="34" charset="0"/>
              </a:rPr>
              <a:t>Q J 7 4</a:t>
            </a:r>
            <a:endParaRPr lang="sv-SE" altLang="sv-FI" sz="36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3600" b="1" smtClean="0">
                <a:solidFill>
                  <a:srgbClr val="008000"/>
                </a:solidFill>
                <a:latin typeface="Calibri" panose="020F0502020204030204" pitchFamily="34" charset="0"/>
              </a:rPr>
              <a:t>♣  </a:t>
            </a:r>
            <a:r>
              <a:rPr lang="sv-FI" altLang="sv-FI" sz="3600" b="1" smtClean="0">
                <a:latin typeface="Calibri" panose="020F0502020204030204" pitchFamily="34" charset="0"/>
              </a:rPr>
              <a:t>Q 10 7 4</a:t>
            </a:r>
            <a:endParaRPr lang="sv-SE" altLang="sv-FI" sz="36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z="3600" b="1" smtClean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4400" b="1" smtClean="0">
                <a:solidFill>
                  <a:srgbClr val="006600"/>
                </a:solidFill>
                <a:latin typeface="Calibri" panose="020F0502020204030204" pitchFamily="34" charset="0"/>
              </a:rPr>
              <a:t>3 NT</a:t>
            </a:r>
            <a:endParaRPr lang="sv-SE" altLang="sv-FI" sz="4400" b="1" smtClean="0">
              <a:solidFill>
                <a:srgbClr val="0066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latin typeface="Calibri" panose="020F0502020204030204" pitchFamily="34" charset="0"/>
              </a:rPr>
              <a:t>Din partner öppnar med 1 NT.</a:t>
            </a:r>
            <a:br>
              <a:rPr lang="sv-FI" altLang="sv-FI" b="1" smtClean="0">
                <a:latin typeface="Calibri" panose="020F0502020204030204" pitchFamily="34" charset="0"/>
              </a:rPr>
            </a:br>
            <a:r>
              <a:rPr lang="sv-FI" altLang="sv-FI" b="1" smtClean="0">
                <a:latin typeface="Calibri" panose="020F0502020204030204" pitchFamily="34" charset="0"/>
              </a:rPr>
              <a:t>Vad bjuder</a:t>
            </a:r>
            <a:r>
              <a:rPr lang="sv-FI" altLang="sv-FI" smtClean="0">
                <a:latin typeface="Calibri" panose="020F0502020204030204" pitchFamily="34" charset="0"/>
              </a:rPr>
              <a:t> </a:t>
            </a:r>
            <a:r>
              <a:rPr lang="sv-FI" altLang="sv-FI" b="1" smtClean="0">
                <a:latin typeface="Calibri" panose="020F0502020204030204" pitchFamily="34" charset="0"/>
              </a:rPr>
              <a:t>du?</a:t>
            </a:r>
            <a:endParaRPr lang="sv-SE" altLang="sv-FI" b="1" smtClean="0">
              <a:latin typeface="Calibri" panose="020F0502020204030204" pitchFamily="34" charset="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z="3600" b="1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sz="3600" b="1" smtClean="0">
                <a:solidFill>
                  <a:srgbClr val="000080"/>
                </a:solidFill>
                <a:latin typeface="Calibri" panose="020F0502020204030204" pitchFamily="34" charset="0"/>
              </a:rPr>
              <a:t>♠   </a:t>
            </a:r>
            <a:r>
              <a:rPr lang="sv-FI" altLang="sv-FI" sz="3600" b="1" smtClean="0">
                <a:latin typeface="Calibri" panose="020F0502020204030204" pitchFamily="34" charset="0"/>
              </a:rPr>
              <a:t>7 4 2 </a:t>
            </a:r>
            <a:endParaRPr lang="sv-SE" altLang="sv-FI" sz="36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3600" b="1" smtClean="0">
                <a:solidFill>
                  <a:srgbClr val="FF0000"/>
                </a:solidFill>
                <a:latin typeface="Calibri" panose="020F0502020204030204" pitchFamily="34" charset="0"/>
              </a:rPr>
              <a:t>♥   </a:t>
            </a:r>
            <a:r>
              <a:rPr lang="sv-FI" altLang="sv-FI" sz="3600" b="1" smtClean="0">
                <a:latin typeface="Calibri" panose="020F0502020204030204" pitchFamily="34" charset="0"/>
              </a:rPr>
              <a:t>Q 10 8</a:t>
            </a:r>
            <a:endParaRPr lang="sv-SE" altLang="sv-FI" sz="36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3600" b="1" smtClean="0">
                <a:solidFill>
                  <a:srgbClr val="FF6600"/>
                </a:solidFill>
                <a:latin typeface="Calibri" panose="020F0502020204030204" pitchFamily="34" charset="0"/>
              </a:rPr>
              <a:t>♦    </a:t>
            </a:r>
            <a:r>
              <a:rPr lang="sv-FI" altLang="sv-FI" sz="3600" b="1" smtClean="0">
                <a:latin typeface="Calibri" panose="020F0502020204030204" pitchFamily="34" charset="0"/>
              </a:rPr>
              <a:t>Q J 8 3 2</a:t>
            </a:r>
            <a:endParaRPr lang="sv-SE" altLang="sv-FI" sz="36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3600" b="1" smtClean="0">
                <a:solidFill>
                  <a:srgbClr val="008000"/>
                </a:solidFill>
                <a:latin typeface="Calibri" panose="020F0502020204030204" pitchFamily="34" charset="0"/>
              </a:rPr>
              <a:t>♣   </a:t>
            </a:r>
            <a:r>
              <a:rPr lang="sv-FI" altLang="sv-FI" sz="3600" b="1" smtClean="0">
                <a:latin typeface="Calibri" panose="020F0502020204030204" pitchFamily="34" charset="0"/>
              </a:rPr>
              <a:t>10 8</a:t>
            </a:r>
            <a:endParaRPr lang="sv-SE" altLang="sv-FI" sz="3600" b="1" smtClean="0">
              <a:latin typeface="Calibri" panose="020F0502020204030204" pitchFamily="34" charset="0"/>
            </a:endParaRPr>
          </a:p>
          <a:p>
            <a:pPr eaLnBrk="1" hangingPunct="1"/>
            <a:endParaRPr lang="sv-SE" altLang="sv-FI" sz="3600" b="1" smtClean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4400" b="1" smtClean="0">
                <a:solidFill>
                  <a:srgbClr val="006600"/>
                </a:solidFill>
                <a:latin typeface="Calibri" panose="020F0502020204030204" pitchFamily="34" charset="0"/>
              </a:rPr>
              <a:t>pass</a:t>
            </a:r>
            <a:endParaRPr lang="sv-SE" altLang="sv-FI" sz="4400" b="1" smtClean="0">
              <a:solidFill>
                <a:srgbClr val="0066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latin typeface="Calibri" panose="020F0502020204030204" pitchFamily="34" charset="0"/>
              </a:rPr>
              <a:t>Din partner öppnar med 1 NT.</a:t>
            </a:r>
            <a:br>
              <a:rPr lang="sv-FI" altLang="sv-FI" b="1" smtClean="0">
                <a:latin typeface="Calibri" panose="020F0502020204030204" pitchFamily="34" charset="0"/>
              </a:rPr>
            </a:br>
            <a:r>
              <a:rPr lang="sv-FI" altLang="sv-FI" b="1" smtClean="0">
                <a:latin typeface="Calibri" panose="020F0502020204030204" pitchFamily="34" charset="0"/>
              </a:rPr>
              <a:t>Vad bjuder du?</a:t>
            </a:r>
            <a:endParaRPr lang="sv-SE" altLang="sv-FI" b="1" smtClean="0">
              <a:latin typeface="Calibri" panose="020F0502020204030204" pitchFamily="34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sv-FI" altLang="sv-FI" sz="3600" b="1" smtClean="0">
              <a:solidFill>
                <a:srgbClr val="000080"/>
              </a:solidFill>
            </a:endParaRPr>
          </a:p>
          <a:p>
            <a:pPr eaLnBrk="1" hangingPunct="1">
              <a:buFontTx/>
              <a:buNone/>
            </a:pPr>
            <a:r>
              <a:rPr lang="sv-FI" altLang="sv-FI" sz="3600" b="1" smtClean="0">
                <a:solidFill>
                  <a:srgbClr val="000080"/>
                </a:solidFill>
              </a:rPr>
              <a:t>♠   </a:t>
            </a:r>
            <a:r>
              <a:rPr lang="sv-FI" altLang="sv-FI" sz="3600" b="1" smtClean="0">
                <a:latin typeface="Calibri" panose="020F0502020204030204" pitchFamily="34" charset="0"/>
              </a:rPr>
              <a:t>Q 8</a:t>
            </a:r>
            <a:endParaRPr lang="sv-SE" altLang="sv-FI" sz="36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3600" b="1" smtClean="0">
                <a:solidFill>
                  <a:srgbClr val="FF0000"/>
                </a:solidFill>
                <a:latin typeface="Calibri" panose="020F0502020204030204" pitchFamily="34" charset="0"/>
              </a:rPr>
              <a:t>♥  </a:t>
            </a:r>
            <a:r>
              <a:rPr lang="sv-FI" altLang="sv-FI" sz="3600" b="1" smtClean="0">
                <a:latin typeface="Calibri" panose="020F0502020204030204" pitchFamily="34" charset="0"/>
              </a:rPr>
              <a:t>Q 8 6</a:t>
            </a:r>
            <a:endParaRPr lang="sv-SE" altLang="sv-FI" sz="36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3600" b="1" smtClean="0">
                <a:solidFill>
                  <a:srgbClr val="FF6600"/>
                </a:solidFill>
                <a:latin typeface="Calibri" panose="020F0502020204030204" pitchFamily="34" charset="0"/>
              </a:rPr>
              <a:t>♦  </a:t>
            </a:r>
            <a:r>
              <a:rPr lang="sv-FI" altLang="sv-FI" sz="3600" b="1" smtClean="0">
                <a:latin typeface="Calibri" panose="020F0502020204030204" pitchFamily="34" charset="0"/>
              </a:rPr>
              <a:t>A 9 4 2</a:t>
            </a:r>
            <a:endParaRPr lang="sv-SE" altLang="sv-FI" sz="36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z="3600" b="1" smtClean="0">
                <a:solidFill>
                  <a:srgbClr val="008000"/>
                </a:solidFill>
                <a:latin typeface="Calibri" panose="020F0502020204030204" pitchFamily="34" charset="0"/>
              </a:rPr>
              <a:t>♣ </a:t>
            </a:r>
            <a:r>
              <a:rPr lang="sv-FI" altLang="sv-FI" sz="3600" b="1" smtClean="0">
                <a:latin typeface="Calibri" panose="020F0502020204030204" pitchFamily="34" charset="0"/>
              </a:rPr>
              <a:t>Q 10 7 4</a:t>
            </a:r>
            <a:endParaRPr lang="sv-SE" altLang="sv-FI" sz="3600" b="1" smtClean="0">
              <a:latin typeface="Calibri" panose="020F0502020204030204" pitchFamily="34" charset="0"/>
            </a:endParaRPr>
          </a:p>
          <a:p>
            <a:pPr eaLnBrk="1" hangingPunct="1"/>
            <a:endParaRPr lang="sv-SE" altLang="sv-FI" sz="3600" b="1" smtClean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  <a:p>
            <a:pPr eaLnBrk="1" hangingPunct="1"/>
            <a:endParaRPr lang="sv-FI" altLang="sv-FI" smtClean="0"/>
          </a:p>
          <a:p>
            <a:pPr eaLnBrk="1" hangingPunct="1">
              <a:buFontTx/>
              <a:buNone/>
            </a:pPr>
            <a:r>
              <a:rPr lang="sv-FI" altLang="sv-FI" sz="4400" b="1" smtClean="0">
                <a:solidFill>
                  <a:srgbClr val="006600"/>
                </a:solidFill>
                <a:latin typeface="Calibri" panose="020F0502020204030204" pitchFamily="34" charset="0"/>
              </a:rPr>
              <a:t>2 NT</a:t>
            </a:r>
            <a:endParaRPr lang="sv-SE" altLang="sv-FI" sz="4400" b="1" smtClean="0">
              <a:solidFill>
                <a:srgbClr val="0066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7970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6000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sv-FI" sz="1200"/>
              <a:t>                                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sv-FI" sz="2000" b="1"/>
              <a:t>Blockering av motspelarnas långfärg (Spelföringsteknik)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sv-FI" sz="1200"/>
              <a:t>			</a:t>
            </a:r>
            <a:r>
              <a:rPr lang="sv-SE" altLang="sv-FI" b="1">
                <a:solidFill>
                  <a:srgbClr val="0033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en-GB" altLang="sv-FI" b="1">
                <a:latin typeface="Calibri" panose="020F0502020204030204" pitchFamily="34" charset="0"/>
              </a:rPr>
              <a:t> Q 3 2</a:t>
            </a:r>
            <a:endParaRPr lang="sv-SE" altLang="sv-FI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sv-FI" b="1">
                <a:latin typeface="Calibri" panose="020F0502020204030204" pitchFamily="34" charset="0"/>
                <a:sym typeface="Symbol" panose="05050102010706020507" pitchFamily="18" charset="2"/>
              </a:rPr>
              <a:t>		          </a:t>
            </a:r>
            <a:r>
              <a:rPr lang="sv-SE" altLang="sv-FI" b="1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en-GB" altLang="sv-FI" b="1">
                <a:latin typeface="Calibri" panose="020F0502020204030204" pitchFamily="34" charset="0"/>
              </a:rPr>
              <a:t> 3 2</a:t>
            </a:r>
            <a:endParaRPr lang="sv-SE" altLang="sv-FI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sv-FI" b="1">
                <a:latin typeface="Calibri" panose="020F0502020204030204" pitchFamily="34" charset="0"/>
                <a:sym typeface="Symbol" panose="05050102010706020507" pitchFamily="18" charset="2"/>
              </a:rPr>
              <a:t>		          </a:t>
            </a:r>
            <a:r>
              <a:rPr lang="sv-SE" altLang="sv-FI" b="1">
                <a:solidFill>
                  <a:srgbClr val="FF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en-GB" altLang="sv-FI" b="1">
                <a:latin typeface="Calibri" panose="020F0502020204030204" pitchFamily="34" charset="0"/>
              </a:rPr>
              <a:t> Q J 10 3 2</a:t>
            </a:r>
            <a:endParaRPr lang="sv-SE" altLang="sv-FI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sv-FI" b="1">
                <a:latin typeface="Calibri" panose="020F0502020204030204" pitchFamily="34" charset="0"/>
                <a:sym typeface="Symbol" panose="05050102010706020507" pitchFamily="18" charset="2"/>
              </a:rPr>
              <a:t>		          </a:t>
            </a:r>
            <a:r>
              <a:rPr lang="sv-SE" altLang="sv-FI" b="1">
                <a:solidFill>
                  <a:srgbClr val="339933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en-GB" altLang="sv-FI" b="1">
                <a:solidFill>
                  <a:srgbClr val="339933"/>
                </a:solidFill>
                <a:latin typeface="Calibri" panose="020F0502020204030204" pitchFamily="34" charset="0"/>
              </a:rPr>
              <a:t> </a:t>
            </a:r>
            <a:r>
              <a:rPr lang="en-GB" altLang="sv-FI" b="1">
                <a:latin typeface="Calibri" panose="020F0502020204030204" pitchFamily="34" charset="0"/>
              </a:rPr>
              <a:t>A 3 2</a:t>
            </a:r>
          </a:p>
          <a:p>
            <a:pPr>
              <a:spcBef>
                <a:spcPct val="0"/>
              </a:spcBef>
              <a:buFontTx/>
              <a:buNone/>
            </a:pPr>
            <a:endParaRPr lang="sv-SE" altLang="sv-FI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FI" b="1">
                <a:solidFill>
                  <a:srgbClr val="0033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SE" altLang="sv-FI" b="1">
                <a:latin typeface="Calibri" panose="020F0502020204030204" pitchFamily="34" charset="0"/>
              </a:rPr>
              <a:t> J 6 5</a:t>
            </a:r>
            <a:r>
              <a:rPr lang="sv-SE" altLang="sv-FI" b="1">
                <a:latin typeface="Calibri" panose="020F0502020204030204" pitchFamily="34" charset="0"/>
                <a:sym typeface="Symbol" panose="05050102010706020507" pitchFamily="18" charset="2"/>
              </a:rPr>
              <a:t>	            N	            </a:t>
            </a:r>
            <a:r>
              <a:rPr lang="sv-FI" altLang="sv-FI" b="1">
                <a:latin typeface="Calibri" panose="020F0502020204030204" pitchFamily="34" charset="0"/>
                <a:sym typeface="Symbol" panose="05050102010706020507" pitchFamily="18" charset="2"/>
              </a:rPr>
              <a:t>    </a:t>
            </a:r>
            <a:r>
              <a:rPr lang="sv-SE" altLang="sv-FI" b="1">
                <a:solidFill>
                  <a:srgbClr val="0033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SE" altLang="sv-FI" b="1">
                <a:latin typeface="Calibri" panose="020F0502020204030204" pitchFamily="34" charset="0"/>
              </a:rPr>
              <a:t>  </a:t>
            </a:r>
            <a:r>
              <a:rPr lang="sv-SE" altLang="sv-FI" b="1">
                <a:latin typeface="Calibri" panose="020F0502020204030204" pitchFamily="34" charset="0"/>
                <a:sym typeface="Symbol" panose="05050102010706020507" pitchFamily="18" charset="2"/>
              </a:rPr>
              <a:t>10 9 8 7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FI" b="1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SE" altLang="sv-FI" b="1">
                <a:latin typeface="Calibri" panose="020F0502020204030204" pitchFamily="34" charset="0"/>
              </a:rPr>
              <a:t> </a:t>
            </a:r>
            <a:r>
              <a:rPr lang="sv-SE" altLang="sv-FI" b="1" u="sng">
                <a:latin typeface="Calibri" panose="020F0502020204030204" pitchFamily="34" charset="0"/>
                <a:sym typeface="Symbol" panose="05050102010706020507" pitchFamily="18" charset="2"/>
              </a:rPr>
              <a:t>K</a:t>
            </a:r>
            <a:r>
              <a:rPr lang="sv-SE" altLang="sv-FI" b="1">
                <a:latin typeface="Calibri" panose="020F0502020204030204" pitchFamily="34" charset="0"/>
                <a:sym typeface="Symbol" panose="05050102010706020507" pitchFamily="18" charset="2"/>
              </a:rPr>
              <a:t> Q J 9 8	                         </a:t>
            </a:r>
            <a:r>
              <a:rPr lang="sv-SE" altLang="sv-FI" b="1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SE" altLang="sv-FI" b="1">
                <a:latin typeface="Calibri" panose="020F0502020204030204" pitchFamily="34" charset="0"/>
              </a:rPr>
              <a:t>   10 7 6 </a:t>
            </a:r>
            <a:endParaRPr lang="sv-SE" altLang="sv-FI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FI" b="1">
                <a:solidFill>
                  <a:srgbClr val="FF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en-GB" altLang="sv-FI" b="1">
                <a:latin typeface="Calibri" panose="020F0502020204030204" pitchFamily="34" charset="0"/>
              </a:rPr>
              <a:t> 9</a:t>
            </a:r>
            <a:r>
              <a:rPr lang="en-GB" altLang="sv-FI" b="1">
                <a:latin typeface="Calibri" panose="020F0502020204030204" pitchFamily="34" charset="0"/>
                <a:sym typeface="Symbol" panose="05050102010706020507" pitchFamily="18" charset="2"/>
              </a:rPr>
              <a:t>	                                   </a:t>
            </a:r>
            <a:r>
              <a:rPr lang="sv-SE" altLang="sv-FI" b="1">
                <a:solidFill>
                  <a:srgbClr val="FF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en-GB" altLang="sv-FI" b="1">
                <a:latin typeface="Calibri" panose="020F0502020204030204" pitchFamily="34" charset="0"/>
              </a:rPr>
              <a:t>   </a:t>
            </a:r>
            <a:r>
              <a:rPr lang="en-GB" altLang="sv-FI" b="1">
                <a:latin typeface="Calibri" panose="020F0502020204030204" pitchFamily="34" charset="0"/>
                <a:sym typeface="Symbol" panose="05050102010706020507" pitchFamily="18" charset="2"/>
              </a:rPr>
              <a:t>A 7 6</a:t>
            </a:r>
            <a:endParaRPr lang="sv-SE" altLang="sv-FI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 typeface="Symbol" panose="05050102010706020507" pitchFamily="18" charset="2"/>
              <a:buChar char="§"/>
            </a:pPr>
            <a:r>
              <a:rPr lang="en-GB" altLang="sv-FI" b="1">
                <a:latin typeface="Calibri" panose="020F0502020204030204" pitchFamily="34" charset="0"/>
              </a:rPr>
              <a:t>    Q 10 9 6</a:t>
            </a:r>
            <a:r>
              <a:rPr lang="en-GB" altLang="sv-FI" b="1">
                <a:latin typeface="Calibri" panose="020F0502020204030204" pitchFamily="34" charset="0"/>
                <a:sym typeface="Symbol" panose="05050102010706020507" pitchFamily="18" charset="2"/>
              </a:rPr>
              <a:t>	   S                    </a:t>
            </a:r>
            <a:r>
              <a:rPr lang="sv-SE" altLang="sv-FI" b="1">
                <a:solidFill>
                  <a:srgbClr val="339933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en-GB" altLang="sv-FI" b="1">
                <a:latin typeface="Calibri" panose="020F0502020204030204" pitchFamily="34" charset="0"/>
              </a:rPr>
              <a:t>   </a:t>
            </a:r>
            <a:r>
              <a:rPr lang="en-GB" altLang="sv-FI" b="1">
                <a:latin typeface="Calibri" panose="020F0502020204030204" pitchFamily="34" charset="0"/>
                <a:sym typeface="Symbol" panose="05050102010706020507" pitchFamily="18" charset="2"/>
              </a:rPr>
              <a:t>J 8 7</a:t>
            </a:r>
          </a:p>
          <a:p>
            <a:pPr>
              <a:spcBef>
                <a:spcPct val="0"/>
              </a:spcBef>
              <a:buFont typeface="Symbol" panose="05050102010706020507" pitchFamily="18" charset="2"/>
              <a:buChar char="§"/>
            </a:pPr>
            <a:endParaRPr lang="sv-SE" altLang="sv-FI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sv-FI" b="1">
                <a:latin typeface="Calibri" panose="020F0502020204030204" pitchFamily="34" charset="0"/>
                <a:sym typeface="Symbol" panose="05050102010706020507" pitchFamily="18" charset="2"/>
              </a:rPr>
              <a:t>        		</a:t>
            </a:r>
            <a:r>
              <a:rPr lang="sv-SE" altLang="sv-FI" b="1">
                <a:solidFill>
                  <a:srgbClr val="0033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en-GB" altLang="sv-FI" b="1">
                <a:latin typeface="Calibri" panose="020F0502020204030204" pitchFamily="34" charset="0"/>
              </a:rPr>
              <a:t> A K 4</a:t>
            </a:r>
            <a:endParaRPr lang="sv-SE" altLang="sv-FI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sv-FI" b="1">
                <a:latin typeface="Calibri" panose="020F0502020204030204" pitchFamily="34" charset="0"/>
                <a:sym typeface="Symbol" panose="05050102010706020507" pitchFamily="18" charset="2"/>
              </a:rPr>
              <a:t>       		</a:t>
            </a:r>
            <a:r>
              <a:rPr lang="sv-SE" altLang="sv-FI" b="1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en-GB" altLang="sv-FI" b="1">
                <a:latin typeface="Calibri" panose="020F0502020204030204" pitchFamily="34" charset="0"/>
              </a:rPr>
              <a:t> A 5 4</a:t>
            </a:r>
            <a:endParaRPr lang="sv-SE" altLang="sv-FI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FI" b="1">
                <a:latin typeface="Calibri" panose="020F0502020204030204" pitchFamily="34" charset="0"/>
                <a:sym typeface="Symbol" panose="05050102010706020507" pitchFamily="18" charset="2"/>
              </a:rPr>
              <a:t>        </a:t>
            </a:r>
            <a:r>
              <a:rPr lang="sv-FI" altLang="sv-FI" b="1">
                <a:latin typeface="Calibri" panose="020F0502020204030204" pitchFamily="34" charset="0"/>
                <a:sym typeface="Symbol" panose="05050102010706020507" pitchFamily="18" charset="2"/>
              </a:rPr>
              <a:t>		</a:t>
            </a:r>
            <a:r>
              <a:rPr lang="sv-SE" altLang="sv-FI" b="1">
                <a:solidFill>
                  <a:srgbClr val="FF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SE" altLang="sv-FI" b="1">
                <a:latin typeface="Calibri" panose="020F0502020204030204" pitchFamily="34" charset="0"/>
              </a:rPr>
              <a:t> K 8 5 4</a:t>
            </a:r>
            <a:endParaRPr lang="sv-SE" altLang="sv-FI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FI" sz="1200" b="1">
                <a:sym typeface="Symbol" panose="05050102010706020507" pitchFamily="18" charset="2"/>
              </a:rPr>
              <a:t>        </a:t>
            </a:r>
            <a:r>
              <a:rPr lang="sv-FI" altLang="sv-FI" sz="1200" b="1">
                <a:sym typeface="Symbol" panose="05050102010706020507" pitchFamily="18" charset="2"/>
              </a:rPr>
              <a:t>             		</a:t>
            </a:r>
            <a:r>
              <a:rPr lang="sv-SE" altLang="sv-FI" b="1">
                <a:solidFill>
                  <a:srgbClr val="339933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SE" altLang="sv-FI" b="1">
                <a:latin typeface="Calibri" panose="020F0502020204030204" pitchFamily="34" charset="0"/>
              </a:rPr>
              <a:t> K 5 4</a:t>
            </a:r>
            <a:endParaRPr lang="sv-SE" altLang="sv-FI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v-SE" altLang="sv-FI" b="1"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735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indent="6000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FI" sz="2800" b="1">
                <a:latin typeface="Calibri" panose="020F0502020204030204" pitchFamily="34" charset="0"/>
              </a:rPr>
              <a:t>Syd spelar 3 NT.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FI" sz="2800" b="1">
                <a:latin typeface="Calibri" panose="020F0502020204030204" pitchFamily="34" charset="0"/>
              </a:rPr>
              <a:t>Du är Öst och din partner spelar ut spader kung</a:t>
            </a:r>
            <a:r>
              <a:rPr lang="sv-SE" altLang="sv-FI" sz="2800" b="1"/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sv-FI" b="1"/>
              <a:t>       	        </a:t>
            </a:r>
            <a:r>
              <a:rPr lang="sv-SE" altLang="sv-FI" b="1">
                <a:solidFill>
                  <a:srgbClr val="0000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en-GB" altLang="sv-FI" b="1">
                <a:latin typeface="Calibri" panose="020F0502020204030204" pitchFamily="34" charset="0"/>
              </a:rPr>
              <a:t> A 3</a:t>
            </a:r>
            <a:endParaRPr lang="sv-SE" altLang="sv-FI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sv-FI" b="1">
                <a:latin typeface="Calibri" panose="020F0502020204030204" pitchFamily="34" charset="0"/>
                <a:sym typeface="Symbol" panose="05050102010706020507" pitchFamily="18" charset="2"/>
              </a:rPr>
              <a:t>		        </a:t>
            </a:r>
            <a:r>
              <a:rPr lang="sv-SE" altLang="sv-FI" b="1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en-GB" altLang="sv-FI" b="1">
                <a:latin typeface="Calibri" panose="020F0502020204030204" pitchFamily="34" charset="0"/>
              </a:rPr>
              <a:t> 7 5 2</a:t>
            </a:r>
            <a:endParaRPr lang="sv-SE" altLang="sv-FI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sv-FI" b="1">
                <a:latin typeface="Calibri" panose="020F0502020204030204" pitchFamily="34" charset="0"/>
                <a:sym typeface="Symbol" panose="05050102010706020507" pitchFamily="18" charset="2"/>
              </a:rPr>
              <a:t>		        </a:t>
            </a:r>
            <a:r>
              <a:rPr lang="sv-SE" altLang="sv-FI" b="1">
                <a:solidFill>
                  <a:srgbClr val="FF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en-GB" altLang="sv-FI" b="1">
                <a:latin typeface="Calibri" panose="020F0502020204030204" pitchFamily="34" charset="0"/>
              </a:rPr>
              <a:t> K Q J 7 2</a:t>
            </a:r>
            <a:endParaRPr lang="sv-SE" altLang="sv-FI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sv-FI" b="1">
                <a:latin typeface="Calibri" panose="020F0502020204030204" pitchFamily="34" charset="0"/>
                <a:sym typeface="Symbol" panose="05050102010706020507" pitchFamily="18" charset="2"/>
              </a:rPr>
              <a:t>		        </a:t>
            </a:r>
            <a:r>
              <a:rPr lang="sv-SE" altLang="sv-FI" b="1">
                <a:solidFill>
                  <a:srgbClr val="339933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en-GB" altLang="sv-FI" b="1">
                <a:solidFill>
                  <a:srgbClr val="339933"/>
                </a:solidFill>
                <a:latin typeface="Calibri" panose="020F0502020204030204" pitchFamily="34" charset="0"/>
              </a:rPr>
              <a:t> </a:t>
            </a:r>
            <a:r>
              <a:rPr lang="en-GB" altLang="sv-FI" b="1">
                <a:latin typeface="Calibri" panose="020F0502020204030204" pitchFamily="34" charset="0"/>
              </a:rPr>
              <a:t>10 7 4</a:t>
            </a:r>
            <a:endParaRPr lang="sv-SE" altLang="sv-FI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FI" b="1">
                <a:solidFill>
                  <a:srgbClr val="0000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SE" altLang="sv-FI" b="1">
                <a:latin typeface="Calibri" panose="020F0502020204030204" pitchFamily="34" charset="0"/>
              </a:rPr>
              <a:t> </a:t>
            </a:r>
            <a:r>
              <a:rPr lang="sv-SE" altLang="sv-FI" b="1" u="sng">
                <a:latin typeface="Calibri" panose="020F0502020204030204" pitchFamily="34" charset="0"/>
                <a:sym typeface="Symbol" panose="05050102010706020507" pitchFamily="18" charset="2"/>
              </a:rPr>
              <a:t>K</a:t>
            </a:r>
            <a:r>
              <a:rPr lang="sv-SE" altLang="sv-FI" b="1">
                <a:latin typeface="Calibri" panose="020F0502020204030204" pitchFamily="34" charset="0"/>
                <a:sym typeface="Symbol" panose="05050102010706020507" pitchFamily="18" charset="2"/>
              </a:rPr>
              <a:t> Q J 8	       N	            	</a:t>
            </a:r>
            <a:r>
              <a:rPr lang="sv-SE" altLang="sv-FI" b="1">
                <a:solidFill>
                  <a:srgbClr val="0000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SE" altLang="sv-FI" b="1">
                <a:latin typeface="Calibri" panose="020F0502020204030204" pitchFamily="34" charset="0"/>
              </a:rPr>
              <a:t>  </a:t>
            </a:r>
            <a:r>
              <a:rPr lang="sv-SE" altLang="sv-FI" b="1">
                <a:latin typeface="Calibri" panose="020F0502020204030204" pitchFamily="34" charset="0"/>
                <a:sym typeface="Symbol" panose="05050102010706020507" pitchFamily="18" charset="2"/>
              </a:rPr>
              <a:t>6 5 4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FI" b="1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en-GB" altLang="sv-FI" b="1">
                <a:latin typeface="Calibri" panose="020F0502020204030204" pitchFamily="34" charset="0"/>
              </a:rPr>
              <a:t> 10 8 3</a:t>
            </a:r>
            <a:r>
              <a:rPr lang="en-GB" altLang="sv-FI" b="1">
                <a:latin typeface="Calibri" panose="020F0502020204030204" pitchFamily="34" charset="0"/>
                <a:sym typeface="Symbol" panose="05050102010706020507" pitchFamily="18" charset="2"/>
              </a:rPr>
              <a:t>	                              </a:t>
            </a:r>
            <a:r>
              <a:rPr lang="sv-SE" altLang="sv-FI" b="1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en-GB" altLang="sv-FI" b="1">
                <a:latin typeface="Calibri" panose="020F0502020204030204" pitchFamily="34" charset="0"/>
              </a:rPr>
              <a:t> Q J 6 4 </a:t>
            </a:r>
            <a:endParaRPr lang="sv-SE" altLang="sv-FI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FI" b="1">
                <a:solidFill>
                  <a:srgbClr val="FF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en-GB" altLang="sv-FI" b="1">
                <a:latin typeface="Calibri" panose="020F0502020204030204" pitchFamily="34" charset="0"/>
              </a:rPr>
              <a:t> 8 4</a:t>
            </a:r>
            <a:r>
              <a:rPr lang="en-GB" altLang="sv-FI" b="1">
                <a:latin typeface="Calibri" panose="020F0502020204030204" pitchFamily="34" charset="0"/>
                <a:sym typeface="Symbol" panose="05050102010706020507" pitchFamily="18" charset="2"/>
              </a:rPr>
              <a:t>	                                       </a:t>
            </a:r>
            <a:r>
              <a:rPr lang="sv-SE" altLang="sv-FI" b="1">
                <a:solidFill>
                  <a:srgbClr val="FF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en-GB" altLang="sv-FI" b="1">
                <a:latin typeface="Calibri" panose="020F0502020204030204" pitchFamily="34" charset="0"/>
              </a:rPr>
              <a:t>  </a:t>
            </a:r>
            <a:r>
              <a:rPr lang="en-GB" altLang="sv-FI" b="1">
                <a:latin typeface="Calibri" panose="020F0502020204030204" pitchFamily="34" charset="0"/>
                <a:sym typeface="Symbol" panose="05050102010706020507" pitchFamily="18" charset="2"/>
              </a:rPr>
              <a:t>A 9 6</a:t>
            </a:r>
            <a:endParaRPr lang="sv-SE" altLang="sv-FI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FI" b="1">
                <a:solidFill>
                  <a:srgbClr val="339933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en-GB" altLang="sv-FI" b="1">
                <a:latin typeface="Calibri" panose="020F0502020204030204" pitchFamily="34" charset="0"/>
              </a:rPr>
              <a:t> 8 6 3 2</a:t>
            </a:r>
            <a:r>
              <a:rPr lang="en-GB" altLang="sv-FI" b="1">
                <a:latin typeface="Calibri" panose="020F0502020204030204" pitchFamily="34" charset="0"/>
                <a:sym typeface="Symbol" panose="05050102010706020507" pitchFamily="18" charset="2"/>
              </a:rPr>
              <a:t>	        S                    </a:t>
            </a:r>
            <a:r>
              <a:rPr lang="sv-SE" altLang="sv-FI" b="1">
                <a:solidFill>
                  <a:srgbClr val="339933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en-GB" altLang="sv-FI" b="1">
                <a:solidFill>
                  <a:srgbClr val="339933"/>
                </a:solidFill>
                <a:latin typeface="Calibri" panose="020F0502020204030204" pitchFamily="34" charset="0"/>
              </a:rPr>
              <a:t> </a:t>
            </a:r>
            <a:r>
              <a:rPr lang="en-GB" altLang="sv-FI" b="1">
                <a:latin typeface="Calibri" panose="020F0502020204030204" pitchFamily="34" charset="0"/>
              </a:rPr>
              <a:t> </a:t>
            </a:r>
            <a:r>
              <a:rPr lang="en-GB" altLang="sv-FI" b="1">
                <a:latin typeface="Calibri" panose="020F0502020204030204" pitchFamily="34" charset="0"/>
                <a:sym typeface="Symbol" panose="05050102010706020507" pitchFamily="18" charset="2"/>
              </a:rPr>
              <a:t>J 9 5</a:t>
            </a:r>
            <a:endParaRPr lang="sv-SE" altLang="sv-FI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sv-FI" b="1">
                <a:latin typeface="Calibri" panose="020F0502020204030204" pitchFamily="34" charset="0"/>
                <a:sym typeface="Symbol" panose="05050102010706020507" pitchFamily="18" charset="2"/>
              </a:rPr>
              <a:t>        		</a:t>
            </a:r>
            <a:r>
              <a:rPr lang="sv-SE" altLang="sv-FI" b="1">
                <a:solidFill>
                  <a:srgbClr val="000099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en-GB" altLang="sv-FI" b="1">
                <a:latin typeface="Calibri" panose="020F0502020204030204" pitchFamily="34" charset="0"/>
              </a:rPr>
              <a:t> 10 9 7 2</a:t>
            </a:r>
            <a:endParaRPr lang="sv-SE" altLang="sv-FI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sv-FI" b="1">
                <a:latin typeface="Calibri" panose="020F0502020204030204" pitchFamily="34" charset="0"/>
                <a:sym typeface="Symbol" panose="05050102010706020507" pitchFamily="18" charset="2"/>
              </a:rPr>
              <a:t>        		</a:t>
            </a:r>
            <a:r>
              <a:rPr lang="sv-SE" altLang="sv-FI" b="1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en-GB" altLang="sv-FI" b="1">
                <a:latin typeface="Calibri" panose="020F0502020204030204" pitchFamily="34" charset="0"/>
              </a:rPr>
              <a:t> A K 9</a:t>
            </a:r>
            <a:endParaRPr lang="sv-SE" altLang="sv-FI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sv-FI" b="1">
                <a:latin typeface="Calibri" panose="020F0502020204030204" pitchFamily="34" charset="0"/>
                <a:sym typeface="Symbol" panose="05050102010706020507" pitchFamily="18" charset="2"/>
              </a:rPr>
              <a:t>       </a:t>
            </a:r>
            <a:r>
              <a:rPr lang="en-GB" altLang="sv-FI" b="1">
                <a:solidFill>
                  <a:srgbClr val="FF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 		</a:t>
            </a:r>
            <a:r>
              <a:rPr lang="sv-SE" altLang="sv-FI" b="1">
                <a:solidFill>
                  <a:srgbClr val="FF99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</a:t>
            </a:r>
            <a:r>
              <a:rPr lang="sv-SE" altLang="sv-FI" b="1">
                <a:latin typeface="Calibri" panose="020F0502020204030204" pitchFamily="34" charset="0"/>
              </a:rPr>
              <a:t> 10 5 3</a:t>
            </a:r>
            <a:endParaRPr lang="sv-SE" altLang="sv-FI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GB" altLang="sv-FI" b="1">
                <a:latin typeface="Calibri" panose="020F0502020204030204" pitchFamily="34" charset="0"/>
                <a:sym typeface="Symbol" panose="05050102010706020507" pitchFamily="18" charset="2"/>
              </a:rPr>
              <a:t>       		</a:t>
            </a:r>
            <a:r>
              <a:rPr lang="sv-SE" altLang="sv-FI" b="1">
                <a:solidFill>
                  <a:srgbClr val="339933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SE" altLang="sv-FI" b="1">
                <a:latin typeface="Calibri" panose="020F0502020204030204" pitchFamily="34" charset="0"/>
              </a:rPr>
              <a:t> A K Q</a:t>
            </a:r>
            <a:endParaRPr lang="sv-SE" altLang="sv-FI" b="1">
              <a:latin typeface="Calibri" panose="020F0502020204030204" pitchFamily="34" charset="0"/>
              <a:sym typeface="Symbol" panose="05050102010706020507" pitchFamily="18" charset="2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v-SE" altLang="sv-FI" b="1"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latin typeface="Calibri" panose="020F0502020204030204" pitchFamily="34" charset="0"/>
              </a:rPr>
              <a:t>Honnör från den korta färgen</a:t>
            </a:r>
            <a:br>
              <a:rPr lang="sv-FI" altLang="sv-FI" b="1" smtClean="0">
                <a:latin typeface="Calibri" panose="020F0502020204030204" pitchFamily="34" charset="0"/>
              </a:rPr>
            </a:br>
            <a:r>
              <a:rPr lang="sv-FI" altLang="sv-FI" sz="2800" b="1" smtClean="0">
                <a:latin typeface="Calibri" panose="020F0502020204030204" pitchFamily="34" charset="0"/>
              </a:rPr>
              <a:t>(spelföringsteknik)</a:t>
            </a:r>
            <a:endParaRPr lang="sv-SE" altLang="sv-FI" sz="2800" b="1" smtClean="0">
              <a:latin typeface="Calibri" panose="020F0502020204030204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SE" altLang="sv-FI" smtClean="0"/>
              <a:t> </a:t>
            </a:r>
            <a:r>
              <a:rPr lang="sv-FI" altLang="sv-FI" smtClean="0"/>
              <a:t>				</a:t>
            </a:r>
            <a:r>
              <a:rPr lang="sv-SE" altLang="sv-FI" b="1" smtClean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SE" altLang="sv-FI" b="1" smtClean="0">
                <a:latin typeface="Calibri" panose="020F0502020204030204" pitchFamily="34" charset="0"/>
              </a:rPr>
              <a:t> K Q J 8 5 3</a:t>
            </a:r>
          </a:p>
          <a:p>
            <a:pPr eaLnBrk="1" hangingPunct="1">
              <a:buFontTx/>
              <a:buNone/>
            </a:pPr>
            <a:r>
              <a:rPr lang="sv-SE" altLang="sv-FI" b="1" smtClean="0">
                <a:latin typeface="Calibri" panose="020F0502020204030204" pitchFamily="34" charset="0"/>
              </a:rPr>
              <a:t> </a:t>
            </a:r>
          </a:p>
          <a:p>
            <a:pPr eaLnBrk="1" hangingPunct="1">
              <a:buFontTx/>
              <a:buNone/>
            </a:pPr>
            <a:r>
              <a:rPr lang="sv-SE" altLang="sv-FI" b="1" smtClean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en-GB" altLang="sv-FI" b="1" smtClean="0">
                <a:latin typeface="Calibri" panose="020F0502020204030204" pitchFamily="34" charset="0"/>
              </a:rPr>
              <a:t> 4 2                                             </a:t>
            </a:r>
            <a:r>
              <a:rPr lang="sv-SE" altLang="sv-FI" b="1" smtClean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en-GB" altLang="sv-FI" b="1" smtClean="0">
                <a:latin typeface="Calibri" panose="020F0502020204030204" pitchFamily="34" charset="0"/>
              </a:rPr>
              <a:t> 10 9 7 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latin typeface="Calibri" panose="020F0502020204030204" pitchFamily="34" charset="0"/>
              </a:rPr>
              <a:t> 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b="1" smtClean="0">
                <a:latin typeface="Calibri" panose="020F0502020204030204" pitchFamily="34" charset="0"/>
              </a:rPr>
              <a:t>                           </a:t>
            </a:r>
            <a:r>
              <a:rPr lang="sv-SE" altLang="sv-FI" b="1" smtClean="0">
                <a:solidFill>
                  <a:srgbClr val="FF0000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</a:t>
            </a:r>
            <a:r>
              <a:rPr lang="sv-SE" altLang="sv-FI" b="1" smtClean="0">
                <a:latin typeface="Calibri" panose="020F0502020204030204" pitchFamily="34" charset="0"/>
              </a:rPr>
              <a:t> </a:t>
            </a:r>
            <a:r>
              <a:rPr lang="sv-SE" altLang="sv-FI" b="1" smtClean="0">
                <a:solidFill>
                  <a:srgbClr val="006600"/>
                </a:solidFill>
                <a:latin typeface="Calibri" panose="020F0502020204030204" pitchFamily="34" charset="0"/>
              </a:rPr>
              <a:t>A</a:t>
            </a:r>
            <a:r>
              <a:rPr lang="sv-SE" altLang="sv-FI" b="1" smtClean="0">
                <a:latin typeface="Calibri" panose="020F0502020204030204" pitchFamily="34" charset="0"/>
              </a:rPr>
              <a:t> 6</a:t>
            </a:r>
          </a:p>
          <a:p>
            <a:pPr eaLnBrk="1" hangingPunct="1"/>
            <a:endParaRPr lang="sv-SE" altLang="sv-FI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latin typeface="Calibri" panose="020F0502020204030204" pitchFamily="34" charset="0"/>
              </a:rPr>
              <a:t>Honnör från den korta färgen</a:t>
            </a:r>
            <a:br>
              <a:rPr lang="sv-FI" altLang="sv-FI" b="1" smtClean="0">
                <a:latin typeface="Calibri" panose="020F0502020204030204" pitchFamily="34" charset="0"/>
              </a:rPr>
            </a:br>
            <a:r>
              <a:rPr lang="sv-FI" altLang="sv-FI" sz="2800" b="1" smtClean="0">
                <a:latin typeface="Calibri" panose="020F0502020204030204" pitchFamily="34" charset="0"/>
              </a:rPr>
              <a:t>(spelföringsteknik)</a:t>
            </a:r>
            <a:endParaRPr lang="sv-SE" altLang="sv-FI" sz="2800" b="1" smtClean="0">
              <a:latin typeface="Calibri" panose="020F0502020204030204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mtClean="0">
                <a:solidFill>
                  <a:srgbClr val="0033CC"/>
                </a:solidFill>
                <a:sym typeface="Symbol" panose="05050102010706020507" pitchFamily="18" charset="2"/>
              </a:rPr>
              <a:t>			</a:t>
            </a:r>
            <a:r>
              <a:rPr lang="sv-SE" altLang="sv-FI" b="1" smtClean="0">
                <a:solidFill>
                  <a:srgbClr val="0033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en-GB" altLang="sv-FI" b="1" smtClean="0">
                <a:solidFill>
                  <a:srgbClr val="0033CC"/>
                </a:solidFill>
                <a:latin typeface="Calibri" panose="020F0502020204030204" pitchFamily="34" charset="0"/>
              </a:rPr>
              <a:t> </a:t>
            </a:r>
            <a:r>
              <a:rPr lang="en-GB" altLang="sv-FI" b="1" smtClean="0">
                <a:latin typeface="Calibri" panose="020F0502020204030204" pitchFamily="34" charset="0"/>
              </a:rPr>
              <a:t>J 10 9 6 3</a:t>
            </a:r>
          </a:p>
          <a:p>
            <a:pPr eaLnBrk="1" hangingPunct="1">
              <a:buFontTx/>
              <a:buNone/>
            </a:pP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SE" altLang="sv-FI" b="1" smtClean="0">
                <a:solidFill>
                  <a:srgbClr val="0033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en-GB" altLang="sv-FI" b="1" smtClean="0">
                <a:latin typeface="Calibri" panose="020F0502020204030204" pitchFamily="34" charset="0"/>
              </a:rPr>
              <a:t> A 2                                          </a:t>
            </a:r>
            <a:r>
              <a:rPr lang="en-GB" altLang="sv-FI" b="1" smtClean="0">
                <a:solidFill>
                  <a:srgbClr val="0033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en-GB" altLang="sv-FI" b="1" smtClean="0">
                <a:solidFill>
                  <a:srgbClr val="0033CC"/>
                </a:solidFill>
                <a:latin typeface="Calibri" panose="020F0502020204030204" pitchFamily="34" charset="0"/>
              </a:rPr>
              <a:t> </a:t>
            </a:r>
            <a:r>
              <a:rPr lang="en-GB" altLang="sv-FI" b="1" smtClean="0">
                <a:latin typeface="Calibri" panose="020F0502020204030204" pitchFamily="34" charset="0"/>
              </a:rPr>
              <a:t>8 5  4</a:t>
            </a:r>
          </a:p>
          <a:p>
            <a:pPr eaLnBrk="1" hangingPunct="1">
              <a:buFontTx/>
              <a:buNone/>
            </a:pP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solidFill>
                  <a:srgbClr val="0033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			</a:t>
            </a:r>
            <a:r>
              <a:rPr lang="sv-SE" altLang="sv-FI" b="1" smtClean="0">
                <a:solidFill>
                  <a:srgbClr val="0033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en-GB" altLang="sv-FI" b="1" smtClean="0">
                <a:latin typeface="Calibri" panose="020F0502020204030204" pitchFamily="34" charset="0"/>
              </a:rPr>
              <a:t> </a:t>
            </a:r>
            <a:r>
              <a:rPr lang="en-GB" altLang="sv-FI" b="1" smtClean="0">
                <a:solidFill>
                  <a:srgbClr val="006600"/>
                </a:solidFill>
                <a:latin typeface="Calibri" panose="020F0502020204030204" pitchFamily="34" charset="0"/>
              </a:rPr>
              <a:t>K</a:t>
            </a:r>
            <a:r>
              <a:rPr lang="en-GB" altLang="sv-FI" b="1" smtClean="0">
                <a:latin typeface="Calibri" panose="020F0502020204030204" pitchFamily="34" charset="0"/>
              </a:rPr>
              <a:t> Q 7</a:t>
            </a:r>
            <a:endParaRPr lang="sv-SE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smtClean="0"/>
              <a:t> </a:t>
            </a:r>
            <a:endParaRPr lang="sv-SE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996633"/>
                </a:solidFill>
                <a:latin typeface="Calibri" panose="020F0502020204030204" pitchFamily="34" charset="0"/>
              </a:rPr>
              <a:t>Budgivning</a:t>
            </a:r>
            <a:endParaRPr lang="sv-SE" altLang="sv-FI" b="1" smtClean="0">
              <a:solidFill>
                <a:srgbClr val="996633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Budgivningen fastställer</a:t>
            </a:r>
          </a:p>
          <a:p>
            <a:pPr eaLnBrk="1" hangingPunct="1">
              <a:buFontTx/>
              <a:buNone/>
            </a:pPr>
            <a:endParaRPr lang="sv-FI" altLang="sv-FI" b="1" smtClean="0">
              <a:latin typeface="Calibri" panose="020F0502020204030204" pitchFamily="34" charset="0"/>
            </a:endParaRPr>
          </a:p>
          <a:p>
            <a:pPr eaLnBrk="1" hangingPunct="1"/>
            <a:r>
              <a:rPr lang="sv-FI" altLang="sv-FI" b="1" smtClean="0">
                <a:solidFill>
                  <a:srgbClr val="339933"/>
                </a:solidFill>
                <a:latin typeface="Calibri" panose="020F0502020204030204" pitchFamily="34" charset="0"/>
              </a:rPr>
              <a:t>hur många stick </a:t>
            </a:r>
            <a:r>
              <a:rPr lang="sv-FI" altLang="sv-FI" b="1" smtClean="0">
                <a:latin typeface="Calibri" panose="020F0502020204030204" pitchFamily="34" charset="0"/>
              </a:rPr>
              <a:t>spelföraren måste ta.</a:t>
            </a:r>
          </a:p>
          <a:p>
            <a:pPr eaLnBrk="1" hangingPunct="1"/>
            <a:r>
              <a:rPr lang="sv-FI" altLang="sv-FI" b="1" smtClean="0">
                <a:latin typeface="Calibri" panose="020F0502020204030204" pitchFamily="34" charset="0"/>
              </a:rPr>
              <a:t>om det skall spelas </a:t>
            </a: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sang</a:t>
            </a:r>
            <a:r>
              <a:rPr lang="sv-FI" altLang="sv-FI" b="1" smtClean="0">
                <a:latin typeface="Calibri" panose="020F0502020204030204" pitchFamily="34" charset="0"/>
              </a:rPr>
              <a:t> eller någon färg som </a:t>
            </a:r>
            <a:r>
              <a:rPr lang="sv-FI" altLang="sv-FI" b="1" smtClean="0">
                <a:solidFill>
                  <a:srgbClr val="0033CC"/>
                </a:solidFill>
                <a:latin typeface="Calibri" panose="020F0502020204030204" pitchFamily="34" charset="0"/>
              </a:rPr>
              <a:t>trumf</a:t>
            </a:r>
            <a:r>
              <a:rPr lang="sv-FI" altLang="sv-FI" b="1" smtClean="0">
                <a:latin typeface="Calibri" panose="020F0502020204030204" pitchFamily="34" charset="0"/>
              </a:rPr>
              <a:t>.</a:t>
            </a:r>
          </a:p>
          <a:p>
            <a:pPr eaLnBrk="1" hangingPunct="1"/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vem</a:t>
            </a:r>
            <a:r>
              <a:rPr lang="sv-FI" altLang="sv-FI" b="1" smtClean="0">
                <a:latin typeface="Calibri" panose="020F0502020204030204" pitchFamily="34" charset="0"/>
              </a:rPr>
              <a:t> som blir spelförare.</a:t>
            </a:r>
            <a:endParaRPr lang="sv-SE" altLang="sv-FI" b="1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339933"/>
                </a:solidFill>
                <a:latin typeface="Calibri" panose="020F0502020204030204" pitchFamily="34" charset="0"/>
              </a:rPr>
              <a:t>Ta ut honnörerna från den korta handen först!</a:t>
            </a:r>
            <a:endParaRPr lang="sv-SE" altLang="sv-FI" b="1" smtClean="0">
              <a:solidFill>
                <a:srgbClr val="339933"/>
              </a:solidFill>
              <a:latin typeface="Calibri" panose="020F0502020204030204" pitchFamily="34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latin typeface="Calibri" panose="020F0502020204030204" pitchFamily="34" charset="0"/>
              </a:rPr>
              <a:t>Högt i tredje hand  </a:t>
            </a:r>
            <a:r>
              <a:rPr lang="sv-FI" altLang="sv-FI" sz="2800" b="1" smtClean="0">
                <a:latin typeface="Calibri" panose="020F0502020204030204" pitchFamily="34" charset="0"/>
              </a:rPr>
              <a:t>(Motspel)</a:t>
            </a:r>
            <a:endParaRPr lang="sv-SE" altLang="sv-FI" sz="2800" b="1" smtClean="0">
              <a:latin typeface="Calibri" panose="020F0502020204030204" pitchFamily="34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SE" altLang="sv-FI" smtClean="0"/>
              <a:t> </a:t>
            </a:r>
            <a:r>
              <a:rPr lang="sv-FI" altLang="sv-FI" smtClean="0"/>
              <a:t>	</a:t>
            </a:r>
            <a:r>
              <a:rPr lang="sv-FI" altLang="sv-FI" b="1" smtClean="0"/>
              <a:t>	</a:t>
            </a:r>
            <a:r>
              <a:rPr lang="sv-FI" altLang="sv-FI" b="1" smtClean="0">
                <a:latin typeface="Calibri" panose="020F0502020204030204" pitchFamily="34" charset="0"/>
              </a:rPr>
              <a:t>	</a:t>
            </a:r>
            <a:r>
              <a:rPr lang="sv-SE" altLang="sv-FI" b="1" smtClean="0">
                <a:solidFill>
                  <a:srgbClr val="339933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SE" altLang="sv-FI" b="1" smtClean="0">
                <a:latin typeface="Calibri" panose="020F0502020204030204" pitchFamily="34" charset="0"/>
              </a:rPr>
              <a:t> 9 6 </a:t>
            </a:r>
            <a:r>
              <a:rPr lang="sv-SE" altLang="sv-FI" b="1" smtClean="0">
                <a:solidFill>
                  <a:srgbClr val="FF0066"/>
                </a:solidFill>
                <a:latin typeface="Calibri" panose="020F0502020204030204" pitchFamily="34" charset="0"/>
              </a:rPr>
              <a:t>2</a:t>
            </a:r>
            <a:r>
              <a:rPr lang="sv-SE" altLang="sv-FI" b="1" smtClean="0">
                <a:latin typeface="Calibri" panose="020F0502020204030204" pitchFamily="34" charset="0"/>
              </a:rPr>
              <a:t>	</a:t>
            </a:r>
          </a:p>
          <a:p>
            <a:pPr eaLnBrk="1" hangingPunct="1">
              <a:buFontTx/>
              <a:buNone/>
            </a:pPr>
            <a:r>
              <a:rPr lang="sv-SE" altLang="sv-FI" b="1" smtClean="0">
                <a:latin typeface="Calibri" panose="020F0502020204030204" pitchFamily="34" charset="0"/>
              </a:rPr>
              <a:t>Utspel:</a:t>
            </a:r>
          </a:p>
          <a:p>
            <a:pPr eaLnBrk="1" hangingPunct="1">
              <a:buFont typeface="Symbol" panose="05050102010706020507" pitchFamily="18" charset="2"/>
              <a:buChar char="§"/>
            </a:pPr>
            <a:r>
              <a:rPr lang="sv-SE" altLang="sv-FI" b="1" smtClean="0">
                <a:latin typeface="Calibri" panose="020F0502020204030204" pitchFamily="34" charset="0"/>
              </a:rPr>
              <a:t>5                                    </a:t>
            </a:r>
            <a:r>
              <a:rPr lang="sv-SE" altLang="sv-FI" b="1" smtClean="0">
                <a:solidFill>
                  <a:srgbClr val="339933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SE" altLang="sv-FI" b="1" smtClean="0">
                <a:latin typeface="Calibri" panose="020F0502020204030204" pitchFamily="34" charset="0"/>
              </a:rPr>
              <a:t> K J 3</a:t>
            </a:r>
            <a:r>
              <a:rPr lang="sv-SE" altLang="sv-FI" smtClean="0">
                <a:latin typeface="Calibri" panose="020F0502020204030204" pitchFamily="34" charset="0"/>
              </a:rPr>
              <a:t>      </a:t>
            </a:r>
            <a:endParaRPr lang="sv-FI" altLang="sv-FI" smtClean="0">
              <a:latin typeface="Calibri" panose="020F0502020204030204" pitchFamily="34" charset="0"/>
            </a:endParaRPr>
          </a:p>
          <a:p>
            <a:pPr eaLnBrk="1" hangingPunct="1">
              <a:buFont typeface="Symbol" panose="05050102010706020507" pitchFamily="18" charset="2"/>
              <a:buNone/>
            </a:pPr>
            <a:endParaRPr lang="sv-FI" altLang="sv-FI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SE" altLang="sv-FI" smtClean="0">
                <a:latin typeface="Calibri" panose="020F0502020204030204" pitchFamily="34" charset="0"/>
              </a:rPr>
              <a:t>  Du ska  spela högt i tredje hand – </a:t>
            </a:r>
            <a:r>
              <a:rPr lang="sv-SE" altLang="sv-FI" b="1" smtClean="0">
                <a:solidFill>
                  <a:srgbClr val="0033CC"/>
                </a:solidFill>
                <a:latin typeface="Calibri" panose="020F0502020204030204" pitchFamily="34" charset="0"/>
              </a:rPr>
              <a:t>kungen.</a:t>
            </a:r>
            <a:endParaRPr lang="sv-SE" altLang="sv-FI" smtClean="0">
              <a:solidFill>
                <a:srgbClr val="0033CC"/>
              </a:solidFill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mtClean="0">
              <a:latin typeface="Calibri" panose="020F0502020204030204" pitchFamily="34" charset="0"/>
            </a:endParaRPr>
          </a:p>
          <a:p>
            <a:pPr eaLnBrk="1" hangingPunct="1"/>
            <a:endParaRPr lang="sv-SE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latin typeface="Calibri" panose="020F0502020204030204" pitchFamily="34" charset="0"/>
              </a:rPr>
              <a:t>Högt i tredje hand  </a:t>
            </a:r>
            <a:r>
              <a:rPr lang="sv-FI" altLang="sv-FI" sz="2800" b="1" smtClean="0">
                <a:latin typeface="Calibri" panose="020F0502020204030204" pitchFamily="34" charset="0"/>
              </a:rPr>
              <a:t>(Motspel)</a:t>
            </a:r>
            <a:endParaRPr lang="sv-SE" altLang="sv-FI" sz="2800" b="1" smtClean="0">
              <a:latin typeface="Calibri" panose="020F0502020204030204" pitchFamily="34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mtClean="0"/>
              <a:t>	</a:t>
            </a:r>
            <a:r>
              <a:rPr lang="sv-FI" altLang="sv-FI" b="1" smtClean="0"/>
              <a:t>		</a:t>
            </a:r>
            <a:r>
              <a:rPr lang="sv-SE" altLang="sv-FI" b="1" smtClean="0">
                <a:latin typeface="Calibri" panose="020F0502020204030204" pitchFamily="34" charset="0"/>
              </a:rPr>
              <a:t> </a:t>
            </a:r>
            <a:r>
              <a:rPr lang="sv-SE" altLang="sv-FI" b="1" smtClean="0">
                <a:solidFill>
                  <a:srgbClr val="339933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SE" altLang="sv-FI" b="1" smtClean="0">
                <a:latin typeface="Calibri" panose="020F0502020204030204" pitchFamily="34" charset="0"/>
              </a:rPr>
              <a:t> Q 10 </a:t>
            </a:r>
            <a:r>
              <a:rPr lang="sv-SE" altLang="sv-FI" b="1" smtClean="0">
                <a:solidFill>
                  <a:srgbClr val="FF0066"/>
                </a:solidFill>
                <a:latin typeface="Calibri" panose="020F0502020204030204" pitchFamily="34" charset="0"/>
              </a:rPr>
              <a:t>2</a:t>
            </a:r>
          </a:p>
          <a:p>
            <a:pPr eaLnBrk="1" hangingPunct="1">
              <a:buFontTx/>
              <a:buNone/>
            </a:pPr>
            <a:r>
              <a:rPr lang="sv-SE" altLang="sv-FI" b="1" smtClean="0">
                <a:latin typeface="Calibri" panose="020F0502020204030204" pitchFamily="34" charset="0"/>
              </a:rPr>
              <a:t>Utspel:</a:t>
            </a:r>
          </a:p>
          <a:p>
            <a:pPr eaLnBrk="1" hangingPunct="1">
              <a:buFont typeface="Symbol" panose="05050102010706020507" pitchFamily="18" charset="2"/>
              <a:buChar char="§"/>
            </a:pPr>
            <a:r>
              <a:rPr lang="sv-SE" altLang="sv-FI" b="1" smtClean="0">
                <a:latin typeface="Calibri" panose="020F0502020204030204" pitchFamily="34" charset="0"/>
              </a:rPr>
              <a:t>5                                     </a:t>
            </a:r>
            <a:r>
              <a:rPr lang="sv-SE" altLang="sv-FI" b="1" smtClean="0">
                <a:solidFill>
                  <a:srgbClr val="339933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SE" altLang="sv-FI" b="1" smtClean="0">
                <a:latin typeface="Calibri" panose="020F0502020204030204" pitchFamily="34" charset="0"/>
              </a:rPr>
              <a:t> K J 3</a:t>
            </a:r>
            <a:r>
              <a:rPr lang="sv-SE" altLang="sv-FI" smtClean="0">
                <a:latin typeface="Calibri" panose="020F0502020204030204" pitchFamily="34" charset="0"/>
              </a:rPr>
              <a:t>        </a:t>
            </a:r>
            <a:endParaRPr lang="sv-FI" altLang="sv-FI" smtClean="0">
              <a:latin typeface="Calibri" panose="020F0502020204030204" pitchFamily="34" charset="0"/>
            </a:endParaRPr>
          </a:p>
          <a:p>
            <a:pPr eaLnBrk="1" hangingPunct="1">
              <a:buFont typeface="Symbol" panose="05050102010706020507" pitchFamily="18" charset="2"/>
              <a:buNone/>
            </a:pPr>
            <a:endParaRPr lang="sv-FI" altLang="sv-FI" smtClean="0">
              <a:latin typeface="Calibri" panose="020F0502020204030204" pitchFamily="34" charset="0"/>
            </a:endParaRP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sv-SE" altLang="sv-FI" smtClean="0">
                <a:latin typeface="Calibri" panose="020F0502020204030204" pitchFamily="34" charset="0"/>
              </a:rPr>
              <a:t>               Du ska sätta i</a:t>
            </a:r>
            <a:r>
              <a:rPr lang="sv-SE" altLang="sv-FI" b="1" smtClean="0">
                <a:latin typeface="Calibri" panose="020F0502020204030204" pitchFamily="34" charset="0"/>
              </a:rPr>
              <a:t> </a:t>
            </a:r>
            <a:r>
              <a:rPr lang="sv-SE" altLang="sv-FI" b="1" smtClean="0">
                <a:solidFill>
                  <a:srgbClr val="0033CC"/>
                </a:solidFill>
                <a:latin typeface="Calibri" panose="020F0502020204030204" pitchFamily="34" charset="0"/>
              </a:rPr>
              <a:t>knekten.</a:t>
            </a:r>
          </a:p>
          <a:p>
            <a:pPr eaLnBrk="1" hangingPunct="1">
              <a:buFontTx/>
              <a:buNone/>
            </a:pPr>
            <a:r>
              <a:rPr lang="sv-SE" altLang="sv-FI" b="1" smtClean="0"/>
              <a:t> </a:t>
            </a:r>
          </a:p>
          <a:p>
            <a:pPr eaLnBrk="1" hangingPunct="1"/>
            <a:endParaRPr lang="sv-SE" altLang="sv-FI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latin typeface="Calibri" panose="020F0502020204030204" pitchFamily="34" charset="0"/>
              </a:rPr>
              <a:t>Högt i tredje hand  </a:t>
            </a:r>
            <a:r>
              <a:rPr lang="sv-FI" altLang="sv-FI" sz="2800" b="1" smtClean="0">
                <a:latin typeface="Calibri" panose="020F0502020204030204" pitchFamily="34" charset="0"/>
              </a:rPr>
              <a:t>(Motspel</a:t>
            </a:r>
            <a:r>
              <a:rPr lang="sv-FI" altLang="sv-FI" sz="2800" smtClean="0">
                <a:latin typeface="Calibri" panose="020F0502020204030204" pitchFamily="34" charset="0"/>
              </a:rPr>
              <a:t>)</a:t>
            </a:r>
            <a:endParaRPr lang="sv-SE" altLang="sv-FI" sz="2800" smtClean="0">
              <a:latin typeface="Calibri" panose="020F0502020204030204" pitchFamily="34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z="2800" smtClean="0"/>
              <a:t>		</a:t>
            </a:r>
            <a:r>
              <a:rPr lang="sv-SE" altLang="sv-FI" sz="2800" smtClean="0"/>
              <a:t> </a:t>
            </a:r>
            <a:r>
              <a:rPr lang="sv-FI" altLang="sv-FI" sz="2800" smtClean="0"/>
              <a:t>	</a:t>
            </a:r>
            <a:r>
              <a:rPr lang="sv-SE" altLang="sv-FI" sz="2800" smtClean="0">
                <a:solidFill>
                  <a:srgbClr val="339933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SE" altLang="sv-FI" sz="2800" smtClean="0">
                <a:latin typeface="Calibri" panose="020F0502020204030204" pitchFamily="34" charset="0"/>
              </a:rPr>
              <a:t> </a:t>
            </a:r>
            <a:r>
              <a:rPr lang="sv-FI" altLang="sv-FI" sz="2800" smtClean="0">
                <a:latin typeface="Calibri" panose="020F0502020204030204" pitchFamily="34" charset="0"/>
              </a:rPr>
              <a:t>8</a:t>
            </a:r>
            <a:r>
              <a:rPr lang="sv-SE" altLang="sv-FI" sz="2800" smtClean="0">
                <a:latin typeface="Calibri" panose="020F0502020204030204" pitchFamily="34" charset="0"/>
              </a:rPr>
              <a:t> </a:t>
            </a:r>
            <a:r>
              <a:rPr lang="sv-SE" altLang="sv-FI" sz="2800" smtClean="0">
                <a:solidFill>
                  <a:srgbClr val="FF0066"/>
                </a:solidFill>
                <a:latin typeface="Calibri" panose="020F0502020204030204" pitchFamily="34" charset="0"/>
              </a:rPr>
              <a:t>2</a:t>
            </a:r>
          </a:p>
          <a:p>
            <a:pPr eaLnBrk="1" hangingPunct="1">
              <a:buFontTx/>
              <a:buNone/>
            </a:pPr>
            <a:r>
              <a:rPr lang="sv-SE" altLang="sv-FI" sz="2800" smtClean="0">
                <a:latin typeface="Calibri" panose="020F0502020204030204" pitchFamily="34" charset="0"/>
              </a:rPr>
              <a:t>Utspel:</a:t>
            </a:r>
          </a:p>
          <a:p>
            <a:pPr eaLnBrk="1" hangingPunct="1">
              <a:buFont typeface="Symbol" panose="05050102010706020507" pitchFamily="18" charset="2"/>
              <a:buChar char="§"/>
            </a:pPr>
            <a:r>
              <a:rPr lang="sv-SE" altLang="sv-FI" sz="2800" smtClean="0">
                <a:latin typeface="Calibri" panose="020F0502020204030204" pitchFamily="34" charset="0"/>
              </a:rPr>
              <a:t>5                                     </a:t>
            </a:r>
            <a:r>
              <a:rPr lang="sv-SE" altLang="sv-FI" sz="2800" smtClean="0">
                <a:solidFill>
                  <a:srgbClr val="339933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</a:t>
            </a:r>
            <a:r>
              <a:rPr lang="sv-SE" altLang="sv-FI" sz="2800" smtClean="0">
                <a:latin typeface="Calibri" panose="020F0502020204030204" pitchFamily="34" charset="0"/>
              </a:rPr>
              <a:t> </a:t>
            </a:r>
            <a:r>
              <a:rPr lang="sv-FI" altLang="sv-FI" sz="2800" smtClean="0">
                <a:latin typeface="Calibri" panose="020F0502020204030204" pitchFamily="34" charset="0"/>
              </a:rPr>
              <a:t>Q </a:t>
            </a:r>
            <a:r>
              <a:rPr lang="sv-SE" altLang="sv-FI" sz="2800" smtClean="0">
                <a:latin typeface="Calibri" panose="020F0502020204030204" pitchFamily="34" charset="0"/>
              </a:rPr>
              <a:t>J</a:t>
            </a:r>
            <a:r>
              <a:rPr lang="sv-FI" altLang="sv-FI" sz="2800" smtClean="0">
                <a:latin typeface="Calibri" panose="020F0502020204030204" pitchFamily="34" charset="0"/>
              </a:rPr>
              <a:t> 10</a:t>
            </a:r>
            <a:r>
              <a:rPr lang="sv-SE" altLang="sv-FI" sz="2800" smtClean="0">
                <a:latin typeface="Calibri" panose="020F0502020204030204" pitchFamily="34" charset="0"/>
              </a:rPr>
              <a:t> 3  </a:t>
            </a:r>
            <a:endParaRPr lang="sv-FI" altLang="sv-FI" sz="2800" smtClean="0">
              <a:latin typeface="Calibri" panose="020F0502020204030204" pitchFamily="34" charset="0"/>
            </a:endParaRPr>
          </a:p>
          <a:p>
            <a:pPr eaLnBrk="1" hangingPunct="1">
              <a:buFont typeface="Symbol" panose="05050102010706020507" pitchFamily="18" charset="2"/>
              <a:buChar char="§"/>
            </a:pPr>
            <a:endParaRPr lang="sv-FI" altLang="sv-FI" sz="2800" smtClean="0">
              <a:latin typeface="Calibri" panose="020F0502020204030204" pitchFamily="34" charset="0"/>
            </a:endParaRP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sv-FI" altLang="sv-FI" sz="2800" smtClean="0">
                <a:latin typeface="Calibri" panose="020F0502020204030204" pitchFamily="34" charset="0"/>
              </a:rPr>
              <a:t>Du ska spela </a:t>
            </a:r>
            <a:r>
              <a:rPr lang="sv-FI" altLang="sv-FI" sz="2800" b="1" smtClean="0">
                <a:solidFill>
                  <a:srgbClr val="0033CC"/>
                </a:solidFill>
                <a:latin typeface="Calibri" panose="020F0502020204030204" pitchFamily="34" charset="0"/>
              </a:rPr>
              <a:t>tian</a:t>
            </a:r>
            <a:r>
              <a:rPr lang="sv-FI" altLang="sv-FI" sz="2800" smtClean="0">
                <a:latin typeface="Calibri" panose="020F0502020204030204" pitchFamily="34" charset="0"/>
              </a:rPr>
              <a:t>, lägsta kortet från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sv-FI" altLang="sv-FI" sz="2800" smtClean="0">
                <a:latin typeface="Calibri" panose="020F0502020204030204" pitchFamily="34" charset="0"/>
              </a:rPr>
              <a:t>intilliggande honnörer.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sv-FI" altLang="sv-FI" sz="2800" smtClean="0">
                <a:latin typeface="Calibri" panose="020F0502020204030204" pitchFamily="34" charset="0"/>
              </a:rPr>
              <a:t>(Tvärtom vid utspel)</a:t>
            </a:r>
          </a:p>
          <a:p>
            <a:pPr eaLnBrk="1" hangingPunct="1">
              <a:buFont typeface="Symbol" panose="05050102010706020507" pitchFamily="18" charset="2"/>
              <a:buNone/>
            </a:pPr>
            <a:r>
              <a:rPr lang="sv-SE" altLang="sv-FI" sz="2800" smtClean="0"/>
              <a:t>      </a:t>
            </a:r>
            <a:endParaRPr lang="sv-FI" altLang="sv-FI" sz="2800" smtClean="0"/>
          </a:p>
          <a:p>
            <a:pPr eaLnBrk="1" hangingPunct="1">
              <a:buFont typeface="Symbol" panose="05050102010706020507" pitchFamily="18" charset="2"/>
              <a:buNone/>
            </a:pPr>
            <a:endParaRPr lang="sv-FI" altLang="sv-FI" sz="2800" smtClean="0"/>
          </a:p>
          <a:p>
            <a:pPr eaLnBrk="1" hangingPunct="1"/>
            <a:endParaRPr lang="sv-SE" altLang="sv-FI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latin typeface="Calibri" panose="020F0502020204030204" pitchFamily="34" charset="0"/>
              </a:rPr>
              <a:t>Lågt i andra hand </a:t>
            </a:r>
            <a:r>
              <a:rPr lang="sv-FI" altLang="sv-FI" sz="2800" b="1" smtClean="0">
                <a:latin typeface="Calibri" panose="020F0502020204030204" pitchFamily="34" charset="0"/>
              </a:rPr>
              <a:t>(Motspel)</a:t>
            </a:r>
            <a:endParaRPr lang="sv-SE" altLang="sv-FI" sz="2800" b="1" smtClean="0">
              <a:latin typeface="Calibri" panose="020F0502020204030204" pitchFamily="34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mtClean="0">
                <a:sym typeface="Symbol" panose="05050102010706020507" pitchFamily="18" charset="2"/>
              </a:rPr>
              <a:t>				</a:t>
            </a:r>
            <a:r>
              <a:rPr lang="sv-SE" altLang="sv-FI" smtClean="0">
                <a:solidFill>
                  <a:srgbClr val="0033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SE" altLang="sv-FI" smtClean="0">
                <a:latin typeface="Calibri" panose="020F0502020204030204" pitchFamily="34" charset="0"/>
              </a:rPr>
              <a:t> K 7 6</a:t>
            </a:r>
            <a:endParaRPr lang="sv-FI" altLang="sv-FI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smtClean="0">
                <a:latin typeface="Calibri" panose="020F0502020204030204" pitchFamily="34" charset="0"/>
                <a:sym typeface="Symbol" panose="05050102010706020507" pitchFamily="18" charset="2"/>
              </a:rPr>
              <a:t>	</a:t>
            </a:r>
            <a:r>
              <a:rPr lang="sv-SE" altLang="sv-FI" smtClean="0">
                <a:solidFill>
                  <a:srgbClr val="0033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SE" altLang="sv-FI" smtClean="0">
                <a:latin typeface="Calibri" panose="020F0502020204030204" pitchFamily="34" charset="0"/>
              </a:rPr>
              <a:t> Q 10 5 </a:t>
            </a:r>
            <a:r>
              <a:rPr lang="sv-SE" altLang="sv-FI" smtClean="0">
                <a:solidFill>
                  <a:srgbClr val="339933"/>
                </a:solidFill>
                <a:latin typeface="Calibri" panose="020F0502020204030204" pitchFamily="34" charset="0"/>
              </a:rPr>
              <a:t>3</a:t>
            </a:r>
            <a:endParaRPr lang="sv-FI" altLang="sv-FI" smtClean="0">
              <a:solidFill>
                <a:srgbClr val="339933"/>
              </a:solidFill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endParaRPr lang="sv-SE" altLang="sv-FI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SE" altLang="sv-FI" smtClean="0">
                <a:latin typeface="Calibri" panose="020F0502020204030204" pitchFamily="34" charset="0"/>
              </a:rPr>
              <a:t>                            </a:t>
            </a:r>
            <a:r>
              <a:rPr lang="sv-SE" altLang="sv-FI" smtClean="0">
                <a:solidFill>
                  <a:srgbClr val="0033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sv-SE" altLang="sv-FI" smtClean="0">
                <a:solidFill>
                  <a:srgbClr val="0033CC"/>
                </a:solidFill>
                <a:latin typeface="Calibri" panose="020F0502020204030204" pitchFamily="34" charset="0"/>
              </a:rPr>
              <a:t> </a:t>
            </a:r>
            <a:r>
              <a:rPr lang="sv-SE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2</a:t>
            </a:r>
          </a:p>
          <a:p>
            <a:pPr eaLnBrk="1" hangingPunct="1">
              <a:buFontTx/>
              <a:buNone/>
            </a:pPr>
            <a:endParaRPr lang="sv-SE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latin typeface="Calibri" panose="020F0502020204030204" pitchFamily="34" charset="0"/>
              </a:rPr>
              <a:t>Lågt i andra hand </a:t>
            </a:r>
            <a:r>
              <a:rPr lang="sv-FI" altLang="sv-FI" sz="2800" b="1" smtClean="0">
                <a:latin typeface="Calibri" panose="020F0502020204030204" pitchFamily="34" charset="0"/>
              </a:rPr>
              <a:t>(Motspel)</a:t>
            </a:r>
            <a:endParaRPr lang="sv-SE" altLang="sv-FI" sz="2800" b="1" smtClean="0">
              <a:latin typeface="Calibri" panose="020F0502020204030204" pitchFamily="34" charset="0"/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sv-FI" altLang="sv-FI" smtClean="0">
                <a:solidFill>
                  <a:srgbClr val="0033CC"/>
                </a:solidFill>
                <a:sym typeface="Symbol" panose="05050102010706020507" pitchFamily="18" charset="2"/>
              </a:rPr>
              <a:t>			</a:t>
            </a:r>
            <a:r>
              <a:rPr lang="sv-FI" altLang="sv-FI" sz="3600" b="1" smtClean="0">
                <a:solidFill>
                  <a:srgbClr val="0033CC"/>
                </a:solidFill>
                <a:sym typeface="Symbol" panose="05050102010706020507" pitchFamily="18" charset="2"/>
              </a:rPr>
              <a:t>	</a:t>
            </a:r>
            <a:r>
              <a:rPr lang="sv-SE" altLang="sv-FI" sz="3600" b="1" smtClean="0">
                <a:solidFill>
                  <a:srgbClr val="0033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en-GB" altLang="sv-FI" sz="3600" b="1" smtClean="0">
                <a:latin typeface="Calibri" panose="020F0502020204030204" pitchFamily="34" charset="0"/>
              </a:rPr>
              <a:t> K 7 6</a:t>
            </a:r>
          </a:p>
          <a:p>
            <a:pPr eaLnBrk="1" hangingPunct="1">
              <a:buFontTx/>
              <a:buNone/>
            </a:pPr>
            <a:endParaRPr lang="sv-SE" altLang="sv-FI" sz="36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SE" altLang="sv-FI" sz="3600" b="1" smtClean="0">
                <a:solidFill>
                  <a:srgbClr val="0033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en-GB" altLang="sv-FI" sz="3600" b="1" smtClean="0">
                <a:latin typeface="Calibri" panose="020F0502020204030204" pitchFamily="34" charset="0"/>
              </a:rPr>
              <a:t> A J </a:t>
            </a:r>
            <a:r>
              <a:rPr lang="en-GB" altLang="sv-FI" sz="3600" b="1" smtClean="0">
                <a:solidFill>
                  <a:srgbClr val="339933"/>
                </a:solidFill>
                <a:latin typeface="Calibri" panose="020F0502020204030204" pitchFamily="34" charset="0"/>
              </a:rPr>
              <a:t>3 </a:t>
            </a:r>
            <a:r>
              <a:rPr lang="en-GB" altLang="sv-FI" sz="3600" b="1" smtClean="0">
                <a:latin typeface="Calibri" panose="020F0502020204030204" pitchFamily="34" charset="0"/>
              </a:rPr>
              <a:t>                                        </a:t>
            </a:r>
            <a:r>
              <a:rPr lang="en-GB" altLang="sv-FI" sz="3600" b="1" smtClean="0">
                <a:solidFill>
                  <a:srgbClr val="0033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en-GB" altLang="sv-FI" sz="3600" b="1" smtClean="0">
                <a:latin typeface="Calibri" panose="020F0502020204030204" pitchFamily="34" charset="0"/>
              </a:rPr>
              <a:t> 9 8 5</a:t>
            </a:r>
          </a:p>
          <a:p>
            <a:pPr eaLnBrk="1" hangingPunct="1">
              <a:buFontTx/>
              <a:buNone/>
            </a:pPr>
            <a:endParaRPr lang="sv-SE" altLang="sv-FI" sz="3600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en-GB" altLang="sv-FI" sz="3600" b="1" smtClean="0">
                <a:latin typeface="Calibri" panose="020F0502020204030204" pitchFamily="34" charset="0"/>
              </a:rPr>
              <a:t>                         </a:t>
            </a:r>
            <a:r>
              <a:rPr lang="sv-SE" altLang="sv-FI" sz="3600" b="1" smtClean="0">
                <a:solidFill>
                  <a:srgbClr val="0033CC"/>
                </a:solidFill>
                <a:latin typeface="Calibri" panose="020F0502020204030204" pitchFamily="34" charset="0"/>
                <a:sym typeface="Symbol" panose="05050102010706020507" pitchFamily="18" charset="2"/>
              </a:rPr>
              <a:t></a:t>
            </a:r>
            <a:r>
              <a:rPr lang="en-GB" altLang="sv-FI" sz="3600" b="1" smtClean="0">
                <a:latin typeface="Calibri" panose="020F0502020204030204" pitchFamily="34" charset="0"/>
              </a:rPr>
              <a:t> Q 10 4 </a:t>
            </a:r>
            <a:r>
              <a:rPr lang="en-GB" altLang="sv-FI" sz="3600" b="1" u="sng" smtClean="0">
                <a:solidFill>
                  <a:srgbClr val="FF0000"/>
                </a:solidFill>
                <a:latin typeface="Calibri" panose="020F0502020204030204" pitchFamily="34" charset="0"/>
              </a:rPr>
              <a:t>2</a:t>
            </a:r>
            <a:endParaRPr lang="sv-SE" altLang="sv-FI" sz="3600" b="1" smtClean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eaLnBrk="1" hangingPunct="1"/>
            <a:endParaRPr lang="sv-SE" altLang="sv-FI" sz="36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6600"/>
                </a:solidFill>
                <a:latin typeface="Calibri" panose="020F0502020204030204" pitchFamily="34" charset="0"/>
              </a:rPr>
              <a:t>Räkna korten före du tittar på dem.</a:t>
            </a:r>
          </a:p>
          <a:p>
            <a:pPr eaLnBrk="1" hangingPunct="1"/>
            <a:r>
              <a:rPr lang="sv-FI" altLang="sv-FI" b="1" smtClean="0">
                <a:solidFill>
                  <a:srgbClr val="006600"/>
                </a:solidFill>
                <a:latin typeface="Calibri" panose="020F0502020204030204" pitchFamily="34" charset="0"/>
              </a:rPr>
              <a:t>Låt brickan ligga kvar på bordet medan ni spelar.</a:t>
            </a:r>
          </a:p>
          <a:p>
            <a:pPr eaLnBrk="1" hangingPunct="1"/>
            <a:r>
              <a:rPr lang="sv-FI" altLang="sv-FI" b="1" smtClean="0">
                <a:solidFill>
                  <a:srgbClr val="006600"/>
                </a:solidFill>
                <a:latin typeface="Calibri" panose="020F0502020204030204" pitchFamily="34" charset="0"/>
              </a:rPr>
              <a:t>Lägg in korten i rätt fickor efter spelet.</a:t>
            </a:r>
            <a:endParaRPr lang="sv-SE" altLang="sv-FI" b="1" smtClean="0">
              <a:solidFill>
                <a:srgbClr val="0066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33CC"/>
                </a:solidFill>
                <a:latin typeface="Calibri" panose="020F0502020204030204" pitchFamily="34" charset="0"/>
              </a:rPr>
              <a:t>Handens värdering</a:t>
            </a:r>
            <a:endParaRPr lang="sv-SE" altLang="sv-FI" b="1" smtClean="0">
              <a:solidFill>
                <a:srgbClr val="0033CC"/>
              </a:solidFill>
              <a:latin typeface="Calibri" panose="020F0502020204030204" pitchFamily="34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z="3600" b="1" smtClean="0">
                <a:solidFill>
                  <a:srgbClr val="996633"/>
                </a:solidFill>
                <a:latin typeface="Calibri" panose="020F0502020204030204" pitchFamily="34" charset="0"/>
              </a:rPr>
              <a:t>Äss	     4 hp</a:t>
            </a:r>
          </a:p>
          <a:p>
            <a:pPr eaLnBrk="1" hangingPunct="1">
              <a:buFontTx/>
              <a:buNone/>
            </a:pPr>
            <a:r>
              <a:rPr lang="sv-FI" altLang="sv-FI" sz="3600" b="1" smtClean="0">
                <a:solidFill>
                  <a:srgbClr val="996633"/>
                </a:solidFill>
                <a:latin typeface="Calibri" panose="020F0502020204030204" pitchFamily="34" charset="0"/>
              </a:rPr>
              <a:t>Kung    3 hp</a:t>
            </a:r>
          </a:p>
          <a:p>
            <a:pPr eaLnBrk="1" hangingPunct="1">
              <a:buFontTx/>
              <a:buNone/>
            </a:pPr>
            <a:r>
              <a:rPr lang="sv-FI" altLang="sv-FI" sz="3600" b="1" smtClean="0">
                <a:solidFill>
                  <a:srgbClr val="996633"/>
                </a:solidFill>
                <a:latin typeface="Calibri" panose="020F0502020204030204" pitchFamily="34" charset="0"/>
              </a:rPr>
              <a:t>Dam     2 hp</a:t>
            </a:r>
          </a:p>
          <a:p>
            <a:pPr eaLnBrk="1" hangingPunct="1">
              <a:buFontTx/>
              <a:buNone/>
            </a:pPr>
            <a:r>
              <a:rPr lang="sv-FI" altLang="sv-FI" sz="3600" b="1" smtClean="0">
                <a:solidFill>
                  <a:srgbClr val="996633"/>
                </a:solidFill>
                <a:latin typeface="Calibri" panose="020F0502020204030204" pitchFamily="34" charset="0"/>
              </a:rPr>
              <a:t>Knekt   1 hp</a:t>
            </a:r>
            <a:endParaRPr lang="sv-SE" altLang="sv-FI" sz="3600" b="1" smtClean="0">
              <a:solidFill>
                <a:srgbClr val="996633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33CC"/>
                </a:solidFill>
                <a:latin typeface="Calibri" panose="020F0502020204030204" pitchFamily="34" charset="0"/>
              </a:rPr>
              <a:t>Trick</a:t>
            </a:r>
            <a:endParaRPr lang="sv-SE" altLang="sv-FI" b="1" smtClean="0">
              <a:solidFill>
                <a:srgbClr val="0033CC"/>
              </a:solidFill>
              <a:latin typeface="Calibri" panose="020F0502020204030204" pitchFamily="34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1 trick = 7 stick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2 trick = 8 stick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3 trick = 9 stick</a:t>
            </a:r>
          </a:p>
          <a:p>
            <a:pPr eaLnBrk="1" hangingPunct="1">
              <a:buFontTx/>
              <a:buNone/>
            </a:pPr>
            <a:endParaRPr lang="sv-FI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o.s.v till</a:t>
            </a:r>
          </a:p>
          <a:p>
            <a:pPr eaLnBrk="1" hangingPunct="1">
              <a:buFontTx/>
              <a:buNone/>
            </a:pPr>
            <a:endParaRPr lang="sv-FI" altLang="sv-FI" b="1" smtClean="0">
              <a:latin typeface="Calibri" panose="020F0502020204030204" pitchFamily="34" charset="0"/>
            </a:endParaRP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7 trick = 13 stick</a:t>
            </a:r>
          </a:p>
          <a:p>
            <a:pPr eaLnBrk="1" hangingPunct="1"/>
            <a:endParaRPr lang="sv-FI" altLang="sv-FI" b="1" smtClean="0"/>
          </a:p>
          <a:p>
            <a:pPr eaLnBrk="1" hangingPunct="1"/>
            <a:endParaRPr lang="sv-SE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20713"/>
            <a:ext cx="7772400" cy="1143000"/>
          </a:xfrm>
        </p:spPr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339933"/>
                </a:solidFill>
                <a:latin typeface="Calibri" panose="020F0502020204030204" pitchFamily="34" charset="0"/>
              </a:rPr>
              <a:t>Bonus i sang</a:t>
            </a:r>
            <a:endParaRPr lang="sv-SE" altLang="sv-FI" b="1" smtClean="0">
              <a:solidFill>
                <a:srgbClr val="339933"/>
              </a:solidFill>
              <a:latin typeface="Calibri" panose="020F0502020204030204" pitchFamily="34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latin typeface="Calibri" panose="020F0502020204030204" pitchFamily="34" charset="0"/>
              </a:rPr>
              <a:t>3 NT = 9 stick      </a:t>
            </a: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utgång</a:t>
            </a:r>
          </a:p>
          <a:p>
            <a:pPr eaLnBrk="1" hangingPunct="1"/>
            <a:r>
              <a:rPr lang="sv-FI" altLang="sv-FI" b="1" smtClean="0">
                <a:latin typeface="Calibri" panose="020F0502020204030204" pitchFamily="34" charset="0"/>
              </a:rPr>
              <a:t>6 NT = 12 stick    </a:t>
            </a:r>
            <a:r>
              <a:rPr lang="sv-FI" altLang="sv-FI" b="1" smtClean="0">
                <a:solidFill>
                  <a:srgbClr val="0033CC"/>
                </a:solidFill>
                <a:latin typeface="Calibri" panose="020F0502020204030204" pitchFamily="34" charset="0"/>
              </a:rPr>
              <a:t>lillslam</a:t>
            </a:r>
          </a:p>
          <a:p>
            <a:pPr eaLnBrk="1" hangingPunct="1"/>
            <a:r>
              <a:rPr lang="sv-FI" altLang="sv-FI" b="1" smtClean="0">
                <a:latin typeface="Calibri" panose="020F0502020204030204" pitchFamily="34" charset="0"/>
              </a:rPr>
              <a:t>7 NT = 13 stick    </a:t>
            </a:r>
            <a:r>
              <a:rPr lang="sv-FI" altLang="sv-FI" b="1" smtClean="0">
                <a:solidFill>
                  <a:srgbClr val="339933"/>
                </a:solidFill>
                <a:latin typeface="Calibri" panose="020F0502020204030204" pitchFamily="34" charset="0"/>
              </a:rPr>
              <a:t>storslam</a:t>
            </a:r>
          </a:p>
          <a:p>
            <a:pPr eaLnBrk="1" hangingPunct="1"/>
            <a:endParaRPr lang="sv-FI" altLang="sv-FI" b="1" smtClean="0">
              <a:latin typeface="Calibri" panose="020F0502020204030204" pitchFamily="34" charset="0"/>
            </a:endParaRPr>
          </a:p>
          <a:p>
            <a:pPr eaLnBrk="1" hangingPunct="1"/>
            <a:r>
              <a:rPr lang="sv-FI" altLang="sv-FI" b="1" smtClean="0">
                <a:latin typeface="Calibri" panose="020F0502020204030204" pitchFamily="34" charset="0"/>
              </a:rPr>
              <a:t>Bud under utgång, alltså 1 NT och 2 NT kallas </a:t>
            </a:r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delkontrakt</a:t>
            </a:r>
            <a:endParaRPr lang="sv-SE" altLang="sv-FI" b="1" smtClean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339933"/>
                </a:solidFill>
                <a:latin typeface="Calibri" panose="020F0502020204030204" pitchFamily="34" charset="0"/>
              </a:rPr>
              <a:t>Poängjämförelse</a:t>
            </a:r>
            <a:endParaRPr lang="sv-SE" altLang="sv-FI" b="1" smtClean="0">
              <a:solidFill>
                <a:srgbClr val="339933"/>
              </a:solidFill>
              <a:latin typeface="Calibri" panose="020F050202020403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1 NT	      9 stick		150p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3 NT       9 stick		400 p eller 600 p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3 NT     12 stick		490 p eller 690 p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6 NT	    12 stick		990 p eller 1440 p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6 NT     13 stick		1020 p eller 1470 p</a:t>
            </a:r>
          </a:p>
          <a:p>
            <a:pPr eaLnBrk="1" hangingPunct="1">
              <a:buFontTx/>
              <a:buNone/>
            </a:pPr>
            <a:r>
              <a:rPr lang="sv-FI" altLang="sv-FI" b="1" smtClean="0">
                <a:latin typeface="Calibri" panose="020F0502020204030204" pitchFamily="34" charset="0"/>
              </a:rPr>
              <a:t>7 NT	    13 stick		1520 p eller 2220 p</a:t>
            </a:r>
            <a:endParaRPr lang="sv-SE" altLang="sv-FI" b="1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33CC"/>
                </a:solidFill>
                <a:latin typeface="Calibri" panose="020F0502020204030204" pitchFamily="34" charset="0"/>
              </a:rPr>
              <a:t>Öppningsbudet 1 NT</a:t>
            </a:r>
            <a:endParaRPr lang="sv-SE" altLang="sv-FI" b="1" smtClean="0">
              <a:solidFill>
                <a:srgbClr val="0033CC"/>
              </a:solidFill>
              <a:latin typeface="Calibri" panose="020F0502020204030204" pitchFamily="34" charset="0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sv-FI" altLang="sv-FI" smtClean="0"/>
              <a:t>	</a:t>
            </a:r>
            <a:r>
              <a:rPr lang="sv-FI" altLang="sv-FI" b="1" smtClean="0">
                <a:solidFill>
                  <a:srgbClr val="0033CC"/>
                </a:solidFill>
                <a:latin typeface="Calibri" panose="020F0502020204030204" pitchFamily="34" charset="0"/>
              </a:rPr>
              <a:t>1 NT =</a:t>
            </a:r>
            <a:r>
              <a:rPr lang="sv-FI" altLang="sv-FI" b="1" smtClean="0">
                <a:latin typeface="Calibri" panose="020F0502020204030204" pitchFamily="34" charset="0"/>
              </a:rPr>
              <a:t> </a:t>
            </a:r>
          </a:p>
          <a:p>
            <a:pPr eaLnBrk="1" hangingPunct="1">
              <a:buFontTx/>
              <a:buNone/>
            </a:pPr>
            <a:endParaRPr lang="sv-FI" altLang="sv-FI" b="1" smtClean="0">
              <a:latin typeface="Calibri" panose="020F0502020204030204" pitchFamily="34" charset="0"/>
            </a:endParaRPr>
          </a:p>
          <a:p>
            <a:pPr eaLnBrk="1" hangingPunct="1"/>
            <a:r>
              <a:rPr lang="sv-FI" altLang="sv-FI" b="1" smtClean="0">
                <a:solidFill>
                  <a:srgbClr val="FF0000"/>
                </a:solidFill>
                <a:latin typeface="Calibri" panose="020F0502020204030204" pitchFamily="34" charset="0"/>
              </a:rPr>
              <a:t>15 – 17 hp</a:t>
            </a:r>
          </a:p>
          <a:p>
            <a:pPr eaLnBrk="1" hangingPunct="1"/>
            <a:r>
              <a:rPr lang="sv-FI" altLang="sv-FI" b="1" smtClean="0">
                <a:solidFill>
                  <a:srgbClr val="339933"/>
                </a:solidFill>
                <a:latin typeface="Calibri" panose="020F0502020204030204" pitchFamily="34" charset="0"/>
              </a:rPr>
              <a:t>jämn, balanserad hand = högst en dubbelton, ingen singel eller renons</a:t>
            </a:r>
            <a:endParaRPr lang="sv-SE" altLang="sv-FI" b="1" smtClean="0">
              <a:solidFill>
                <a:srgbClr val="339933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sv-FI" altLang="sv-FI" b="1" smtClean="0">
                <a:solidFill>
                  <a:srgbClr val="0033CC"/>
                </a:solidFill>
                <a:latin typeface="Calibri" panose="020F0502020204030204" pitchFamily="34" charset="0"/>
              </a:rPr>
              <a:t>26 hp behövs för 3 NT</a:t>
            </a:r>
            <a:endParaRPr lang="sv-SE" altLang="sv-FI" b="1" smtClean="0">
              <a:solidFill>
                <a:srgbClr val="0033CC"/>
              </a:solidFill>
              <a:latin typeface="Calibri" panose="020F0502020204030204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sv-FI" altLang="sv-FI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FI" altLang="sv-FI" smtClean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endParaRPr lang="sv-FI" dirty="0" smtClean="0"/>
          </a:p>
          <a:p>
            <a:pPr marL="0" indent="0">
              <a:buFontTx/>
              <a:buNone/>
              <a:defRPr/>
            </a:pPr>
            <a:r>
              <a:rPr lang="sv-FI" b="1" dirty="0" smtClean="0">
                <a:latin typeface="Calibri" pitchFamily="34" charset="0"/>
                <a:cs typeface="Calibri" pitchFamily="34" charset="0"/>
              </a:rPr>
              <a:t>Då din partner har öppnat budgivningen med 1NT skall ni spela ett </a:t>
            </a:r>
            <a:r>
              <a:rPr lang="sv-FI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sangkontrakt</a:t>
            </a:r>
          </a:p>
          <a:p>
            <a:pPr marL="0" indent="0">
              <a:buFontTx/>
              <a:buNone/>
              <a:defRPr/>
            </a:pPr>
            <a:endParaRPr lang="sv-FI" b="1" dirty="0" smtClean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sv-FI" b="1" dirty="0" smtClean="0">
                <a:latin typeface="Calibri" pitchFamily="34" charset="0"/>
                <a:cs typeface="Calibri" pitchFamily="34" charset="0"/>
              </a:rPr>
              <a:t>om </a:t>
            </a:r>
            <a:r>
              <a:rPr lang="sv-FI" b="1" dirty="0">
                <a:latin typeface="Calibri" pitchFamily="34" charset="0"/>
                <a:cs typeface="Calibri" pitchFamily="34" charset="0"/>
              </a:rPr>
              <a:t>du </a:t>
            </a:r>
            <a:r>
              <a:rPr lang="sv-FI" b="1" dirty="0" smtClean="0">
                <a:latin typeface="Calibri" pitchFamily="34" charset="0"/>
                <a:cs typeface="Calibri" pitchFamily="34" charset="0"/>
              </a:rPr>
              <a:t>också har </a:t>
            </a:r>
            <a:r>
              <a:rPr lang="sv-FI" b="1" dirty="0">
                <a:latin typeface="Calibri" pitchFamily="34" charset="0"/>
                <a:cs typeface="Calibri" pitchFamily="34" charset="0"/>
              </a:rPr>
              <a:t>en </a:t>
            </a:r>
            <a:r>
              <a:rPr lang="sv-FI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balanserad</a:t>
            </a:r>
            <a:r>
              <a:rPr lang="sv-FI" b="1" dirty="0">
                <a:latin typeface="Calibri" pitchFamily="34" charset="0"/>
                <a:cs typeface="Calibri" pitchFamily="34" charset="0"/>
              </a:rPr>
              <a:t> hand </a:t>
            </a:r>
          </a:p>
          <a:p>
            <a:pPr>
              <a:defRPr/>
            </a:pPr>
            <a:r>
              <a:rPr lang="sv-FI" b="1" dirty="0">
                <a:latin typeface="Calibri" pitchFamily="34" charset="0"/>
                <a:cs typeface="Calibri" pitchFamily="34" charset="0"/>
              </a:rPr>
              <a:t>o</a:t>
            </a:r>
            <a:r>
              <a:rPr lang="sv-FI" b="1" dirty="0" smtClean="0">
                <a:latin typeface="Calibri" pitchFamily="34" charset="0"/>
                <a:cs typeface="Calibri" pitchFamily="34" charset="0"/>
              </a:rPr>
              <a:t>ch ofta om du har </a:t>
            </a:r>
          </a:p>
          <a:p>
            <a:pPr marL="0" indent="0">
              <a:buFontTx/>
              <a:buNone/>
              <a:defRPr/>
            </a:pPr>
            <a:r>
              <a:rPr lang="sv-FI" b="1" dirty="0">
                <a:solidFill>
                  <a:srgbClr val="339933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sv-FI" b="1" dirty="0" smtClean="0">
                <a:solidFill>
                  <a:srgbClr val="339933"/>
                </a:solidFill>
                <a:latin typeface="Calibri" pitchFamily="34" charset="0"/>
                <a:cs typeface="Calibri" pitchFamily="34" charset="0"/>
              </a:rPr>
              <a:t>   en lång ruter eller klöver </a:t>
            </a:r>
            <a:endParaRPr lang="sv-FI" b="1" dirty="0">
              <a:solidFill>
                <a:srgbClr val="339933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formgivning">
  <a:themeElements>
    <a:clrScheme name="Standardformgivning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rdformgivning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344</Words>
  <Application>Microsoft Office PowerPoint</Application>
  <PresentationFormat>Bildspel på skärmen (4:3)</PresentationFormat>
  <Paragraphs>164</Paragraphs>
  <Slides>26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26</vt:i4>
      </vt:variant>
    </vt:vector>
  </HeadingPairs>
  <TitlesOfParts>
    <vt:vector size="32" baseType="lpstr">
      <vt:lpstr>Times New Roman</vt:lpstr>
      <vt:lpstr>Arial</vt:lpstr>
      <vt:lpstr>Calibri</vt:lpstr>
      <vt:lpstr>Berlin Sans FB Demi</vt:lpstr>
      <vt:lpstr>Symbol</vt:lpstr>
      <vt:lpstr>Standardformgivning</vt:lpstr>
      <vt:lpstr>Lektion 3</vt:lpstr>
      <vt:lpstr>Budgivning</vt:lpstr>
      <vt:lpstr>Handens värdering</vt:lpstr>
      <vt:lpstr>Trick</vt:lpstr>
      <vt:lpstr>Bonus i sang</vt:lpstr>
      <vt:lpstr>Poängjämförelse</vt:lpstr>
      <vt:lpstr>Öppningsbudet 1 NT</vt:lpstr>
      <vt:lpstr>26 hp behövs för 3 NT</vt:lpstr>
      <vt:lpstr>PowerPoint-presentation</vt:lpstr>
      <vt:lpstr>PowerPoint-presentation</vt:lpstr>
      <vt:lpstr>1 NT</vt:lpstr>
      <vt:lpstr>PowerPoint-presentation</vt:lpstr>
      <vt:lpstr>Din partner öppnar med 1 NT. Vad bjuder du?</vt:lpstr>
      <vt:lpstr>Din partner öppnar med 1 NT. Vad bjuder du?</vt:lpstr>
      <vt:lpstr>Din partner öppnar med 1 NT. Vad bjuder du?</vt:lpstr>
      <vt:lpstr>PowerPoint-presentation</vt:lpstr>
      <vt:lpstr>PowerPoint-presentation</vt:lpstr>
      <vt:lpstr>Honnör från den korta färgen (spelföringsteknik)</vt:lpstr>
      <vt:lpstr>Honnör från den korta färgen (spelföringsteknik)</vt:lpstr>
      <vt:lpstr>Ta ut honnörerna från den korta handen först!</vt:lpstr>
      <vt:lpstr>Högt i tredje hand  (Motspel)</vt:lpstr>
      <vt:lpstr>Högt i tredje hand  (Motspel)</vt:lpstr>
      <vt:lpstr>Högt i tredje hand  (Motspel)</vt:lpstr>
      <vt:lpstr>Lågt i andra hand (Motspel)</vt:lpstr>
      <vt:lpstr>Lågt i andra hand (Motspel)</vt:lpstr>
      <vt:lpstr>PowerPoint-presentation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Lektion 3</dc:title>
  <dc:creator>Teta</dc:creator>
  <cp:lastModifiedBy>Agneta Berglund</cp:lastModifiedBy>
  <cp:revision>60</cp:revision>
  <dcterms:created xsi:type="dcterms:W3CDTF">2010-09-16T13:02:05Z</dcterms:created>
  <dcterms:modified xsi:type="dcterms:W3CDTF">2015-09-23T19:04:06Z</dcterms:modified>
</cp:coreProperties>
</file>