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8" r:id="rId6"/>
    <p:sldId id="263" r:id="rId7"/>
    <p:sldId id="264" r:id="rId8"/>
    <p:sldId id="265" r:id="rId9"/>
    <p:sldId id="268" r:id="rId10"/>
    <p:sldId id="266" r:id="rId11"/>
    <p:sldId id="269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1216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5759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7277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546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4581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3522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3443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9955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1276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6959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7261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DBBF-A82C-4133-BFB8-2F98A00480A4}" type="datetimeFigureOut">
              <a:rPr lang="sv-FI" smtClean="0"/>
              <a:t>9.10.2015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AD478-65FF-4712-9217-655C4456EC06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6223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0099"/>
                </a:solidFill>
                <a:latin typeface="Berlin Sans FB Demi" pitchFamily="34" charset="0"/>
              </a:rPr>
              <a:t>Lektion </a:t>
            </a:r>
            <a:r>
              <a:rPr lang="sv-FI" b="1" dirty="0">
                <a:solidFill>
                  <a:srgbClr val="000099"/>
                </a:solidFill>
                <a:latin typeface="Berlin Sans FB Demi" pitchFamily="34" charset="0"/>
              </a:rPr>
              <a:t>6</a:t>
            </a:r>
            <a:endParaRPr lang="sv-FI" b="1" dirty="0">
              <a:solidFill>
                <a:srgbClr val="000099"/>
              </a:solidFill>
              <a:latin typeface="Berlin Sans FB Demi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008000"/>
                </a:solidFill>
                <a:latin typeface="Berlin Sans FB Demi" pitchFamily="34" charset="0"/>
              </a:rPr>
              <a:t>Fortsättningskurs</a:t>
            </a:r>
            <a:endParaRPr lang="sv-FI" b="1" dirty="0">
              <a:solidFill>
                <a:srgbClr val="008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5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J1082</a:t>
            </a:r>
            <a:r>
              <a:rPr lang="sv-FI" b="1" dirty="0">
                <a:solidFill>
                  <a:srgbClr val="000080"/>
                </a:solidFill>
              </a:rPr>
              <a:t>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AQ4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K72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K62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SE" b="1" dirty="0">
              <a:solidFill>
                <a:srgbClr val="000080"/>
              </a:solidFill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4297363" y="2514600"/>
            <a:ext cx="2636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FI" sz="2800" b="1"/>
              <a:t>Dbl</a:t>
            </a:r>
            <a:endParaRPr lang="sv-SE" sz="28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67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autoUpdateAnimBg="0"/>
      <p:bldP spid="3994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 </a:t>
            </a:r>
            <a:r>
              <a:rPr lang="sv-FI" sz="2800" b="1" dirty="0">
                <a:solidFill>
                  <a:srgbClr val="FF6600"/>
                </a:solidFill>
              </a:rPr>
              <a:t>♦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AJ85	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72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1075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Q542</a:t>
            </a:r>
            <a:r>
              <a:rPr lang="sv-FI" dirty="0"/>
              <a:t>		</a:t>
            </a:r>
            <a:endParaRPr lang="sv-SE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6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 </a:t>
            </a:r>
            <a:r>
              <a:rPr lang="sv-FI" sz="2800" b="1" dirty="0">
                <a:solidFill>
                  <a:srgbClr val="FF6600"/>
                </a:solidFill>
              </a:rPr>
              <a:t>♦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>
                <a:solidFill>
                  <a:srgbClr val="000080"/>
                </a:solidFill>
              </a:rPr>
              <a:t> </a:t>
            </a:r>
            <a:r>
              <a:rPr lang="sv-FI" b="1" dirty="0"/>
              <a:t>K832                   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QJ72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J6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J82	</a:t>
            </a:r>
            <a:r>
              <a:rPr lang="sv-FI" dirty="0"/>
              <a:t>	</a:t>
            </a:r>
            <a:endParaRPr lang="sv-SE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Dbl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174329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 </a:t>
            </a:r>
            <a:r>
              <a:rPr lang="sv-FI" sz="2800" b="1" dirty="0">
                <a:solidFill>
                  <a:srgbClr val="FF6600"/>
                </a:solidFill>
              </a:rPr>
              <a:t>♦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A762                  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KJ74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87	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Q94</a:t>
            </a:r>
            <a:r>
              <a:rPr lang="sv-FI" dirty="0"/>
              <a:t>		</a:t>
            </a:r>
            <a:endParaRPr lang="sv-SE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Dbl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106412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 </a:t>
            </a:r>
            <a:r>
              <a:rPr lang="sv-FI" sz="2800" b="1" dirty="0">
                <a:solidFill>
                  <a:srgbClr val="FF6600"/>
                </a:solidFill>
              </a:rPr>
              <a:t>♦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KJ2</a:t>
            </a:r>
            <a:r>
              <a:rPr lang="sv-FI" b="1" dirty="0">
                <a:solidFill>
                  <a:srgbClr val="000080"/>
                </a:solidFill>
              </a:rPr>
              <a:t>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J962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1062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Q32</a:t>
            </a:r>
            <a:endParaRPr lang="sv-SE" b="1" dirty="0"/>
          </a:p>
          <a:p>
            <a:pPr>
              <a:buFontTx/>
              <a:buNone/>
            </a:pPr>
            <a:endParaRPr lang="sv-SE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6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av motståndaren till vänster och dubbelt (Sputnik) av din partner.</a:t>
            </a:r>
            <a:r>
              <a:rPr lang="sv-SE" sz="2400" b="1" dirty="0"/>
              <a:t/>
            </a:r>
            <a:br>
              <a:rPr lang="sv-SE" sz="2400" b="1" dirty="0"/>
            </a:br>
            <a:r>
              <a:rPr lang="sv-FI" sz="2400" b="1" dirty="0"/>
              <a:t>Vad bjuder du nu?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AQ107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KJ76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K52	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J5	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55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av motståndaren till vänster och dubbelt (Sputnik) av din partner.</a:t>
            </a:r>
            <a:r>
              <a:rPr lang="sv-SE" sz="2400" b="1" dirty="0"/>
              <a:t/>
            </a:r>
            <a:br>
              <a:rPr lang="sv-SE" sz="2400" b="1" dirty="0"/>
            </a:br>
            <a:r>
              <a:rPr lang="sv-FI" sz="2400" b="1" dirty="0"/>
              <a:t>Vad bjuder du nu?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8		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KJ1064                </a:t>
            </a:r>
            <a:r>
              <a:rPr lang="sv-FI" b="1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AQJ108	 	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A2		</a:t>
            </a:r>
            <a:endParaRPr lang="sv-SE" b="1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3</a:t>
            </a:r>
            <a:r>
              <a:rPr lang="sv-FI" b="1">
                <a:solidFill>
                  <a:srgbClr val="FF6600"/>
                </a:solidFill>
              </a:rPr>
              <a:t>♦</a:t>
            </a:r>
            <a:endParaRPr lang="sv-SE" b="1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2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av motståndaren till vänster och dubbelt (Sputnik) av din partner.</a:t>
            </a:r>
            <a:r>
              <a:rPr lang="sv-SE" sz="2400" b="1" dirty="0"/>
              <a:t/>
            </a:r>
            <a:br>
              <a:rPr lang="sv-SE" sz="2400" b="1" dirty="0"/>
            </a:br>
            <a:r>
              <a:rPr lang="sv-FI" sz="2400" b="1" dirty="0"/>
              <a:t>Vad bjuder du nu?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643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AQ97	     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Q63	               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AQ4</a:t>
            </a:r>
            <a:r>
              <a:rPr lang="sv-FI" dirty="0">
                <a:solidFill>
                  <a:srgbClr val="008000"/>
                </a:solidFill>
              </a:rPr>
              <a:t>	</a:t>
            </a:r>
            <a:endParaRPr lang="sv-SE" dirty="0"/>
          </a:p>
          <a:p>
            <a:pPr>
              <a:buFontTx/>
              <a:buNone/>
            </a:pPr>
            <a:endParaRPr lang="sv-SE" dirty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2NT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33565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09600"/>
            <a:ext cx="8295456" cy="1143000"/>
          </a:xfrm>
        </p:spPr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/>
              <a:t/>
            </a:r>
            <a:br>
              <a:rPr lang="sv-FI" sz="2400" b="1" dirty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av motståndaren till vänster och dubbelt (Sputnik) av din partner.</a:t>
            </a:r>
            <a:r>
              <a:rPr lang="sv-SE" sz="2400" b="1" dirty="0"/>
              <a:t/>
            </a:r>
            <a:br>
              <a:rPr lang="sv-SE" sz="2400" b="1" dirty="0"/>
            </a:br>
            <a:r>
              <a:rPr lang="sv-FI" sz="2400" b="1" dirty="0"/>
              <a:t>Vad bjuder du nu?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A5</a:t>
            </a:r>
            <a:endParaRPr lang="sv-SE" b="1" dirty="0"/>
          </a:p>
          <a:p>
            <a:pPr>
              <a:buFontTx/>
              <a:buNone/>
            </a:pPr>
            <a:r>
              <a:rPr lang="sv-SE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AKQ6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KQJ8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1087	</a:t>
            </a:r>
            <a:endParaRPr lang="sv-SE" b="1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3</a:t>
            </a:r>
            <a:r>
              <a:rPr lang="sv-FI" b="1">
                <a:solidFill>
                  <a:srgbClr val="008000"/>
                </a:solidFill>
              </a:rPr>
              <a:t>♣</a:t>
            </a:r>
            <a:endParaRPr lang="sv-SE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Du </a:t>
            </a:r>
            <a:r>
              <a:rPr lang="sv-FI" sz="2400" b="1" dirty="0"/>
              <a:t>öppnar med 1</a:t>
            </a:r>
            <a:r>
              <a:rPr lang="sv-FI" sz="2400" b="1" dirty="0">
                <a:solidFill>
                  <a:srgbClr val="FF0000"/>
                </a:solidFill>
              </a:rPr>
              <a:t>♥</a:t>
            </a:r>
            <a:r>
              <a:rPr lang="sv-FI" sz="2400" b="1" dirty="0"/>
              <a:t>. </a:t>
            </a:r>
            <a:r>
              <a:rPr lang="sv-FI" sz="2400" b="1" dirty="0" smtClean="0"/>
              <a:t/>
            </a:r>
            <a:br>
              <a:rPr lang="sv-FI" sz="2400" b="1" dirty="0" smtClean="0"/>
            </a:br>
            <a:r>
              <a:rPr lang="sv-FI" sz="2400" b="1" dirty="0" smtClean="0"/>
              <a:t>2</a:t>
            </a:r>
            <a:r>
              <a:rPr lang="sv-FI" sz="2400" b="1" dirty="0">
                <a:solidFill>
                  <a:srgbClr val="008000"/>
                </a:solidFill>
              </a:rPr>
              <a:t>♣</a:t>
            </a:r>
            <a:r>
              <a:rPr lang="sv-FI" sz="2400" b="1" dirty="0"/>
              <a:t> av motståndaren till vänster och dubbelt (Sputnik) av din partner.</a:t>
            </a:r>
            <a:r>
              <a:rPr lang="sv-SE" sz="2400" b="1" dirty="0"/>
              <a:t/>
            </a:r>
            <a:br>
              <a:rPr lang="sv-SE" sz="2400" b="1" dirty="0"/>
            </a:br>
            <a:r>
              <a:rPr lang="sv-FI" sz="2400" b="1" dirty="0"/>
              <a:t>Vad bjuder du nu?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9</a:t>
            </a:r>
            <a:endParaRPr lang="sv-SE" b="1" dirty="0"/>
          </a:p>
          <a:p>
            <a:pPr>
              <a:buFontTx/>
              <a:buNone/>
            </a:pPr>
            <a:r>
              <a:rPr lang="sv-SE" b="1" dirty="0">
                <a:solidFill>
                  <a:srgbClr val="FF0000"/>
                </a:solidFill>
              </a:rPr>
              <a:t>♥ </a:t>
            </a:r>
            <a:r>
              <a:rPr lang="sv-SE" b="1" dirty="0"/>
              <a:t>KJ863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93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AKJ75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pass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255382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8000"/>
                </a:solidFill>
                <a:latin typeface="Berlin Sans FB Demi" pitchFamily="34" charset="0"/>
              </a:rPr>
              <a:t>Sputnik</a:t>
            </a:r>
            <a:endParaRPr lang="sv-FI" b="1" dirty="0">
              <a:solidFill>
                <a:srgbClr val="008000"/>
              </a:solidFill>
              <a:latin typeface="Berlin Sans FB Demi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FF0000"/>
                </a:solidFill>
                <a:latin typeface="Berlin Sans FB Demi" pitchFamily="34" charset="0"/>
              </a:rPr>
              <a:t>Negativ dubbling</a:t>
            </a:r>
            <a:endParaRPr lang="sv-FI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2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>
                <a:solidFill>
                  <a:srgbClr val="006600"/>
                </a:solidFill>
              </a:rPr>
              <a:t>Andra delen av Sputnik</a:t>
            </a:r>
            <a:endParaRPr lang="sv-SE" sz="3600" b="1">
              <a:solidFill>
                <a:srgbClr val="0066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en-GB" b="1" smtClean="0"/>
              <a:t>V	</a:t>
            </a:r>
            <a:r>
              <a:rPr lang="en-GB" b="1"/>
              <a:t>	N	</a:t>
            </a:r>
            <a:r>
              <a:rPr lang="en-GB" b="1" smtClean="0"/>
              <a:t>Ö</a:t>
            </a:r>
            <a:r>
              <a:rPr lang="en-GB" b="1"/>
              <a:t>	S</a:t>
            </a:r>
            <a:endParaRPr lang="sv-SE" b="1" dirty="0"/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000080"/>
                </a:solidFill>
              </a:rPr>
              <a:t>♠	</a:t>
            </a:r>
            <a:r>
              <a:rPr lang="sv-FI" b="1" dirty="0"/>
              <a:t>2</a:t>
            </a:r>
            <a:r>
              <a:rPr lang="sv-FI" b="1" dirty="0">
                <a:solidFill>
                  <a:srgbClr val="FF6600"/>
                </a:solidFill>
              </a:rPr>
              <a:t>♦	</a:t>
            </a:r>
            <a:r>
              <a:rPr lang="sv-FI" b="1" dirty="0"/>
              <a:t>?</a:t>
            </a:r>
          </a:p>
          <a:p>
            <a:pPr>
              <a:buFontTx/>
              <a:buNone/>
            </a:pPr>
            <a:endParaRPr lang="sv-FI" b="1" dirty="0"/>
          </a:p>
          <a:p>
            <a:pPr>
              <a:buFontTx/>
              <a:buNone/>
            </a:pPr>
            <a:r>
              <a:rPr lang="sv-FI" b="1" dirty="0"/>
              <a:t>Öst har: </a:t>
            </a: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J </a:t>
            </a: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K84 </a:t>
            </a: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KJ1074 </a:t>
            </a: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8432</a:t>
            </a:r>
            <a:r>
              <a:rPr lang="sv-SE" b="1" dirty="0"/>
              <a:t> </a:t>
            </a:r>
          </a:p>
          <a:p>
            <a:pPr>
              <a:buFontTx/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3324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800" b="1"/>
              <a:t>Öppningshanden			Svarshanden</a:t>
            </a:r>
            <a:endParaRPr lang="sv-SE" sz="2800" b="1"/>
          </a:p>
          <a:p>
            <a:pPr>
              <a:buFontTx/>
              <a:buNone/>
            </a:pPr>
            <a:r>
              <a:rPr lang="en-GB" sz="2800" b="1">
                <a:solidFill>
                  <a:srgbClr val="000080"/>
                </a:solidFill>
              </a:rPr>
              <a:t>♠ </a:t>
            </a:r>
            <a:r>
              <a:rPr lang="en-GB" sz="2800" b="1"/>
              <a:t>A8642				</a:t>
            </a:r>
            <a:r>
              <a:rPr lang="en-GB" sz="2800" b="1">
                <a:solidFill>
                  <a:srgbClr val="000080"/>
                </a:solidFill>
              </a:rPr>
              <a:t>♠ </a:t>
            </a:r>
            <a:r>
              <a:rPr lang="en-GB" sz="2800" b="1"/>
              <a:t>J</a:t>
            </a:r>
            <a:r>
              <a:rPr lang="en-GB" sz="2800" b="1">
                <a:solidFill>
                  <a:srgbClr val="000080"/>
                </a:solidFill>
              </a:rPr>
              <a:t> </a:t>
            </a:r>
            <a:endParaRPr lang="sv-SE" sz="2800" b="1"/>
          </a:p>
          <a:p>
            <a:pPr>
              <a:buFontTx/>
              <a:buNone/>
            </a:pPr>
            <a:r>
              <a:rPr lang="en-GB" sz="2800" b="1">
                <a:solidFill>
                  <a:srgbClr val="FF0000"/>
                </a:solidFill>
              </a:rPr>
              <a:t>♥ </a:t>
            </a:r>
            <a:r>
              <a:rPr lang="en-GB" sz="2800" b="1"/>
              <a:t>A75					</a:t>
            </a:r>
            <a:r>
              <a:rPr lang="en-GB" sz="2800" b="1">
                <a:solidFill>
                  <a:srgbClr val="FF0000"/>
                </a:solidFill>
              </a:rPr>
              <a:t>♥ </a:t>
            </a:r>
            <a:r>
              <a:rPr lang="en-GB" sz="2800" b="1"/>
              <a:t>K84</a:t>
            </a:r>
            <a:endParaRPr lang="sv-SE" sz="2800" b="1"/>
          </a:p>
          <a:p>
            <a:pPr>
              <a:buFontTx/>
              <a:buNone/>
            </a:pPr>
            <a:r>
              <a:rPr lang="sv-FI" sz="2800" b="1">
                <a:solidFill>
                  <a:srgbClr val="FF6600"/>
                </a:solidFill>
              </a:rPr>
              <a:t>♦ </a:t>
            </a:r>
            <a:r>
              <a:rPr lang="sv-FI" sz="2800" b="1"/>
              <a:t>7					</a:t>
            </a:r>
            <a:r>
              <a:rPr lang="sv-FI" sz="2800" b="1">
                <a:solidFill>
                  <a:srgbClr val="FF6600"/>
                </a:solidFill>
              </a:rPr>
              <a:t>♦ </a:t>
            </a:r>
            <a:r>
              <a:rPr lang="sv-FI" sz="2800" b="1"/>
              <a:t>KJ1074</a:t>
            </a:r>
            <a:endParaRPr lang="sv-SE" sz="2800" b="1"/>
          </a:p>
          <a:p>
            <a:pPr>
              <a:buFontTx/>
              <a:buNone/>
            </a:pP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/>
              <a:t>AJ75				</a:t>
            </a:r>
            <a:r>
              <a:rPr lang="sv-FI" sz="2800" b="1">
                <a:solidFill>
                  <a:srgbClr val="008000"/>
                </a:solidFill>
              </a:rPr>
              <a:t>♣ </a:t>
            </a:r>
            <a:r>
              <a:rPr lang="sv-FI" sz="2800" b="1"/>
              <a:t>8432</a:t>
            </a:r>
            <a:r>
              <a:rPr lang="sv-FI" sz="2800" b="1">
                <a:solidFill>
                  <a:srgbClr val="008000"/>
                </a:solidFill>
              </a:rPr>
              <a:t> </a:t>
            </a:r>
            <a:endParaRPr lang="sv-SE" sz="2800" b="1"/>
          </a:p>
          <a:p>
            <a:pPr>
              <a:buFontTx/>
              <a:buNone/>
            </a:pPr>
            <a:r>
              <a:rPr lang="sv-FI" sz="2800" b="1"/>
              <a:t> </a:t>
            </a:r>
            <a:endParaRPr lang="sv-SE" sz="2800" b="1"/>
          </a:p>
          <a:p>
            <a:pPr>
              <a:buFontTx/>
              <a:buNone/>
            </a:pPr>
            <a:r>
              <a:rPr lang="sv-FI" sz="2800" b="1"/>
              <a:t>1</a:t>
            </a:r>
            <a:r>
              <a:rPr lang="sv-FI" sz="2800" b="1">
                <a:solidFill>
                  <a:srgbClr val="000080"/>
                </a:solidFill>
              </a:rPr>
              <a:t>♠		</a:t>
            </a:r>
            <a:r>
              <a:rPr lang="sv-FI" sz="2800" b="1"/>
              <a:t>(</a:t>
            </a:r>
            <a:r>
              <a:rPr lang="sv-FI" sz="2800" b="1">
                <a:solidFill>
                  <a:srgbClr val="000080"/>
                </a:solidFill>
              </a:rPr>
              <a:t>2</a:t>
            </a:r>
            <a:r>
              <a:rPr lang="sv-FI" sz="2800" b="1">
                <a:solidFill>
                  <a:srgbClr val="FF6600"/>
                </a:solidFill>
              </a:rPr>
              <a:t>♦</a:t>
            </a:r>
            <a:r>
              <a:rPr lang="sv-FI" sz="2800" b="1"/>
              <a:t>)</a:t>
            </a:r>
            <a:r>
              <a:rPr lang="sv-FI" sz="2800" b="1">
                <a:solidFill>
                  <a:srgbClr val="000080"/>
                </a:solidFill>
              </a:rPr>
              <a:t>		</a:t>
            </a:r>
            <a:r>
              <a:rPr lang="sv-FI" sz="2800" b="1"/>
              <a:t>pass		pass</a:t>
            </a:r>
            <a:endParaRPr lang="sv-SE" sz="2800" b="1"/>
          </a:p>
          <a:p>
            <a:pPr>
              <a:buFontTx/>
              <a:buNone/>
            </a:pPr>
            <a:r>
              <a:rPr lang="sv-FI" sz="2800" b="1"/>
              <a:t>D			pass		pass</a:t>
            </a:r>
            <a:endParaRPr lang="sv-SE" sz="2800" b="1"/>
          </a:p>
          <a:p>
            <a:pPr>
              <a:buFontTx/>
              <a:buNone/>
            </a:pPr>
            <a:endParaRPr lang="sv-SE" sz="2800" b="1"/>
          </a:p>
        </p:txBody>
      </p:sp>
    </p:spTree>
    <p:extLst>
      <p:ext uri="{BB962C8B-B14F-4D97-AF65-F5344CB8AC3E}">
        <p14:creationId xmlns:p14="http://schemas.microsoft.com/office/powerpoint/2010/main" val="15865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/>
              <a:t>Hur är det om partnern har öppnat och motståndarna kliver in:</a:t>
            </a:r>
            <a:r>
              <a:rPr lang="sv-SE" sz="3200" b="1"/>
              <a:t/>
            </a:r>
            <a:br>
              <a:rPr lang="sv-SE" sz="3200" b="1"/>
            </a:br>
            <a:endParaRPr lang="sv-SE" sz="3200" b="1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98    </a:t>
            </a: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AKQ8   </a:t>
            </a: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J2    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QJ743</a:t>
            </a:r>
            <a:r>
              <a:rPr lang="sv-FI" b="1" dirty="0" smtClean="0">
                <a:solidFill>
                  <a:srgbClr val="008000"/>
                </a:solidFill>
              </a:rPr>
              <a:t> </a:t>
            </a:r>
            <a:r>
              <a:rPr lang="sv-FI" b="1" dirty="0" smtClean="0"/>
              <a:t> </a:t>
            </a:r>
            <a:endParaRPr lang="en-GB" b="1" dirty="0" smtClean="0"/>
          </a:p>
          <a:p>
            <a:pPr>
              <a:buFontTx/>
              <a:buNone/>
            </a:pPr>
            <a:endParaRPr lang="en-GB" b="1" dirty="0"/>
          </a:p>
          <a:p>
            <a:pPr>
              <a:buFontTx/>
              <a:buNone/>
            </a:pPr>
            <a:r>
              <a:rPr lang="en-GB" b="1" dirty="0" smtClean="0"/>
              <a:t>V	</a:t>
            </a:r>
            <a:r>
              <a:rPr lang="en-GB" b="1" dirty="0"/>
              <a:t>	N	</a:t>
            </a:r>
            <a:r>
              <a:rPr lang="en-GB" b="1" dirty="0" smtClean="0"/>
              <a:t>Ö</a:t>
            </a:r>
            <a:r>
              <a:rPr lang="en-GB" b="1" dirty="0"/>
              <a:t>	S</a:t>
            </a:r>
            <a:endParaRPr lang="sv-SE" b="1" dirty="0"/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>
                <a:solidFill>
                  <a:srgbClr val="000080"/>
                </a:solidFill>
              </a:rPr>
              <a:t>♠	</a:t>
            </a:r>
            <a:r>
              <a:rPr lang="sv-FI" b="1" dirty="0"/>
              <a:t>2</a:t>
            </a:r>
            <a:r>
              <a:rPr lang="sv-FI" b="1" dirty="0">
                <a:solidFill>
                  <a:srgbClr val="FF6600"/>
                </a:solidFill>
              </a:rPr>
              <a:t>♦	</a:t>
            </a:r>
            <a:r>
              <a:rPr lang="sv-FI" b="1" dirty="0" smtClean="0"/>
              <a:t>?</a:t>
            </a:r>
          </a:p>
          <a:p>
            <a:pPr>
              <a:buFontTx/>
              <a:buNone/>
            </a:pPr>
            <a:endParaRPr lang="sv-FI" b="1" dirty="0"/>
          </a:p>
          <a:p>
            <a:pPr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98    </a:t>
            </a: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KQ876   </a:t>
            </a: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2    </a:t>
            </a: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K743</a:t>
            </a:r>
            <a:r>
              <a:rPr lang="sv-FI" b="1" dirty="0" smtClean="0">
                <a:solidFill>
                  <a:srgbClr val="008000"/>
                </a:solidFill>
              </a:rPr>
              <a:t> </a:t>
            </a:r>
            <a:r>
              <a:rPr lang="sv-FI" b="1" dirty="0" smtClean="0"/>
              <a:t> </a:t>
            </a:r>
            <a:endParaRPr lang="en-GB" b="1" dirty="0"/>
          </a:p>
          <a:p>
            <a:pPr>
              <a:buFontTx/>
              <a:buNone/>
            </a:pP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64400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 dirty="0">
                <a:solidFill>
                  <a:srgbClr val="CC0000"/>
                </a:solidFill>
              </a:rPr>
              <a:t>Negativ dubbling</a:t>
            </a:r>
            <a:r>
              <a:rPr lang="sv-FI" sz="3200" dirty="0">
                <a:solidFill>
                  <a:srgbClr val="CC0000"/>
                </a:solidFill>
              </a:rPr>
              <a:t> </a:t>
            </a:r>
            <a:br>
              <a:rPr lang="sv-FI" sz="3200" dirty="0">
                <a:solidFill>
                  <a:srgbClr val="CC0000"/>
                </a:solidFill>
              </a:rPr>
            </a:br>
            <a:r>
              <a:rPr lang="sv-FI" sz="3200" b="1" dirty="0">
                <a:solidFill>
                  <a:srgbClr val="CC0000"/>
                </a:solidFill>
              </a:rPr>
              <a:t>Sputnikdubbling</a:t>
            </a:r>
            <a:r>
              <a:rPr lang="sv-SE" dirty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sz="2800" b="1" dirty="0" smtClean="0"/>
          </a:p>
          <a:p>
            <a:pPr>
              <a:buFontTx/>
              <a:buNone/>
            </a:pPr>
            <a:r>
              <a:rPr lang="sv-FI" sz="2800" b="1" dirty="0" smtClean="0"/>
              <a:t>Öppningsbud </a:t>
            </a:r>
            <a:r>
              <a:rPr lang="sv-FI" sz="2800" b="1" dirty="0"/>
              <a:t>i färg -  ett inkliv (högst 2 </a:t>
            </a:r>
            <a:r>
              <a:rPr lang="sv-FI" sz="2800" b="1" dirty="0">
                <a:solidFill>
                  <a:srgbClr val="000080"/>
                </a:solidFill>
              </a:rPr>
              <a:t>♠)</a:t>
            </a:r>
            <a:r>
              <a:rPr lang="sv-FI" sz="2800" b="1" dirty="0"/>
              <a:t> - </a:t>
            </a:r>
            <a:r>
              <a:rPr lang="sv-FI" sz="2800" b="1" dirty="0" err="1">
                <a:solidFill>
                  <a:srgbClr val="CC0000"/>
                </a:solidFill>
              </a:rPr>
              <a:t>Dbl</a:t>
            </a:r>
            <a:r>
              <a:rPr lang="sv-FI" sz="2800" b="1" dirty="0"/>
              <a:t> </a:t>
            </a:r>
          </a:p>
          <a:p>
            <a:pPr>
              <a:buFontTx/>
              <a:buNone/>
            </a:pPr>
            <a:endParaRPr lang="sv-FI" sz="2800" b="1" dirty="0"/>
          </a:p>
          <a:p>
            <a:r>
              <a:rPr lang="sv-FI" sz="2800" b="1" dirty="0"/>
              <a:t>Jag har </a:t>
            </a:r>
            <a:r>
              <a:rPr lang="sv-FI" sz="2800" b="1" dirty="0">
                <a:solidFill>
                  <a:srgbClr val="008000"/>
                </a:solidFill>
              </a:rPr>
              <a:t>poäng</a:t>
            </a:r>
            <a:r>
              <a:rPr lang="sv-FI" sz="2800" b="1" dirty="0"/>
              <a:t> för ett bud</a:t>
            </a:r>
            <a:endParaRPr lang="sv-SE" sz="2800" b="1" dirty="0"/>
          </a:p>
          <a:p>
            <a:r>
              <a:rPr lang="sv-FI" sz="2800" b="1" dirty="0"/>
              <a:t>... men </a:t>
            </a:r>
            <a:r>
              <a:rPr lang="sv-FI" sz="2800" b="1" dirty="0">
                <a:solidFill>
                  <a:srgbClr val="000099"/>
                </a:solidFill>
              </a:rPr>
              <a:t>inget bra bud</a:t>
            </a:r>
            <a:r>
              <a:rPr lang="sv-FI" sz="2800" b="1" dirty="0"/>
              <a:t> att komma med</a:t>
            </a:r>
          </a:p>
          <a:p>
            <a:r>
              <a:rPr lang="sv-FI" sz="2800" b="1" dirty="0"/>
              <a:t>visar intresse för de </a:t>
            </a:r>
            <a:r>
              <a:rPr lang="sv-FI" sz="2800" b="1" dirty="0">
                <a:solidFill>
                  <a:srgbClr val="008000"/>
                </a:solidFill>
              </a:rPr>
              <a:t>objudna färgerna</a:t>
            </a:r>
          </a:p>
          <a:p>
            <a:r>
              <a:rPr lang="sv-FI" sz="2800" b="1" dirty="0"/>
              <a:t>lovar </a:t>
            </a:r>
            <a:r>
              <a:rPr lang="sv-FI" sz="2800" b="1" dirty="0">
                <a:solidFill>
                  <a:srgbClr val="CC0000"/>
                </a:solidFill>
              </a:rPr>
              <a:t>fyra kort i objuden högfärg  </a:t>
            </a:r>
          </a:p>
          <a:p>
            <a:endParaRPr lang="sv-FI" sz="2800" b="1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sv-SE" sz="2800" b="1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378427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>
                <a:solidFill>
                  <a:srgbClr val="CC0000"/>
                </a:solidFill>
              </a:rPr>
              <a:t>Negativ dubbling </a:t>
            </a:r>
            <a:br>
              <a:rPr lang="sv-FI" sz="3200" b="1">
                <a:solidFill>
                  <a:srgbClr val="CC0000"/>
                </a:solidFill>
              </a:rPr>
            </a:br>
            <a:r>
              <a:rPr lang="sv-FI" sz="3200" b="1">
                <a:solidFill>
                  <a:srgbClr val="CC0000"/>
                </a:solidFill>
              </a:rPr>
              <a:t>Sputnikdubbling</a:t>
            </a:r>
            <a:endParaRPr lang="sv-SE" sz="3200" b="1">
              <a:solidFill>
                <a:srgbClr val="CC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800" b="1" dirty="0"/>
              <a:t>På en-tricksnivån minst 6 </a:t>
            </a:r>
            <a:r>
              <a:rPr lang="sv-FI" sz="2800" b="1" dirty="0" err="1"/>
              <a:t>hp</a:t>
            </a:r>
            <a:endParaRPr lang="sv-FI" sz="2800" b="1" dirty="0"/>
          </a:p>
          <a:p>
            <a:pPr>
              <a:buFontTx/>
              <a:buNone/>
            </a:pPr>
            <a:r>
              <a:rPr lang="sv-FI" sz="2800" b="1" dirty="0"/>
              <a:t>På två-tricksnivån</a:t>
            </a:r>
            <a:r>
              <a:rPr lang="sv-SE" sz="2800" b="1" dirty="0"/>
              <a:t> </a:t>
            </a:r>
            <a:r>
              <a:rPr lang="sv-FI" sz="2800" b="1" dirty="0"/>
              <a:t>minst 8 </a:t>
            </a:r>
            <a:r>
              <a:rPr lang="sv-FI" sz="2800" b="1" dirty="0" err="1"/>
              <a:t>hp</a:t>
            </a:r>
            <a:endParaRPr lang="sv-FI" sz="2800" b="1" dirty="0"/>
          </a:p>
          <a:p>
            <a:pPr>
              <a:buFontTx/>
              <a:buNone/>
            </a:pPr>
            <a:endParaRPr lang="sv-FI" sz="2800" b="1" dirty="0"/>
          </a:p>
          <a:p>
            <a:pPr>
              <a:buFontTx/>
              <a:buNone/>
            </a:pPr>
            <a:r>
              <a:rPr lang="sv-FI" sz="2800" b="1" dirty="0"/>
              <a:t>Obegränsat uppåt.</a:t>
            </a:r>
          </a:p>
          <a:p>
            <a:pPr>
              <a:buFontTx/>
              <a:buNone/>
            </a:pPr>
            <a:endParaRPr lang="sv-FI" sz="2800" b="1" dirty="0"/>
          </a:p>
          <a:p>
            <a:pPr>
              <a:buFontTx/>
              <a:buNone/>
            </a:pPr>
            <a:r>
              <a:rPr lang="sv-FI" sz="2800" b="1" dirty="0"/>
              <a:t>Fortsatta bud av Sputnikdubblaren är inte </a:t>
            </a:r>
          </a:p>
          <a:p>
            <a:pPr>
              <a:buFontTx/>
              <a:buNone/>
            </a:pPr>
            <a:r>
              <a:rPr lang="sv-FI" sz="2800" b="1" dirty="0"/>
              <a:t>krav ifall han inte hoppar eller bjuder överbud i </a:t>
            </a:r>
          </a:p>
          <a:p>
            <a:pPr>
              <a:buFontTx/>
              <a:buNone/>
            </a:pPr>
            <a:r>
              <a:rPr lang="sv-FI" sz="2800" b="1" dirty="0"/>
              <a:t>motståndarens färg: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89367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>
                <a:solidFill>
                  <a:srgbClr val="CC0000"/>
                </a:solidFill>
              </a:rPr>
              <a:t>Negativ dubbling </a:t>
            </a:r>
            <a:br>
              <a:rPr lang="sv-FI" sz="3200" b="1">
                <a:solidFill>
                  <a:srgbClr val="CC0000"/>
                </a:solidFill>
              </a:rPr>
            </a:br>
            <a:r>
              <a:rPr lang="sv-FI" sz="3200" b="1">
                <a:solidFill>
                  <a:srgbClr val="CC0000"/>
                </a:solidFill>
              </a:rPr>
              <a:t>Sputnikdubbling</a:t>
            </a:r>
            <a:endParaRPr lang="sv-SE" sz="3200" b="1">
              <a:solidFill>
                <a:srgbClr val="CC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 smtClean="0"/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 -  1</a:t>
            </a:r>
            <a:r>
              <a:rPr lang="sv-FI" b="1" dirty="0">
                <a:solidFill>
                  <a:srgbClr val="000080"/>
                </a:solidFill>
              </a:rPr>
              <a:t>♠</a:t>
            </a:r>
            <a:r>
              <a:rPr lang="sv-FI" b="1" dirty="0"/>
              <a:t>   - </a:t>
            </a:r>
            <a:r>
              <a:rPr lang="sv-FI" b="1" dirty="0" err="1"/>
              <a:t>Dbl</a:t>
            </a:r>
            <a:r>
              <a:rPr lang="sv-FI" b="1" dirty="0"/>
              <a:t> - pass </a:t>
            </a:r>
          </a:p>
          <a:p>
            <a:pPr>
              <a:buFontTx/>
              <a:buNone/>
            </a:pPr>
            <a:r>
              <a:rPr lang="sv-FI" b="1" dirty="0"/>
              <a:t>2</a:t>
            </a: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FI" b="1" dirty="0"/>
              <a:t>  - pass - 2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= Budet är inte krav</a:t>
            </a:r>
          </a:p>
          <a:p>
            <a:pPr>
              <a:buFontTx/>
              <a:buNone/>
            </a:pPr>
            <a:r>
              <a:rPr lang="sv-FI" b="1" dirty="0"/>
              <a:t>				under 10 </a:t>
            </a:r>
            <a:r>
              <a:rPr lang="sv-FI" b="1" dirty="0" err="1"/>
              <a:t>hp</a:t>
            </a:r>
            <a:r>
              <a:rPr lang="sv-FI" b="1" dirty="0"/>
              <a:t> </a:t>
            </a:r>
          </a:p>
          <a:p>
            <a:pPr>
              <a:buFontTx/>
              <a:buNone/>
            </a:pPr>
            <a:r>
              <a:rPr lang="sv-FI" b="1" dirty="0"/>
              <a:t>				minst femkorts hjärter.</a:t>
            </a:r>
            <a:endParaRPr lang="sv-SE" b="1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5533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AQ872</a:t>
            </a:r>
            <a:r>
              <a:rPr lang="sv-FI" b="1" dirty="0">
                <a:solidFill>
                  <a:srgbClr val="000080"/>
                </a:solidFill>
              </a:rPr>
              <a:t>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72		</a:t>
            </a:r>
            <a:r>
              <a:rPr lang="sv-FI" b="1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J108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852		</a:t>
            </a:r>
            <a:endParaRPr lang="sv-SE" b="1" dirty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01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dirty="0">
                <a:solidFill>
                  <a:srgbClr val="000080"/>
                </a:solidFill>
              </a:rPr>
              <a:t>	</a:t>
            </a:r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AJ85		</a:t>
            </a:r>
            <a:r>
              <a:rPr lang="sv-FI" b="1" dirty="0">
                <a:solidFill>
                  <a:srgbClr val="000080"/>
                </a:solidFill>
              </a:rPr>
              <a:t>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72		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1075		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Q542</a:t>
            </a:r>
            <a:r>
              <a:rPr lang="sv-FI" dirty="0"/>
              <a:t>		</a:t>
            </a:r>
            <a:endParaRPr lang="sv-SE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Dbl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44429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800" b="1" dirty="0"/>
              <a:t>Din partner öppnar med 1</a:t>
            </a:r>
            <a:r>
              <a:rPr lang="sv-FI" sz="2800" b="1" dirty="0">
                <a:solidFill>
                  <a:srgbClr val="008000"/>
                </a:solidFill>
              </a:rPr>
              <a:t>♣</a:t>
            </a:r>
            <a:r>
              <a:rPr lang="sv-FI" sz="2800" b="1" dirty="0"/>
              <a:t>, 1</a:t>
            </a:r>
            <a:r>
              <a:rPr lang="sv-FI" sz="2800" b="1" dirty="0">
                <a:solidFill>
                  <a:srgbClr val="FF0000"/>
                </a:solidFill>
              </a:rPr>
              <a:t>♥</a:t>
            </a:r>
            <a:r>
              <a:rPr lang="sv-FI" sz="2800" b="1" dirty="0"/>
              <a:t> inkliv till höger.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Vad </a:t>
            </a:r>
            <a:r>
              <a:rPr lang="sv-FI" sz="2800" b="1" dirty="0"/>
              <a:t>bjuder du?</a:t>
            </a:r>
            <a:r>
              <a:rPr lang="sv-SE" sz="2800" b="1" dirty="0"/>
              <a:t/>
            </a:r>
            <a:br>
              <a:rPr lang="sv-SE" sz="2800" b="1" dirty="0"/>
            </a:br>
            <a:endParaRPr lang="sv-SE" sz="2800" b="1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b="1" dirty="0" smtClean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/>
              <a:t>KJ1087		</a:t>
            </a:r>
            <a:r>
              <a:rPr lang="sv-FI" b="1" dirty="0">
                <a:solidFill>
                  <a:srgbClr val="000080"/>
                </a:solidFill>
              </a:rPr>
              <a:t> </a:t>
            </a:r>
            <a:endParaRPr lang="sv-FI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864		</a:t>
            </a:r>
            <a:r>
              <a:rPr lang="sv-FI" b="1" dirty="0">
                <a:solidFill>
                  <a:srgbClr val="FF0000"/>
                </a:solidFill>
              </a:rPr>
              <a:t> </a:t>
            </a:r>
            <a:r>
              <a:rPr lang="sv-FI" b="1" dirty="0"/>
              <a:t>	 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K72		 	</a:t>
            </a:r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A8	</a:t>
            </a:r>
            <a:r>
              <a:rPr lang="sv-FI" dirty="0"/>
              <a:t>	</a:t>
            </a:r>
            <a:endParaRPr lang="sv-SE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1</a:t>
            </a:r>
            <a:r>
              <a:rPr lang="sv-FI" b="1">
                <a:solidFill>
                  <a:srgbClr val="000080"/>
                </a:solidFill>
              </a:rPr>
              <a:t>♠</a:t>
            </a:r>
            <a:endParaRPr lang="sv-SE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306</Words>
  <Application>Microsoft Office PowerPoint</Application>
  <PresentationFormat>Bildspel på skärmen 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5" baseType="lpstr">
      <vt:lpstr>Arial</vt:lpstr>
      <vt:lpstr>Berlin Sans FB Demi</vt:lpstr>
      <vt:lpstr>Calibri</vt:lpstr>
      <vt:lpstr>Office-tema</vt:lpstr>
      <vt:lpstr>Lektion 6</vt:lpstr>
      <vt:lpstr>Sputnik</vt:lpstr>
      <vt:lpstr>Hur är det om partnern har öppnat och motståndarna kliver in: </vt:lpstr>
      <vt:lpstr>Negativ dubbling  Sputnikdubbling </vt:lpstr>
      <vt:lpstr>Negativ dubbling  Sputnikdubbling</vt:lpstr>
      <vt:lpstr>Negativ dubbling  Sputnikdubbling</vt:lpstr>
      <vt:lpstr>Din partner öppnar med 1♣, 1♥ inkliv till höger.  Vad bjuder du? </vt:lpstr>
      <vt:lpstr>Din partner öppnar med 1♣, 1♥ inkliv till höger.  Vad bjuder du? </vt:lpstr>
      <vt:lpstr>Din partner öppnar med 1♣, 1♥ inkliv till höger.  Vad bjuder du? </vt:lpstr>
      <vt:lpstr>Din partner öppnar med 1♣, 1♥ inkliv till höger.  Vad bjuder du? </vt:lpstr>
      <vt:lpstr>Din partner öppnar med 1♣, 1 ♦ inkliv till höger.  Vad bjuder du? </vt:lpstr>
      <vt:lpstr>Din partner öppnar med 1♣, 1 ♦ inkliv till höger.  Vad bjuder du? </vt:lpstr>
      <vt:lpstr>Din partner öppnar med 1♣, 1 ♦ inkliv till höger.  Vad bjuder du? </vt:lpstr>
      <vt:lpstr>Din partner öppnar med 1♣, 1 ♦ inkliv till höger.  Vad bjuder du? </vt:lpstr>
      <vt:lpstr> Du öppnar med 1♥.  2♣ av motståndaren till vänster och dubbelt (Sputnik) av din partner. Vad bjuder du nu? </vt:lpstr>
      <vt:lpstr> Du öppnar med 1♥.  2♣ av motståndaren till vänster och dubbelt (Sputnik) av din partner. Vad bjuder du nu? </vt:lpstr>
      <vt:lpstr> Du öppnar med 1♥.  2♣ av motståndaren till vänster och dubbelt (Sputnik) av din partner. Vad bjuder du nu? </vt:lpstr>
      <vt:lpstr>  Du öppnar med 1♥.  2♣ av motståndaren till vänster och dubbelt (Sputnik) av din partner. Vad bjuder du nu? </vt:lpstr>
      <vt:lpstr> Du öppnar med 1♥.  2♣ av motståndaren till vänster och dubbelt (Sputnik) av din partner. Vad bjuder du nu? </vt:lpstr>
      <vt:lpstr>Andra delen av Sputnik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10</dc:title>
  <dc:creator>Teta</dc:creator>
  <cp:lastModifiedBy>Agneta Berglund</cp:lastModifiedBy>
  <cp:revision>8</cp:revision>
  <dcterms:created xsi:type="dcterms:W3CDTF">2012-03-17T17:31:57Z</dcterms:created>
  <dcterms:modified xsi:type="dcterms:W3CDTF">2015-10-09T10:01:59Z</dcterms:modified>
</cp:coreProperties>
</file>