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68" r:id="rId6"/>
    <p:sldId id="270" r:id="rId7"/>
    <p:sldId id="271" r:id="rId8"/>
    <p:sldId id="272" r:id="rId9"/>
    <p:sldId id="261" r:id="rId10"/>
    <p:sldId id="275" r:id="rId11"/>
    <p:sldId id="263" r:id="rId12"/>
    <p:sldId id="264" r:id="rId13"/>
    <p:sldId id="276" r:id="rId14"/>
    <p:sldId id="279" r:id="rId15"/>
    <p:sldId id="278" r:id="rId16"/>
    <p:sldId id="280" r:id="rId17"/>
    <p:sldId id="284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971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801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549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216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791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343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49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510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7005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0378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43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CDB53-968C-4ED4-9EB6-BB95979FF042}" type="datetimeFigureOut">
              <a:rPr lang="sv-FI" smtClean="0"/>
              <a:t>10.2.2013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8BE5-78F0-4139-9894-A721CAB160E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2707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sv-FI" b="1" dirty="0" smtClean="0">
                <a:solidFill>
                  <a:srgbClr val="003399"/>
                </a:solidFill>
              </a:rPr>
              <a:t>GK 18</a:t>
            </a:r>
            <a:endParaRPr lang="sv-SE" b="1" dirty="0">
              <a:solidFill>
                <a:srgbClr val="0033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  <a:p>
            <a:r>
              <a:rPr lang="sv-FI" b="1" dirty="0" smtClean="0">
                <a:solidFill>
                  <a:srgbClr val="008000"/>
                </a:solidFill>
              </a:rPr>
              <a:t>Öppningsbudet 2♣</a:t>
            </a:r>
            <a:endParaRPr lang="sv-SE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7" y="0"/>
            <a:ext cx="6183765" cy="88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/>
              <a:t>Öppningshanden återkommer med ett </a:t>
            </a:r>
            <a:r>
              <a:rPr lang="sv-FI" sz="2800" b="1" dirty="0">
                <a:solidFill>
                  <a:srgbClr val="CC0000"/>
                </a:solidFill>
              </a:rPr>
              <a:t>sangbud</a:t>
            </a:r>
            <a:r>
              <a:rPr lang="sv-FI" sz="2800" dirty="0">
                <a:solidFill>
                  <a:srgbClr val="CC0000"/>
                </a:solidFill>
              </a:rPr>
              <a:t>.</a:t>
            </a:r>
            <a:endParaRPr lang="sv-SE" sz="2800" dirty="0">
              <a:solidFill>
                <a:srgbClr val="C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  <a:p>
            <a:r>
              <a:rPr lang="sv-FI" b="1" dirty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- 2</a:t>
            </a:r>
            <a:r>
              <a:rPr lang="sv-FI" b="1" dirty="0">
                <a:solidFill>
                  <a:srgbClr val="FF6600"/>
                </a:solidFill>
              </a:rPr>
              <a:t>♦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   2 NT = </a:t>
            </a:r>
            <a:r>
              <a:rPr lang="sv-FI" b="1" dirty="0">
                <a:solidFill>
                  <a:srgbClr val="CC0000"/>
                </a:solidFill>
              </a:rPr>
              <a:t>22 – 24 </a:t>
            </a:r>
            <a:r>
              <a:rPr lang="sv-FI" b="1" dirty="0" err="1">
                <a:solidFill>
                  <a:srgbClr val="CC0000"/>
                </a:solidFill>
              </a:rPr>
              <a:t>hp</a:t>
            </a:r>
            <a:r>
              <a:rPr lang="sv-FI" b="1" dirty="0">
                <a:solidFill>
                  <a:srgbClr val="CC0000"/>
                </a:solidFill>
              </a:rPr>
              <a:t>,</a:t>
            </a:r>
            <a:r>
              <a:rPr lang="sv-FI" b="1" dirty="0"/>
              <a:t> jämn hand</a:t>
            </a:r>
          </a:p>
          <a:p>
            <a:endParaRPr lang="sv-FI" b="1" dirty="0"/>
          </a:p>
          <a:p>
            <a:r>
              <a:rPr lang="sv-FI" b="1" dirty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- 2</a:t>
            </a:r>
            <a:r>
              <a:rPr lang="sv-FI" b="1" dirty="0">
                <a:solidFill>
                  <a:srgbClr val="FF6600"/>
                </a:solidFill>
              </a:rPr>
              <a:t>♦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   3 NT = </a:t>
            </a:r>
            <a:r>
              <a:rPr lang="sv-FI" b="1" dirty="0">
                <a:solidFill>
                  <a:srgbClr val="CC0000"/>
                </a:solidFill>
              </a:rPr>
              <a:t>25 – 27 </a:t>
            </a:r>
            <a:r>
              <a:rPr lang="sv-FI" b="1" dirty="0" err="1">
                <a:solidFill>
                  <a:srgbClr val="CC0000"/>
                </a:solidFill>
              </a:rPr>
              <a:t>hp</a:t>
            </a:r>
            <a:r>
              <a:rPr lang="sv-FI" b="1" dirty="0"/>
              <a:t>, jämn hand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3986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/>
              <a:t>Öppningshanden återkommer med ett </a:t>
            </a:r>
            <a:r>
              <a:rPr lang="sv-FI" sz="2800" b="1" dirty="0">
                <a:solidFill>
                  <a:srgbClr val="CC0000"/>
                </a:solidFill>
              </a:rPr>
              <a:t>sangbud</a:t>
            </a:r>
            <a:endParaRPr lang="sv-SE" sz="2800" b="1" dirty="0">
              <a:solidFill>
                <a:srgbClr val="CC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b="1" dirty="0"/>
          </a:p>
          <a:p>
            <a:r>
              <a:rPr lang="sv-FI" sz="2800" b="1" dirty="0"/>
              <a:t>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SE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- 2 </a:t>
            </a:r>
            <a:r>
              <a:rPr lang="sv-FI" sz="2800" b="1" dirty="0">
                <a:solidFill>
                  <a:srgbClr val="FF0000"/>
                </a:solidFill>
              </a:rPr>
              <a:t>♥ </a:t>
            </a:r>
            <a:r>
              <a:rPr lang="sv-FI" sz="2800" b="1" dirty="0"/>
              <a:t>/ 2 </a:t>
            </a:r>
            <a:r>
              <a:rPr lang="sv-FI" dirty="0">
                <a:solidFill>
                  <a:srgbClr val="000080"/>
                </a:solidFill>
              </a:rPr>
              <a:t>♠</a:t>
            </a:r>
            <a:endParaRPr lang="sv-FI" sz="2800" b="1" dirty="0"/>
          </a:p>
          <a:p>
            <a:pPr>
              <a:buFontTx/>
              <a:buNone/>
            </a:pPr>
            <a:r>
              <a:rPr lang="sv-FI" sz="2800" b="1" dirty="0"/>
              <a:t>   2 NT = </a:t>
            </a:r>
            <a:r>
              <a:rPr lang="sv-FI" sz="2800" b="1" dirty="0">
                <a:solidFill>
                  <a:srgbClr val="CC0000"/>
                </a:solidFill>
              </a:rPr>
              <a:t>22 – 24 </a:t>
            </a:r>
            <a:r>
              <a:rPr lang="sv-FI" sz="2800" b="1" dirty="0" err="1">
                <a:solidFill>
                  <a:srgbClr val="CC0000"/>
                </a:solidFill>
              </a:rPr>
              <a:t>hp</a:t>
            </a:r>
            <a:r>
              <a:rPr lang="sv-FI" sz="2800" b="1" dirty="0">
                <a:solidFill>
                  <a:srgbClr val="CC0000"/>
                </a:solidFill>
              </a:rPr>
              <a:t>,</a:t>
            </a:r>
            <a:r>
              <a:rPr lang="sv-FI" sz="2800" b="1" dirty="0"/>
              <a:t> jämn hand, ej tre korts </a:t>
            </a:r>
            <a:r>
              <a:rPr lang="sv-FI" sz="2800" b="1" dirty="0" err="1"/>
              <a:t>hf</a:t>
            </a:r>
            <a:endParaRPr lang="sv-FI" sz="2800" b="1" dirty="0"/>
          </a:p>
          <a:p>
            <a:endParaRPr lang="sv-FI" sz="2800" b="1" dirty="0"/>
          </a:p>
          <a:p>
            <a:endParaRPr lang="sv-FI" sz="2800" b="1" dirty="0"/>
          </a:p>
          <a:p>
            <a:r>
              <a:rPr lang="sv-FI" sz="2800" b="1" dirty="0"/>
              <a:t>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SE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- 2 </a:t>
            </a:r>
            <a:r>
              <a:rPr lang="sv-FI" sz="2800" dirty="0">
                <a:solidFill>
                  <a:srgbClr val="FF0000"/>
                </a:solidFill>
              </a:rPr>
              <a:t>♥ </a:t>
            </a:r>
            <a:r>
              <a:rPr lang="sv-FI" sz="2800" b="1" dirty="0"/>
              <a:t>/ 2 </a:t>
            </a:r>
            <a:r>
              <a:rPr lang="sv-FI" dirty="0">
                <a:solidFill>
                  <a:srgbClr val="000080"/>
                </a:solidFill>
              </a:rPr>
              <a:t>♠ </a:t>
            </a:r>
            <a:endParaRPr lang="sv-FI" sz="2800" b="1" dirty="0"/>
          </a:p>
          <a:p>
            <a:pPr>
              <a:buFontTx/>
              <a:buNone/>
            </a:pPr>
            <a:r>
              <a:rPr lang="sv-FI" sz="2800" b="1" dirty="0"/>
              <a:t>   3 NT = </a:t>
            </a:r>
            <a:r>
              <a:rPr lang="sv-FI" sz="2800" b="1" dirty="0">
                <a:solidFill>
                  <a:srgbClr val="CC0000"/>
                </a:solidFill>
              </a:rPr>
              <a:t>25 – 27 </a:t>
            </a:r>
            <a:r>
              <a:rPr lang="sv-FI" sz="2800" b="1" dirty="0" err="1">
                <a:solidFill>
                  <a:srgbClr val="CC0000"/>
                </a:solidFill>
              </a:rPr>
              <a:t>hp</a:t>
            </a:r>
            <a:r>
              <a:rPr lang="sv-FI" sz="2800" b="1" dirty="0"/>
              <a:t>, jämn hand, ej tre korts </a:t>
            </a:r>
            <a:r>
              <a:rPr lang="sv-FI" sz="2800" b="1" dirty="0" err="1"/>
              <a:t>hf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6111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/>
              <a:t>Enda tillfälle då 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FI" sz="2800" b="1" dirty="0">
                <a:solidFill>
                  <a:schemeClr val="tx1"/>
                </a:solidFill>
              </a:rPr>
              <a:t> öppningen inte är krav till utgång</a:t>
            </a:r>
            <a:r>
              <a:rPr lang="sv-FI" sz="2800" dirty="0">
                <a:solidFill>
                  <a:schemeClr val="tx1"/>
                </a:solidFill>
              </a:rPr>
              <a:t>.</a:t>
            </a:r>
            <a:endParaRPr lang="sv-SE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v-FI" sz="2400" b="1" dirty="0" smtClean="0"/>
          </a:p>
          <a:p>
            <a:pPr>
              <a:buFontTx/>
              <a:buNone/>
            </a:pPr>
            <a:endParaRPr lang="sv-FI" sz="2400" b="1" dirty="0"/>
          </a:p>
          <a:p>
            <a:pPr>
              <a:buFontTx/>
              <a:buNone/>
            </a:pPr>
            <a:endParaRPr lang="sv-FI" sz="2400" b="1" dirty="0" smtClean="0"/>
          </a:p>
          <a:p>
            <a:pPr>
              <a:buFontTx/>
              <a:buNone/>
            </a:pPr>
            <a:r>
              <a:rPr lang="sv-FI" b="1" dirty="0" smtClean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SE" b="1" dirty="0" smtClean="0">
                <a:solidFill>
                  <a:srgbClr val="FF6600"/>
                </a:solidFill>
              </a:rPr>
              <a:t>  </a:t>
            </a:r>
            <a:r>
              <a:rPr lang="sv-FI" b="1" dirty="0" smtClean="0"/>
              <a:t>-   2</a:t>
            </a:r>
            <a:r>
              <a:rPr lang="sv-FI" b="1" dirty="0">
                <a:solidFill>
                  <a:srgbClr val="FF6600"/>
                </a:solidFill>
              </a:rPr>
              <a:t>♦</a:t>
            </a:r>
            <a:endParaRPr lang="sv-SE" b="1" dirty="0"/>
          </a:p>
          <a:p>
            <a:pPr>
              <a:buFontTx/>
              <a:buNone/>
            </a:pPr>
            <a:r>
              <a:rPr lang="sv-FI" b="1" dirty="0" smtClean="0"/>
              <a:t>2NT </a:t>
            </a:r>
            <a:r>
              <a:rPr lang="sv-FI" b="1" dirty="0"/>
              <a:t>– pass = </a:t>
            </a:r>
            <a:r>
              <a:rPr lang="sv-FI" b="1" dirty="0" smtClean="0"/>
              <a:t>0–2 </a:t>
            </a:r>
            <a:r>
              <a:rPr lang="sv-FI" b="1" dirty="0" err="1" smtClean="0"/>
              <a:t>hp</a:t>
            </a:r>
            <a:endParaRPr lang="sv-FI" b="1" dirty="0" smtClean="0"/>
          </a:p>
          <a:p>
            <a:pPr>
              <a:buFontTx/>
              <a:buNone/>
            </a:pPr>
            <a:endParaRPr lang="sv-FI" b="1" dirty="0"/>
          </a:p>
          <a:p>
            <a:pPr>
              <a:buFontTx/>
              <a:buNone/>
            </a:pPr>
            <a:r>
              <a:rPr lang="sv-FI" b="1" dirty="0" smtClean="0"/>
              <a:t>Öppningshanden har begränsat sin styrka till</a:t>
            </a:r>
          </a:p>
          <a:p>
            <a:pPr>
              <a:buFontTx/>
              <a:buNone/>
            </a:pPr>
            <a:r>
              <a:rPr lang="sv-FI" b="1" dirty="0" smtClean="0"/>
              <a:t>22-24 </a:t>
            </a:r>
            <a:r>
              <a:rPr lang="sv-FI" b="1" dirty="0" err="1" smtClean="0"/>
              <a:t>hp</a:t>
            </a:r>
            <a:r>
              <a:rPr lang="sv-FI" b="1" dirty="0" smtClean="0"/>
              <a:t>.</a:t>
            </a:r>
            <a:endParaRPr lang="sv-FI" b="1" dirty="0"/>
          </a:p>
          <a:p>
            <a:pPr>
              <a:buFontTx/>
              <a:buNone/>
            </a:pPr>
            <a:endParaRPr lang="sv-FI" b="1" dirty="0"/>
          </a:p>
          <a:p>
            <a:pPr>
              <a:buFontTx/>
              <a:buNone/>
            </a:pPr>
            <a:endParaRPr lang="sv-SE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FI" sz="2800" b="1" dirty="0"/>
              <a:t>Då öppningshanden lovar jämn hand 22-24hp</a:t>
            </a:r>
            <a:br>
              <a:rPr lang="sv-FI" sz="2800" b="1" dirty="0"/>
            </a:br>
            <a:r>
              <a:rPr lang="sv-FI" sz="2800" b="1" dirty="0"/>
              <a:t>vill SH vara i utgång med minst 3 </a:t>
            </a:r>
            <a:r>
              <a:rPr lang="sv-FI" sz="2800" b="1" dirty="0" err="1"/>
              <a:t>hp</a:t>
            </a:r>
            <a:r>
              <a:rPr lang="sv-FI" sz="2800" b="1" dirty="0"/>
              <a:t>.</a:t>
            </a:r>
            <a:endParaRPr lang="sv-FI" sz="28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sv-FI" sz="2800" b="1" dirty="0"/>
              <a:t>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SE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- 2</a:t>
            </a:r>
            <a:r>
              <a:rPr lang="sv-FI" sz="2800" b="1" dirty="0">
                <a:solidFill>
                  <a:srgbClr val="FF6600"/>
                </a:solidFill>
              </a:rPr>
              <a:t>♦</a:t>
            </a:r>
            <a:endParaRPr lang="sv-SE" sz="2800" b="1" dirty="0"/>
          </a:p>
          <a:p>
            <a:pPr>
              <a:buFontTx/>
              <a:buNone/>
            </a:pPr>
            <a:r>
              <a:rPr lang="sv-FI" sz="2800" b="1" dirty="0"/>
              <a:t>2 NT – </a:t>
            </a:r>
            <a:r>
              <a:rPr lang="sv-FI" sz="2800" b="1" dirty="0" smtClean="0"/>
              <a:t>3NT         Inget högfärgsintresse, 3+hp.</a:t>
            </a:r>
          </a:p>
          <a:p>
            <a:pPr>
              <a:buFontTx/>
              <a:buNone/>
            </a:pPr>
            <a:endParaRPr lang="sv-FI" sz="2800" b="1" dirty="0"/>
          </a:p>
          <a:p>
            <a:pPr>
              <a:buFontTx/>
              <a:buNone/>
            </a:pPr>
            <a:r>
              <a:rPr lang="sv-FI" sz="2800" b="1" dirty="0"/>
              <a:t>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SE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- 2</a:t>
            </a:r>
            <a:r>
              <a:rPr lang="sv-FI" sz="2800" b="1" dirty="0">
                <a:solidFill>
                  <a:srgbClr val="FF6600"/>
                </a:solidFill>
              </a:rPr>
              <a:t>♦</a:t>
            </a:r>
            <a:endParaRPr lang="sv-SE" sz="2800" b="1" dirty="0"/>
          </a:p>
          <a:p>
            <a:pPr>
              <a:buFontTx/>
              <a:buNone/>
            </a:pPr>
            <a:r>
              <a:rPr lang="sv-FI" sz="2800" b="1" dirty="0"/>
              <a:t>2 NT – </a:t>
            </a:r>
            <a:r>
              <a:rPr lang="sv-FI" sz="2800" b="1" dirty="0" smtClean="0"/>
              <a:t>3</a:t>
            </a:r>
            <a:r>
              <a:rPr lang="sv-FI" sz="2800" b="1" dirty="0" smtClean="0">
                <a:solidFill>
                  <a:srgbClr val="FF0000"/>
                </a:solidFill>
              </a:rPr>
              <a:t>♥ </a:t>
            </a:r>
            <a:r>
              <a:rPr lang="sv-FI" sz="2800" b="1" dirty="0"/>
              <a:t>eller </a:t>
            </a:r>
            <a:r>
              <a:rPr lang="sv-FI" sz="2800" b="1" dirty="0" smtClean="0"/>
              <a:t>3</a:t>
            </a:r>
            <a:r>
              <a:rPr lang="sv-FI" sz="2800" b="1" dirty="0" smtClean="0">
                <a:solidFill>
                  <a:srgbClr val="000080"/>
                </a:solidFill>
              </a:rPr>
              <a:t>♠ </a:t>
            </a:r>
            <a:r>
              <a:rPr lang="sv-FI" sz="2800" b="1" dirty="0"/>
              <a:t>= fem korts färg</a:t>
            </a:r>
          </a:p>
          <a:p>
            <a:pPr>
              <a:buFontTx/>
              <a:buNone/>
            </a:pPr>
            <a:endParaRPr lang="sv-FI" sz="2800" b="1" dirty="0"/>
          </a:p>
          <a:p>
            <a:pPr>
              <a:buFontTx/>
              <a:buNone/>
            </a:pPr>
            <a:r>
              <a:rPr lang="sv-FI" sz="2800" b="1" dirty="0"/>
              <a:t>2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SE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- 2</a:t>
            </a:r>
            <a:r>
              <a:rPr lang="sv-FI" sz="2800" b="1" dirty="0">
                <a:solidFill>
                  <a:srgbClr val="FF6600"/>
                </a:solidFill>
              </a:rPr>
              <a:t>♦</a:t>
            </a:r>
            <a:endParaRPr lang="sv-SE" sz="2800" b="1" dirty="0"/>
          </a:p>
          <a:p>
            <a:pPr>
              <a:buFontTx/>
              <a:buNone/>
            </a:pPr>
            <a:r>
              <a:rPr lang="sv-FI" sz="2800" b="1" dirty="0"/>
              <a:t>2 NT </a:t>
            </a:r>
            <a:r>
              <a:rPr lang="sv-FI" sz="2800" b="1"/>
              <a:t>– </a:t>
            </a:r>
            <a:r>
              <a:rPr lang="sv-FI" sz="2800" b="1" smtClean="0"/>
              <a:t>4</a:t>
            </a:r>
            <a:r>
              <a:rPr lang="sv-FI" sz="2800" b="1" smtClean="0">
                <a:solidFill>
                  <a:srgbClr val="FF0000"/>
                </a:solidFill>
              </a:rPr>
              <a:t>♥ </a:t>
            </a:r>
            <a:r>
              <a:rPr lang="sv-FI" sz="2800" b="1"/>
              <a:t>eller </a:t>
            </a:r>
            <a:r>
              <a:rPr lang="sv-FI" sz="2800" b="1" smtClean="0"/>
              <a:t>4</a:t>
            </a:r>
            <a:r>
              <a:rPr lang="sv-FI" sz="2800" b="1" smtClean="0">
                <a:solidFill>
                  <a:srgbClr val="000080"/>
                </a:solidFill>
              </a:rPr>
              <a:t>♠ </a:t>
            </a:r>
            <a:r>
              <a:rPr lang="sv-FI" sz="2800" b="1" dirty="0"/>
              <a:t>= sex korts </a:t>
            </a:r>
            <a:r>
              <a:rPr lang="sv-FI" sz="2800" b="1" dirty="0" smtClean="0"/>
              <a:t>färg </a:t>
            </a:r>
          </a:p>
          <a:p>
            <a:pPr>
              <a:buFontTx/>
              <a:buNone/>
            </a:pPr>
            <a:r>
              <a:rPr lang="sv-FI" sz="2800" b="1" dirty="0"/>
              <a:t>	</a:t>
            </a:r>
            <a:r>
              <a:rPr lang="sv-FI" sz="2800" b="1" dirty="0" smtClean="0"/>
              <a:t>	(bjuds även med färre poäng än 3 </a:t>
            </a:r>
            <a:r>
              <a:rPr lang="sv-FI" sz="2800" b="1" dirty="0" err="1" smtClean="0"/>
              <a:t>hp</a:t>
            </a:r>
            <a:r>
              <a:rPr lang="sv-FI" sz="2800" b="1" dirty="0" smtClean="0"/>
              <a:t>)</a:t>
            </a:r>
            <a:endParaRPr lang="sv-SE" sz="2800" b="1" dirty="0"/>
          </a:p>
          <a:p>
            <a:pPr>
              <a:buFontTx/>
              <a:buNone/>
            </a:pPr>
            <a:endParaRPr lang="sv-SE" sz="2800" b="1" dirty="0"/>
          </a:p>
          <a:p>
            <a:pPr>
              <a:buFontTx/>
              <a:buNone/>
            </a:pP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8046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200" b="1" dirty="0" smtClean="0"/>
              <a:t>Då öppningshanden lovar jämn hand 22-24hp</a:t>
            </a:r>
            <a:br>
              <a:rPr lang="sv-FI" sz="3200" b="1" dirty="0" smtClean="0"/>
            </a:br>
            <a:r>
              <a:rPr lang="sv-FI" sz="3200" b="1" dirty="0" smtClean="0"/>
              <a:t>vill SH vara i utgång med minst 3 </a:t>
            </a:r>
            <a:r>
              <a:rPr lang="sv-FI" sz="3200" b="1" dirty="0" err="1" smtClean="0"/>
              <a:t>hp</a:t>
            </a:r>
            <a:r>
              <a:rPr lang="sv-FI" sz="3200" b="1" dirty="0" smtClean="0"/>
              <a:t>.</a:t>
            </a:r>
            <a:endParaRPr lang="sv-FI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FI" dirty="0"/>
          </a:p>
          <a:p>
            <a:pPr>
              <a:buFontTx/>
              <a:buNone/>
            </a:pPr>
            <a:r>
              <a:rPr lang="sv-FI" b="1" dirty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- 2</a:t>
            </a:r>
            <a:r>
              <a:rPr lang="sv-FI" b="1" dirty="0">
                <a:solidFill>
                  <a:srgbClr val="FF6600"/>
                </a:solidFill>
              </a:rPr>
              <a:t>♦</a:t>
            </a:r>
            <a:endParaRPr lang="sv-SE" b="1" dirty="0"/>
          </a:p>
          <a:p>
            <a:pPr>
              <a:buFontTx/>
              <a:buNone/>
            </a:pPr>
            <a:r>
              <a:rPr lang="sv-FI" b="1" dirty="0"/>
              <a:t>2 NT – 3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= </a:t>
            </a:r>
            <a:r>
              <a:rPr lang="sv-FI" b="1" dirty="0" err="1"/>
              <a:t>Stayman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3 </a:t>
            </a:r>
            <a:r>
              <a:rPr lang="sv-FI" b="1" dirty="0">
                <a:solidFill>
                  <a:srgbClr val="FF6600"/>
                </a:solidFill>
              </a:rPr>
              <a:t>♦ </a:t>
            </a:r>
            <a:r>
              <a:rPr lang="sv-FI" b="1" dirty="0"/>
              <a:t>= har ingen fyra korts högfärg</a:t>
            </a:r>
            <a:r>
              <a:rPr lang="sv-FI" b="1" dirty="0">
                <a:solidFill>
                  <a:srgbClr val="FF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sv-FI" b="1" dirty="0"/>
              <a:t>3 </a:t>
            </a:r>
            <a:r>
              <a:rPr lang="sv-FI" b="1" dirty="0">
                <a:solidFill>
                  <a:srgbClr val="FF0000"/>
                </a:solidFill>
              </a:rPr>
              <a:t>♥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= har fyra korts hjärter, </a:t>
            </a:r>
            <a:endParaRPr lang="sv-FI" b="1" dirty="0" smtClean="0"/>
          </a:p>
          <a:p>
            <a:pPr>
              <a:buFontTx/>
              <a:buNone/>
            </a:pPr>
            <a:r>
              <a:rPr lang="sv-FI" b="1" dirty="0"/>
              <a:t>	</a:t>
            </a:r>
            <a:r>
              <a:rPr lang="sv-FI" b="1" dirty="0" smtClean="0"/>
              <a:t>	kanske också fyra </a:t>
            </a:r>
            <a:r>
              <a:rPr lang="sv-FI" b="1" dirty="0"/>
              <a:t>korts spader</a:t>
            </a:r>
            <a:endParaRPr lang="sv-FI" b="1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sv-FI" b="1" dirty="0"/>
              <a:t>3 </a:t>
            </a:r>
            <a:r>
              <a:rPr lang="sv-FI" b="1" dirty="0">
                <a:solidFill>
                  <a:srgbClr val="000080"/>
                </a:solidFill>
              </a:rPr>
              <a:t>♠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= har fyra korts spader</a:t>
            </a:r>
            <a:endParaRPr lang="sv-FI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134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b="1">
                <a:solidFill>
                  <a:srgbClr val="003399"/>
                </a:solidFill>
              </a:rPr>
              <a:t>Lillslam och storslam</a:t>
            </a:r>
            <a:endParaRPr lang="sv-SE" b="1">
              <a:solidFill>
                <a:srgbClr val="003399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sv-FI" sz="2800" dirty="0"/>
          </a:p>
          <a:p>
            <a:pPr>
              <a:buFontTx/>
              <a:buNone/>
            </a:pPr>
            <a:r>
              <a:rPr lang="sv-FI" sz="2800" b="1" dirty="0"/>
              <a:t>Lillslam 6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FI" sz="2800" b="1" dirty="0"/>
              <a:t>,</a:t>
            </a:r>
            <a:r>
              <a:rPr lang="sv-FI" sz="2800" b="1" dirty="0">
                <a:solidFill>
                  <a:srgbClr val="008000"/>
                </a:solidFill>
              </a:rPr>
              <a:t> </a:t>
            </a:r>
            <a:r>
              <a:rPr lang="sv-FI" sz="2800" b="1" dirty="0"/>
              <a:t>6</a:t>
            </a:r>
            <a:r>
              <a:rPr lang="sv-FI" sz="2800" b="1" dirty="0">
                <a:solidFill>
                  <a:srgbClr val="FF6600"/>
                </a:solidFill>
              </a:rPr>
              <a:t>♦</a:t>
            </a:r>
            <a:r>
              <a:rPr lang="sv-FI" sz="2800" b="1" dirty="0"/>
              <a:t>,</a:t>
            </a:r>
            <a:r>
              <a:rPr lang="sv-FI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6</a:t>
            </a:r>
            <a:r>
              <a:rPr lang="sv-FI" sz="2800" b="1" dirty="0">
                <a:solidFill>
                  <a:srgbClr val="FF0000"/>
                </a:solidFill>
              </a:rPr>
              <a:t>♥</a:t>
            </a:r>
            <a:r>
              <a:rPr lang="sv-FI" sz="2800" b="1" dirty="0"/>
              <a:t>, 6</a:t>
            </a:r>
            <a:r>
              <a:rPr lang="sv-FI" sz="2800" b="1" dirty="0">
                <a:solidFill>
                  <a:srgbClr val="000080"/>
                </a:solidFill>
              </a:rPr>
              <a:t>♠, </a:t>
            </a:r>
            <a:r>
              <a:rPr lang="sv-FI" sz="2800" b="1" dirty="0"/>
              <a:t>6 NT</a:t>
            </a:r>
          </a:p>
          <a:p>
            <a:pPr>
              <a:buFontTx/>
              <a:buNone/>
            </a:pPr>
            <a:r>
              <a:rPr lang="sv-FI" sz="2800" b="1" dirty="0"/>
              <a:t>33 poäng  och minst tre äss</a:t>
            </a:r>
          </a:p>
          <a:p>
            <a:pPr>
              <a:buFontTx/>
              <a:buNone/>
            </a:pPr>
            <a:endParaRPr lang="sv-FI" sz="2800" b="1" dirty="0" smtClean="0"/>
          </a:p>
          <a:p>
            <a:pPr>
              <a:buFontTx/>
              <a:buNone/>
            </a:pPr>
            <a:endParaRPr lang="sv-FI" sz="2800" b="1" dirty="0"/>
          </a:p>
          <a:p>
            <a:pPr>
              <a:buFontTx/>
              <a:buNone/>
            </a:pPr>
            <a:r>
              <a:rPr lang="sv-FI" sz="2800" b="1" dirty="0"/>
              <a:t>Storslam 7</a:t>
            </a:r>
            <a:r>
              <a:rPr lang="sv-FI" sz="2800" b="1" dirty="0">
                <a:solidFill>
                  <a:srgbClr val="008000"/>
                </a:solidFill>
              </a:rPr>
              <a:t>♣</a:t>
            </a:r>
            <a:r>
              <a:rPr lang="sv-FI" sz="2800" b="1" dirty="0"/>
              <a:t>,</a:t>
            </a:r>
            <a:r>
              <a:rPr lang="sv-FI" sz="2800" b="1" dirty="0">
                <a:solidFill>
                  <a:srgbClr val="008000"/>
                </a:solidFill>
              </a:rPr>
              <a:t> </a:t>
            </a:r>
            <a:r>
              <a:rPr lang="sv-FI" sz="2800" b="1" dirty="0"/>
              <a:t>7</a:t>
            </a:r>
            <a:r>
              <a:rPr lang="sv-FI" sz="2800" b="1" dirty="0">
                <a:solidFill>
                  <a:srgbClr val="FF6600"/>
                </a:solidFill>
              </a:rPr>
              <a:t>♦</a:t>
            </a:r>
            <a:r>
              <a:rPr lang="sv-FI" sz="2800" b="1" dirty="0"/>
              <a:t>,</a:t>
            </a:r>
            <a:r>
              <a:rPr lang="sv-FI" sz="2800" b="1" dirty="0">
                <a:solidFill>
                  <a:srgbClr val="FF6600"/>
                </a:solidFill>
              </a:rPr>
              <a:t> </a:t>
            </a:r>
            <a:r>
              <a:rPr lang="sv-FI" sz="2800" b="1" dirty="0"/>
              <a:t>7</a:t>
            </a:r>
            <a:r>
              <a:rPr lang="sv-FI" sz="2800" b="1" dirty="0">
                <a:solidFill>
                  <a:srgbClr val="FF0000"/>
                </a:solidFill>
              </a:rPr>
              <a:t>♥</a:t>
            </a:r>
            <a:r>
              <a:rPr lang="sv-FI" sz="2800" b="1" dirty="0"/>
              <a:t>, 7</a:t>
            </a:r>
            <a:r>
              <a:rPr lang="sv-FI" sz="2800" b="1" dirty="0">
                <a:solidFill>
                  <a:srgbClr val="000080"/>
                </a:solidFill>
              </a:rPr>
              <a:t>♠, </a:t>
            </a:r>
            <a:r>
              <a:rPr lang="sv-FI" sz="2800" b="1" dirty="0"/>
              <a:t>7 NT</a:t>
            </a:r>
          </a:p>
          <a:p>
            <a:pPr>
              <a:buFontTx/>
              <a:buNone/>
            </a:pPr>
            <a:r>
              <a:rPr lang="sv-FI" sz="2800" b="1" dirty="0"/>
              <a:t>37 poäng  och samtliga äss</a:t>
            </a:r>
          </a:p>
          <a:p>
            <a:pPr>
              <a:buFontTx/>
              <a:buNone/>
            </a:pPr>
            <a:endParaRPr lang="sv-SE" sz="2800" b="1" dirty="0"/>
          </a:p>
          <a:p>
            <a:pPr>
              <a:buFontTx/>
              <a:buNone/>
            </a:pPr>
            <a:r>
              <a:rPr lang="sv-FI" sz="2800" dirty="0"/>
              <a:t>							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5143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3600" b="1" dirty="0" smtClean="0">
                <a:solidFill>
                  <a:srgbClr val="006600"/>
                </a:solidFill>
              </a:rPr>
              <a:t>Mera bonus för slammar än för utgång</a:t>
            </a:r>
            <a:endParaRPr lang="sv-FI" sz="3600" b="1" dirty="0">
              <a:solidFill>
                <a:srgbClr val="0066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FI" b="1" dirty="0" smtClean="0"/>
          </a:p>
          <a:p>
            <a:pPr marL="0" indent="0">
              <a:buNone/>
            </a:pPr>
            <a:r>
              <a:rPr lang="sv-FI" b="1" dirty="0" smtClean="0"/>
              <a:t>4</a:t>
            </a:r>
            <a:r>
              <a:rPr lang="sv-FI" b="1" dirty="0" smtClean="0">
                <a:solidFill>
                  <a:srgbClr val="FF0000"/>
                </a:solidFill>
              </a:rPr>
              <a:t>♥</a:t>
            </a:r>
            <a:r>
              <a:rPr lang="sv-FI" b="1" dirty="0" smtClean="0"/>
              <a:t>		12 stick		480p / 680p </a:t>
            </a:r>
          </a:p>
          <a:p>
            <a:pPr marL="0" indent="0">
              <a:buNone/>
            </a:pPr>
            <a:r>
              <a:rPr lang="sv-FI" b="1" dirty="0"/>
              <a:t>	</a:t>
            </a:r>
            <a:r>
              <a:rPr lang="sv-FI" b="1" dirty="0" smtClean="0"/>
              <a:t>	13 stick		510p / 710p</a:t>
            </a:r>
          </a:p>
          <a:p>
            <a:pPr marL="0" indent="0">
              <a:buNone/>
            </a:pPr>
            <a:endParaRPr lang="sv-FI" b="1" dirty="0" smtClean="0"/>
          </a:p>
          <a:p>
            <a:pPr marL="0" indent="0">
              <a:buNone/>
            </a:pPr>
            <a:r>
              <a:rPr lang="sv-FI" b="1" dirty="0" smtClean="0"/>
              <a:t>6</a:t>
            </a:r>
            <a:r>
              <a:rPr lang="sv-FI" b="1" dirty="0" smtClean="0">
                <a:solidFill>
                  <a:srgbClr val="FF0000"/>
                </a:solidFill>
              </a:rPr>
              <a:t>♥		</a:t>
            </a:r>
            <a:r>
              <a:rPr lang="sv-FI" b="1" dirty="0" smtClean="0"/>
              <a:t>12 stick		980p   / 1430p</a:t>
            </a:r>
          </a:p>
          <a:p>
            <a:pPr marL="0" indent="0">
              <a:buNone/>
            </a:pPr>
            <a:r>
              <a:rPr lang="sv-FI" b="1" dirty="0" smtClean="0"/>
              <a:t>7</a:t>
            </a:r>
            <a:r>
              <a:rPr lang="sv-FI" b="1" dirty="0" smtClean="0">
                <a:solidFill>
                  <a:srgbClr val="FF0000"/>
                </a:solidFill>
              </a:rPr>
              <a:t>♥		</a:t>
            </a:r>
            <a:r>
              <a:rPr lang="sv-FI" b="1" dirty="0" smtClean="0"/>
              <a:t>13 stick		1510p / 2210p</a:t>
            </a:r>
            <a:endParaRPr lang="sv-FI" b="1" dirty="0"/>
          </a:p>
        </p:txBody>
      </p:sp>
    </p:spTree>
    <p:extLst>
      <p:ext uri="{BB962C8B-B14F-4D97-AF65-F5344CB8AC3E}">
        <p14:creationId xmlns:p14="http://schemas.microsoft.com/office/powerpoint/2010/main" val="11630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b="1">
                <a:solidFill>
                  <a:srgbClr val="CC0000"/>
                </a:solidFill>
              </a:rPr>
              <a:t>Blackwood ässfråga</a:t>
            </a:r>
            <a:endParaRPr lang="sv-SE" b="1">
              <a:solidFill>
                <a:srgbClr val="CC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FI" sz="2400" b="1"/>
              <a:t>Innan du bjuder lillslam kan du kontrollera att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FI" sz="2400" b="1"/>
              <a:t>ni har tillräckligt många äss</a:t>
            </a:r>
            <a:r>
              <a:rPr lang="sv-FI" sz="28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v-FI" sz="2800"/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4 NT = ässfråga</a:t>
            </a:r>
          </a:p>
          <a:p>
            <a:pPr>
              <a:lnSpc>
                <a:spcPct val="90000"/>
              </a:lnSpc>
              <a:buFontTx/>
              <a:buNone/>
            </a:pPr>
            <a:endParaRPr lang="sv-FI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5 </a:t>
            </a:r>
            <a:r>
              <a:rPr lang="sv-FI" sz="2800" b="1">
                <a:solidFill>
                  <a:srgbClr val="008000"/>
                </a:solidFill>
              </a:rPr>
              <a:t>♣ </a:t>
            </a:r>
            <a:r>
              <a:rPr lang="sv-FI" sz="2800" b="1"/>
              <a:t>= 0 eller 4 äss</a:t>
            </a:r>
            <a:endParaRPr lang="sv-FI" sz="2800" b="1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5 </a:t>
            </a:r>
            <a:r>
              <a:rPr lang="sv-FI" sz="2800" b="1">
                <a:solidFill>
                  <a:srgbClr val="FF6600"/>
                </a:solidFill>
              </a:rPr>
              <a:t>♦ </a:t>
            </a:r>
            <a:r>
              <a:rPr lang="sv-FI" sz="2800" b="1"/>
              <a:t>= 1 äss</a:t>
            </a:r>
            <a:endParaRPr lang="sv-FI" sz="2800" b="1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5</a:t>
            </a:r>
            <a:r>
              <a:rPr lang="sv-FI" sz="2800" b="1">
                <a:solidFill>
                  <a:srgbClr val="FF0000"/>
                </a:solidFill>
              </a:rPr>
              <a:t> ♥ </a:t>
            </a:r>
            <a:r>
              <a:rPr lang="sv-FI" sz="2800" b="1"/>
              <a:t>= 2 äss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5</a:t>
            </a:r>
            <a:r>
              <a:rPr lang="sv-FI" sz="2800" b="1">
                <a:solidFill>
                  <a:srgbClr val="000080"/>
                </a:solidFill>
              </a:rPr>
              <a:t> ♠ </a:t>
            </a:r>
            <a:r>
              <a:rPr lang="sv-FI" sz="2800" b="1"/>
              <a:t>= 3 äss</a:t>
            </a:r>
            <a:endParaRPr lang="sv-SE" sz="2800" b="1"/>
          </a:p>
          <a:p>
            <a:pPr>
              <a:lnSpc>
                <a:spcPct val="90000"/>
              </a:lnSpc>
              <a:buFontTx/>
              <a:buNone/>
            </a:pPr>
            <a:endParaRPr lang="sv-SE" sz="2800" b="1"/>
          </a:p>
          <a:p>
            <a:pPr>
              <a:lnSpc>
                <a:spcPct val="90000"/>
              </a:lnSpc>
              <a:buFontTx/>
              <a:buNone/>
            </a:pPr>
            <a:endParaRPr lang="sv-SE" sz="2800"/>
          </a:p>
          <a:p>
            <a:pPr>
              <a:lnSpc>
                <a:spcPct val="90000"/>
              </a:lnSpc>
              <a:buFontTx/>
              <a:buNone/>
            </a:pPr>
            <a:endParaRPr lang="sv-FI" sz="2800"/>
          </a:p>
          <a:p>
            <a:pPr>
              <a:lnSpc>
                <a:spcPct val="90000"/>
              </a:lnSpc>
              <a:buFontTx/>
              <a:buNone/>
            </a:pPr>
            <a:endParaRPr lang="sv-FI" sz="2800"/>
          </a:p>
          <a:p>
            <a:pPr>
              <a:lnSpc>
                <a:spcPct val="90000"/>
              </a:lnSpc>
              <a:buFontTx/>
              <a:buNone/>
            </a:pPr>
            <a:endParaRPr lang="sv-SE" sz="2800"/>
          </a:p>
        </p:txBody>
      </p:sp>
    </p:spTree>
    <p:extLst>
      <p:ext uri="{BB962C8B-B14F-4D97-AF65-F5344CB8AC3E}">
        <p14:creationId xmlns:p14="http://schemas.microsoft.com/office/powerpoint/2010/main" val="5266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b="1">
                <a:solidFill>
                  <a:srgbClr val="CC0000"/>
                </a:solidFill>
              </a:rPr>
              <a:t>Kungfråga</a:t>
            </a:r>
            <a:endParaRPr lang="sv-SE" b="1">
              <a:solidFill>
                <a:srgbClr val="CC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Du har kontrollerat att ni har alla äss med 4 NT.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Du är intresserad av storslam.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FI" sz="2800" b="1"/>
              <a:t>Kontrollera nu antalet kungar med 5 NT.</a:t>
            </a:r>
          </a:p>
          <a:p>
            <a:pPr>
              <a:lnSpc>
                <a:spcPct val="90000"/>
              </a:lnSpc>
              <a:buFontTx/>
              <a:buNone/>
            </a:pPr>
            <a:endParaRPr lang="sv-FI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sv-FI" b="1"/>
              <a:t>6 </a:t>
            </a:r>
            <a:r>
              <a:rPr lang="sv-FI" b="1">
                <a:solidFill>
                  <a:srgbClr val="008000"/>
                </a:solidFill>
              </a:rPr>
              <a:t>♣ </a:t>
            </a:r>
            <a:r>
              <a:rPr lang="sv-FI" b="1"/>
              <a:t>= 0 kungar</a:t>
            </a:r>
            <a:endParaRPr lang="sv-FI" b="1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FI" b="1"/>
              <a:t>6 </a:t>
            </a:r>
            <a:r>
              <a:rPr lang="sv-FI" b="1">
                <a:solidFill>
                  <a:srgbClr val="FF6600"/>
                </a:solidFill>
              </a:rPr>
              <a:t>♦ </a:t>
            </a:r>
            <a:r>
              <a:rPr lang="sv-FI" b="1"/>
              <a:t>= 1 kung</a:t>
            </a:r>
            <a:endParaRPr lang="sv-FI" b="1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FI" b="1"/>
              <a:t>6 </a:t>
            </a:r>
            <a:r>
              <a:rPr lang="sv-FI" b="1">
                <a:solidFill>
                  <a:srgbClr val="FF0000"/>
                </a:solidFill>
              </a:rPr>
              <a:t>♥ </a:t>
            </a:r>
            <a:r>
              <a:rPr lang="sv-FI" b="1"/>
              <a:t>= 2 kungar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FI" b="1"/>
              <a:t>6 </a:t>
            </a:r>
            <a:r>
              <a:rPr lang="sv-FI" b="1">
                <a:solidFill>
                  <a:srgbClr val="000080"/>
                </a:solidFill>
              </a:rPr>
              <a:t>♠ </a:t>
            </a:r>
            <a:r>
              <a:rPr lang="sv-FI" b="1"/>
              <a:t>= 3 kungar</a:t>
            </a:r>
            <a:endParaRPr lang="sv-SE" b="1"/>
          </a:p>
          <a:p>
            <a:pPr>
              <a:lnSpc>
                <a:spcPct val="90000"/>
              </a:lnSpc>
              <a:buFontTx/>
              <a:buNone/>
            </a:pPr>
            <a:endParaRPr lang="sv-FI" sz="2800" b="1"/>
          </a:p>
          <a:p>
            <a:pPr>
              <a:lnSpc>
                <a:spcPct val="90000"/>
              </a:lnSpc>
              <a:buFontTx/>
              <a:buNone/>
            </a:pPr>
            <a:endParaRPr lang="sv-FI" sz="2800" b="1"/>
          </a:p>
          <a:p>
            <a:pPr>
              <a:lnSpc>
                <a:spcPct val="90000"/>
              </a:lnSpc>
              <a:buFontTx/>
              <a:buNone/>
            </a:pPr>
            <a:endParaRPr lang="sv-SE" sz="2800" b="1"/>
          </a:p>
          <a:p>
            <a:pPr>
              <a:lnSpc>
                <a:spcPct val="90000"/>
              </a:lnSpc>
              <a:buFontTx/>
              <a:buNone/>
            </a:pPr>
            <a:endParaRPr lang="sv-SE" sz="2800" b="1"/>
          </a:p>
        </p:txBody>
      </p:sp>
    </p:spTree>
    <p:extLst>
      <p:ext uri="{BB962C8B-B14F-4D97-AF65-F5344CB8AC3E}">
        <p14:creationId xmlns:p14="http://schemas.microsoft.com/office/powerpoint/2010/main" val="32161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b="1">
                <a:solidFill>
                  <a:srgbClr val="003399"/>
                </a:solidFill>
              </a:rPr>
              <a:t>Överstarka händer</a:t>
            </a:r>
            <a:endParaRPr lang="sv-SE" b="1">
              <a:solidFill>
                <a:srgbClr val="0033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FI" sz="2400" b="1" dirty="0"/>
              <a:t>Med </a:t>
            </a:r>
            <a:r>
              <a:rPr lang="sv-FI" sz="2400" b="1" dirty="0">
                <a:solidFill>
                  <a:srgbClr val="CC0000"/>
                </a:solidFill>
              </a:rPr>
              <a:t>12 – 19 </a:t>
            </a:r>
            <a:r>
              <a:rPr lang="sv-FI" sz="2400" b="1" dirty="0" err="1">
                <a:solidFill>
                  <a:srgbClr val="CC0000"/>
                </a:solidFill>
              </a:rPr>
              <a:t>hp</a:t>
            </a:r>
            <a:r>
              <a:rPr lang="sv-FI" sz="2400" b="1" dirty="0"/>
              <a:t> och ojämn hand öppnar du med </a:t>
            </a:r>
            <a:endParaRPr lang="sv-FI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v-FI" sz="2400" b="1" dirty="0" smtClean="0">
                <a:solidFill>
                  <a:srgbClr val="CC0000"/>
                </a:solidFill>
              </a:rPr>
              <a:t>    1 </a:t>
            </a:r>
            <a:r>
              <a:rPr lang="sv-FI" sz="2400" b="1" dirty="0">
                <a:solidFill>
                  <a:srgbClr val="CC0000"/>
                </a:solidFill>
              </a:rPr>
              <a:t>trick i färg</a:t>
            </a:r>
            <a:r>
              <a:rPr lang="sv-FI" sz="2400" b="1" dirty="0"/>
              <a:t>.</a:t>
            </a:r>
          </a:p>
          <a:p>
            <a:pPr>
              <a:lnSpc>
                <a:spcPct val="90000"/>
              </a:lnSpc>
            </a:pPr>
            <a:endParaRPr lang="sv-FI" sz="2400" b="1" dirty="0"/>
          </a:p>
          <a:p>
            <a:pPr>
              <a:lnSpc>
                <a:spcPct val="90000"/>
              </a:lnSpc>
            </a:pPr>
            <a:r>
              <a:rPr lang="sv-FI" sz="2400" b="1" dirty="0"/>
              <a:t>Med </a:t>
            </a:r>
            <a:r>
              <a:rPr lang="sv-FI" sz="2400" b="1" dirty="0">
                <a:solidFill>
                  <a:srgbClr val="003399"/>
                </a:solidFill>
              </a:rPr>
              <a:t>starkare händer</a:t>
            </a:r>
            <a:r>
              <a:rPr lang="sv-FI" sz="2400" b="1" dirty="0"/>
              <a:t>, 20 </a:t>
            </a:r>
            <a:r>
              <a:rPr lang="sv-FI" sz="2400" b="1" dirty="0" err="1"/>
              <a:t>hp</a:t>
            </a:r>
            <a:r>
              <a:rPr lang="sv-FI" sz="2400" b="1" dirty="0"/>
              <a:t> eller mer och ojämn hand, </a:t>
            </a:r>
            <a:endParaRPr lang="sv-FI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sv-FI" sz="2400" b="1" dirty="0"/>
              <a:t> </a:t>
            </a:r>
            <a:r>
              <a:rPr lang="sv-FI" sz="2400" b="1" dirty="0" smtClean="0"/>
              <a:t>   ska </a:t>
            </a:r>
            <a:r>
              <a:rPr lang="sv-FI" sz="2400" b="1" dirty="0"/>
              <a:t>du öppna med 2</a:t>
            </a:r>
            <a:r>
              <a:rPr lang="sv-FI" sz="2400" b="1" dirty="0">
                <a:solidFill>
                  <a:srgbClr val="008000"/>
                </a:solidFill>
              </a:rPr>
              <a:t>♣.</a:t>
            </a:r>
          </a:p>
          <a:p>
            <a:pPr>
              <a:lnSpc>
                <a:spcPct val="90000"/>
              </a:lnSpc>
            </a:pPr>
            <a:endParaRPr lang="sv-FI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sv-FI" sz="2400" b="1" dirty="0"/>
              <a:t>Öppningsbudet 2</a:t>
            </a:r>
            <a:r>
              <a:rPr lang="sv-FI" sz="2400" b="1" dirty="0">
                <a:solidFill>
                  <a:srgbClr val="008000"/>
                </a:solidFill>
              </a:rPr>
              <a:t>♣ </a:t>
            </a:r>
            <a:r>
              <a:rPr lang="sv-FI" sz="2400" b="1" dirty="0"/>
              <a:t>(följt av återbud i färg) är artificiellt och behöver inte innehålla någon klöverfärg</a:t>
            </a:r>
            <a:r>
              <a:rPr lang="sv-FI" sz="2400" b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sv-FI" sz="2400" b="1" dirty="0" smtClean="0"/>
          </a:p>
          <a:p>
            <a:pPr>
              <a:lnSpc>
                <a:spcPct val="90000"/>
              </a:lnSpc>
            </a:pPr>
            <a:r>
              <a:rPr lang="sv-FI" sz="2400" b="1" dirty="0" smtClean="0"/>
              <a:t>Öppningsbudet 2</a:t>
            </a:r>
            <a:r>
              <a:rPr lang="sv-FI" sz="2400" b="1" dirty="0" smtClean="0">
                <a:solidFill>
                  <a:srgbClr val="008000"/>
                </a:solidFill>
              </a:rPr>
              <a:t>♣ </a:t>
            </a:r>
            <a:r>
              <a:rPr lang="sv-FI" sz="2400" b="1" dirty="0" smtClean="0"/>
              <a:t>skall alerteras.</a:t>
            </a:r>
          </a:p>
          <a:p>
            <a:pPr>
              <a:lnSpc>
                <a:spcPct val="90000"/>
              </a:lnSpc>
            </a:pPr>
            <a:endParaRPr lang="sv-FI" sz="2400" b="1" dirty="0"/>
          </a:p>
          <a:p>
            <a:pPr>
              <a:lnSpc>
                <a:spcPct val="90000"/>
              </a:lnSpc>
            </a:pPr>
            <a:r>
              <a:rPr lang="sv-FI" sz="2400" b="1" dirty="0" smtClean="0"/>
              <a:t>Öppningsbudet 2</a:t>
            </a:r>
            <a:r>
              <a:rPr lang="sv-FI" sz="2400" b="1" dirty="0" smtClean="0">
                <a:solidFill>
                  <a:srgbClr val="008000"/>
                </a:solidFill>
              </a:rPr>
              <a:t>♣</a:t>
            </a:r>
            <a:r>
              <a:rPr lang="sv-FI" sz="2400" b="1" dirty="0" smtClean="0"/>
              <a:t>, följt av återbud i färg är </a:t>
            </a:r>
            <a:r>
              <a:rPr lang="sv-FI" sz="2400" b="1" dirty="0" smtClean="0">
                <a:solidFill>
                  <a:srgbClr val="C00000"/>
                </a:solidFill>
              </a:rPr>
              <a:t>krav till utgång</a:t>
            </a:r>
            <a:r>
              <a:rPr lang="sv-FI" sz="2400" b="1" dirty="0" smtClean="0"/>
              <a:t>.</a:t>
            </a:r>
            <a:endParaRPr lang="sv-FI" sz="2400" b="1" dirty="0"/>
          </a:p>
          <a:p>
            <a:pPr>
              <a:lnSpc>
                <a:spcPct val="90000"/>
              </a:lnSpc>
            </a:pPr>
            <a:endParaRPr lang="sv-SE" sz="2800" b="1" dirty="0"/>
          </a:p>
          <a:p>
            <a:pPr>
              <a:lnSpc>
                <a:spcPct val="90000"/>
              </a:lnSpc>
            </a:pP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1323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FI" sz="3600" b="1">
                <a:solidFill>
                  <a:srgbClr val="008000"/>
                </a:solidFill>
              </a:rPr>
              <a:t>Om du frågar efter kungar lovar du samtidigt alla äss!</a:t>
            </a:r>
            <a:endParaRPr lang="sv-SE" sz="3600" b="1">
              <a:solidFill>
                <a:srgbClr val="008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90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sz="3600" b="1" dirty="0" smtClean="0"/>
              <a:t/>
            </a:r>
            <a:br>
              <a:rPr lang="sv-FI" sz="3600" b="1" dirty="0" smtClean="0"/>
            </a:br>
            <a:r>
              <a:rPr lang="sv-FI" sz="3100" b="1" dirty="0" smtClean="0"/>
              <a:t>På öppningsbudet </a:t>
            </a:r>
            <a:r>
              <a:rPr lang="sv-FI" sz="3100" b="1" dirty="0"/>
              <a:t>2</a:t>
            </a:r>
            <a:r>
              <a:rPr lang="sv-FI" sz="3100" b="1" dirty="0">
                <a:solidFill>
                  <a:srgbClr val="008000"/>
                </a:solidFill>
              </a:rPr>
              <a:t>♣ </a:t>
            </a:r>
            <a:r>
              <a:rPr lang="sv-FI" sz="3100" b="1" dirty="0">
                <a:solidFill>
                  <a:schemeClr val="tx1"/>
                </a:solidFill>
              </a:rPr>
              <a:t>bjuder svarshanden antingen </a:t>
            </a:r>
            <a:r>
              <a:rPr lang="sv-FI" sz="3100" b="1" dirty="0" smtClean="0">
                <a:solidFill>
                  <a:schemeClr val="tx1"/>
                </a:solidFill>
              </a:rPr>
              <a:t/>
            </a:r>
            <a:br>
              <a:rPr lang="sv-FI" sz="3100" b="1" dirty="0" smtClean="0">
                <a:solidFill>
                  <a:schemeClr val="tx1"/>
                </a:solidFill>
              </a:rPr>
            </a:br>
            <a:r>
              <a:rPr lang="sv-FI" sz="3100" b="1" dirty="0" smtClean="0">
                <a:solidFill>
                  <a:srgbClr val="CC0000"/>
                </a:solidFill>
              </a:rPr>
              <a:t>positivt</a:t>
            </a:r>
            <a:r>
              <a:rPr lang="sv-FI" sz="3100" b="1" dirty="0" smtClean="0">
                <a:solidFill>
                  <a:schemeClr val="tx1"/>
                </a:solidFill>
              </a:rPr>
              <a:t> </a:t>
            </a:r>
            <a:r>
              <a:rPr lang="sv-FI" sz="3100" b="1" dirty="0">
                <a:solidFill>
                  <a:schemeClr val="tx1"/>
                </a:solidFill>
              </a:rPr>
              <a:t>eller </a:t>
            </a:r>
            <a:r>
              <a:rPr lang="sv-FI" sz="3100" b="1" dirty="0">
                <a:solidFill>
                  <a:srgbClr val="CC0000"/>
                </a:solidFill>
              </a:rPr>
              <a:t>negativt</a:t>
            </a:r>
            <a:r>
              <a:rPr lang="sv-FI" sz="3100" b="1" dirty="0">
                <a:solidFill>
                  <a:schemeClr val="tx1"/>
                </a:solidFill>
              </a:rPr>
              <a:t>.</a:t>
            </a:r>
            <a:r>
              <a:rPr lang="sv-FI" sz="3100" b="1" dirty="0">
                <a:solidFill>
                  <a:srgbClr val="008000"/>
                </a:solidFill>
              </a:rPr>
              <a:t> </a:t>
            </a:r>
            <a:r>
              <a:rPr lang="sv-SE" sz="3100" b="1" dirty="0"/>
              <a:t/>
            </a:r>
            <a:br>
              <a:rPr lang="sv-SE" sz="3100" b="1" dirty="0"/>
            </a:br>
            <a:endParaRPr lang="sv-SE" sz="31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sz="2400" b="1" dirty="0"/>
          </a:p>
          <a:p>
            <a:r>
              <a:rPr lang="sv-FI" sz="2400" b="1" dirty="0"/>
              <a:t>Svarsbudet 2</a:t>
            </a:r>
            <a:r>
              <a:rPr lang="sv-FI" sz="2400" b="1" dirty="0">
                <a:solidFill>
                  <a:srgbClr val="FF6600"/>
                </a:solidFill>
              </a:rPr>
              <a:t>♦ </a:t>
            </a:r>
            <a:r>
              <a:rPr lang="sv-FI" sz="2400" b="1" dirty="0"/>
              <a:t>är negativt. Lovar 0-5 </a:t>
            </a:r>
            <a:r>
              <a:rPr lang="sv-FI" sz="2400" b="1" dirty="0" err="1"/>
              <a:t>hp</a:t>
            </a:r>
            <a:r>
              <a:rPr lang="sv-FI" sz="2400" b="1" dirty="0"/>
              <a:t>.</a:t>
            </a:r>
          </a:p>
          <a:p>
            <a:endParaRPr lang="sv-FI" sz="2400" b="1" dirty="0"/>
          </a:p>
          <a:p>
            <a:pPr>
              <a:buFontTx/>
              <a:buNone/>
            </a:pPr>
            <a:endParaRPr lang="sv-FI" sz="2400" b="1" dirty="0"/>
          </a:p>
          <a:p>
            <a:r>
              <a:rPr lang="sv-FI" sz="2400" b="1" u="sng" dirty="0">
                <a:solidFill>
                  <a:srgbClr val="CC0000"/>
                </a:solidFill>
              </a:rPr>
              <a:t>Alla andra bud är positiva</a:t>
            </a:r>
            <a:r>
              <a:rPr lang="sv-FI" sz="2400" b="1" dirty="0"/>
              <a:t> </a:t>
            </a:r>
            <a:r>
              <a:rPr lang="sv-FI" sz="2400" b="1" u="sng" dirty="0"/>
              <a:t>och visar minst 6 </a:t>
            </a:r>
            <a:r>
              <a:rPr lang="sv-FI" sz="2400" b="1" u="sng" dirty="0" err="1"/>
              <a:t>hp</a:t>
            </a:r>
            <a:r>
              <a:rPr lang="sv-FI" sz="2400" b="1" u="sng" dirty="0"/>
              <a:t>.</a:t>
            </a:r>
          </a:p>
          <a:p>
            <a:pPr>
              <a:buFontTx/>
              <a:buNone/>
            </a:pPr>
            <a:r>
              <a:rPr lang="sv-FI" sz="2400" b="1" dirty="0"/>
              <a:t>	Ett </a:t>
            </a:r>
            <a:r>
              <a:rPr lang="sv-FI" sz="2400" b="1" dirty="0" err="1"/>
              <a:t>färgbud</a:t>
            </a:r>
            <a:r>
              <a:rPr lang="sv-FI" sz="2400" b="1" dirty="0"/>
              <a:t> visar minst 5 kort.</a:t>
            </a:r>
          </a:p>
          <a:p>
            <a:pPr>
              <a:buFontTx/>
              <a:buNone/>
            </a:pPr>
            <a:r>
              <a:rPr lang="sv-FI" sz="2400" b="1" dirty="0"/>
              <a:t>	2 NT lovar jämn hand.</a:t>
            </a:r>
          </a:p>
          <a:p>
            <a:pPr>
              <a:buFontTx/>
              <a:buNone/>
            </a:pPr>
            <a:r>
              <a:rPr lang="sv-FI" sz="2400" b="1" dirty="0"/>
              <a:t>     Med positiv hand och ruterfärg måste SH hoppa till 3</a:t>
            </a:r>
            <a:r>
              <a:rPr lang="sv-FI" sz="2400" b="1" dirty="0">
                <a:solidFill>
                  <a:srgbClr val="FF6600"/>
                </a:solidFill>
              </a:rPr>
              <a:t>♦</a:t>
            </a:r>
            <a:r>
              <a:rPr lang="sv-FI" sz="2400" b="1" dirty="0"/>
              <a:t>.</a:t>
            </a:r>
            <a:r>
              <a:rPr lang="sv-S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67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7" y="0"/>
            <a:ext cx="6183765" cy="88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 smtClean="0"/>
              <a:t>Din partner öppnar med 2</a:t>
            </a:r>
            <a:r>
              <a:rPr lang="sv-FI" sz="2800" dirty="0" smtClean="0">
                <a:solidFill>
                  <a:srgbClr val="006600"/>
                </a:solidFill>
              </a:rPr>
              <a:t>♣</a:t>
            </a:r>
            <a:r>
              <a:rPr lang="sv-FI" sz="2800" b="1" dirty="0" smtClean="0"/>
              <a:t>. </a:t>
            </a:r>
            <a:br>
              <a:rPr lang="sv-FI" sz="2800" b="1" dirty="0" smtClean="0"/>
            </a:br>
            <a:r>
              <a:rPr lang="sv-FI" sz="2800" b="1" dirty="0" smtClean="0"/>
              <a:t>Vad bjuder du med följande kort?</a:t>
            </a:r>
            <a:endParaRPr lang="sv-FI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>
                <a:solidFill>
                  <a:srgbClr val="002060"/>
                </a:solidFill>
              </a:rPr>
              <a:t>♠ </a:t>
            </a:r>
            <a:r>
              <a:rPr lang="sv-FI" b="1" dirty="0" smtClean="0"/>
              <a:t>9 7 4</a:t>
            </a:r>
            <a:endParaRPr lang="sv-FI" b="1" dirty="0"/>
          </a:p>
          <a:p>
            <a:pPr marL="0" indent="0">
              <a:buNone/>
            </a:pPr>
            <a:r>
              <a:rPr lang="sv-FI" b="1" dirty="0" smtClean="0">
                <a:solidFill>
                  <a:srgbClr val="C00000"/>
                </a:solidFill>
              </a:rPr>
              <a:t>♥ </a:t>
            </a:r>
            <a:r>
              <a:rPr lang="sv-FI" b="1" dirty="0" smtClean="0"/>
              <a:t>7 6 2</a:t>
            </a:r>
            <a:endParaRPr lang="sv-F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FF3300"/>
                </a:solidFill>
              </a:rPr>
              <a:t>♦ </a:t>
            </a:r>
            <a:r>
              <a:rPr lang="sv-FI" b="1" dirty="0" smtClean="0"/>
              <a:t>9 7 5 3</a:t>
            </a:r>
            <a:endParaRPr lang="sv-FI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006600"/>
                </a:solidFill>
              </a:rPr>
              <a:t>♣ </a:t>
            </a:r>
            <a:r>
              <a:rPr lang="sv-FI" b="1" dirty="0" smtClean="0"/>
              <a:t>9 7 5</a:t>
            </a:r>
            <a:endParaRPr lang="sv-FI" b="1" dirty="0"/>
          </a:p>
          <a:p>
            <a:pPr marL="0" indent="0">
              <a:buNone/>
            </a:pPr>
            <a:endParaRPr lang="sv-FI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/>
              <a:t>2</a:t>
            </a:r>
            <a:r>
              <a:rPr lang="sv-FI" b="1" dirty="0" smtClean="0">
                <a:solidFill>
                  <a:srgbClr val="FF6600"/>
                </a:solidFill>
              </a:rPr>
              <a:t>♦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7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 smtClean="0"/>
              <a:t>Din partner öppnar med 2</a:t>
            </a:r>
            <a:r>
              <a:rPr lang="sv-FI" sz="2800" dirty="0" smtClean="0">
                <a:solidFill>
                  <a:srgbClr val="006600"/>
                </a:solidFill>
              </a:rPr>
              <a:t>♣</a:t>
            </a:r>
            <a:r>
              <a:rPr lang="sv-FI" sz="2800" b="1" dirty="0" smtClean="0"/>
              <a:t>. </a:t>
            </a:r>
            <a:br>
              <a:rPr lang="sv-FI" sz="2800" b="1" dirty="0" smtClean="0"/>
            </a:br>
            <a:r>
              <a:rPr lang="sv-FI" sz="2800" b="1" dirty="0" smtClean="0"/>
              <a:t>Vad bjuder du med följande kort?</a:t>
            </a:r>
            <a:endParaRPr lang="sv-FI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>
                <a:solidFill>
                  <a:srgbClr val="002060"/>
                </a:solidFill>
              </a:rPr>
              <a:t>♠ </a:t>
            </a:r>
            <a:r>
              <a:rPr lang="sv-FI" b="1" dirty="0" smtClean="0"/>
              <a:t>Q J 8 5</a:t>
            </a:r>
            <a:endParaRPr lang="sv-FI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C00000"/>
                </a:solidFill>
              </a:rPr>
              <a:t>♥ </a:t>
            </a:r>
            <a:r>
              <a:rPr lang="sv-FI" b="1" dirty="0" smtClean="0"/>
              <a:t>K 8 6</a:t>
            </a:r>
            <a:endParaRPr lang="sv-FI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FF3300"/>
                </a:solidFill>
              </a:rPr>
              <a:t>♦ </a:t>
            </a:r>
            <a:r>
              <a:rPr lang="sv-FI" b="1" dirty="0" smtClean="0"/>
              <a:t>8 4 3 2</a:t>
            </a:r>
          </a:p>
          <a:p>
            <a:pPr marL="0" indent="0">
              <a:buNone/>
            </a:pPr>
            <a:r>
              <a:rPr lang="sv-FI" b="1" dirty="0" smtClean="0">
                <a:solidFill>
                  <a:srgbClr val="006600"/>
                </a:solidFill>
              </a:rPr>
              <a:t>♣ </a:t>
            </a:r>
            <a:r>
              <a:rPr lang="sv-FI" b="1" dirty="0" smtClean="0"/>
              <a:t>7 5</a:t>
            </a:r>
            <a:endParaRPr lang="sv-FI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/>
              <a:t>2 NT</a:t>
            </a:r>
          </a:p>
        </p:txBody>
      </p:sp>
    </p:spTree>
    <p:extLst>
      <p:ext uri="{BB962C8B-B14F-4D97-AF65-F5344CB8AC3E}">
        <p14:creationId xmlns:p14="http://schemas.microsoft.com/office/powerpoint/2010/main" val="295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 smtClean="0"/>
              <a:t>Din partner öppnar med 2</a:t>
            </a:r>
            <a:r>
              <a:rPr lang="sv-FI" sz="2800" dirty="0" smtClean="0">
                <a:solidFill>
                  <a:srgbClr val="006600"/>
                </a:solidFill>
              </a:rPr>
              <a:t>♣</a:t>
            </a:r>
            <a:r>
              <a:rPr lang="sv-FI" sz="2800" b="1" dirty="0" smtClean="0"/>
              <a:t>. </a:t>
            </a:r>
            <a:br>
              <a:rPr lang="sv-FI" sz="2800" b="1" dirty="0" smtClean="0"/>
            </a:br>
            <a:r>
              <a:rPr lang="sv-FI" sz="2800" b="1" dirty="0" smtClean="0"/>
              <a:t>Vad bjuder du med följande kort?</a:t>
            </a:r>
            <a:endParaRPr lang="sv-FI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>
                <a:solidFill>
                  <a:srgbClr val="002060"/>
                </a:solidFill>
              </a:rPr>
              <a:t>♠ </a:t>
            </a:r>
            <a:r>
              <a:rPr lang="sv-FI" b="1" dirty="0" smtClean="0"/>
              <a:t>Q T 8 5 3</a:t>
            </a:r>
          </a:p>
          <a:p>
            <a:pPr marL="0" indent="0">
              <a:buNone/>
            </a:pPr>
            <a:r>
              <a:rPr lang="sv-FI" b="1" dirty="0" smtClean="0">
                <a:solidFill>
                  <a:srgbClr val="C00000"/>
                </a:solidFill>
              </a:rPr>
              <a:t>♥ </a:t>
            </a:r>
            <a:r>
              <a:rPr lang="sv-FI" b="1" dirty="0" smtClean="0"/>
              <a:t>8 6</a:t>
            </a:r>
            <a:endParaRPr lang="sv-FI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FF3300"/>
                </a:solidFill>
              </a:rPr>
              <a:t>♦ </a:t>
            </a:r>
            <a:r>
              <a:rPr lang="sv-FI" b="1" dirty="0" smtClean="0"/>
              <a:t>A 9 7 5 3</a:t>
            </a:r>
            <a:endParaRPr lang="sv-FI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006600"/>
                </a:solidFill>
              </a:rPr>
              <a:t>♣ </a:t>
            </a:r>
            <a:r>
              <a:rPr lang="sv-FI" b="1" dirty="0" smtClean="0"/>
              <a:t>5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/>
              <a:t>2</a:t>
            </a:r>
            <a:r>
              <a:rPr lang="sv-FI" b="1" dirty="0" smtClean="0">
                <a:solidFill>
                  <a:srgbClr val="002060"/>
                </a:solidFill>
              </a:rPr>
              <a:t>♠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209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 b="1" dirty="0" smtClean="0"/>
              <a:t>Din partner öppnar med 2</a:t>
            </a:r>
            <a:r>
              <a:rPr lang="sv-FI" sz="2800" dirty="0" smtClean="0">
                <a:solidFill>
                  <a:srgbClr val="006600"/>
                </a:solidFill>
              </a:rPr>
              <a:t>♣</a:t>
            </a:r>
            <a:r>
              <a:rPr lang="sv-FI" sz="2800" b="1" dirty="0" smtClean="0"/>
              <a:t>. </a:t>
            </a:r>
            <a:br>
              <a:rPr lang="sv-FI" sz="2800" b="1" dirty="0" smtClean="0"/>
            </a:br>
            <a:r>
              <a:rPr lang="sv-FI" sz="2800" b="1" dirty="0" smtClean="0"/>
              <a:t>Vad bjuder du med följande kort?</a:t>
            </a:r>
            <a:endParaRPr lang="sv-FI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>
                <a:solidFill>
                  <a:srgbClr val="002060"/>
                </a:solidFill>
              </a:rPr>
              <a:t>♠ </a:t>
            </a:r>
            <a:r>
              <a:rPr lang="sv-FI" b="1" dirty="0" smtClean="0"/>
              <a:t>K T 9 8 7 5</a:t>
            </a:r>
            <a:endParaRPr lang="sv-FI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C00000"/>
                </a:solidFill>
              </a:rPr>
              <a:t>♥ </a:t>
            </a:r>
            <a:r>
              <a:rPr lang="sv-FI" b="1" dirty="0" smtClean="0"/>
              <a:t>6 4</a:t>
            </a:r>
            <a:endParaRPr lang="sv-FI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FF3300"/>
                </a:solidFill>
              </a:rPr>
              <a:t>♦ </a:t>
            </a:r>
            <a:r>
              <a:rPr lang="sv-FI" b="1" dirty="0" smtClean="0"/>
              <a:t>9 7 6</a:t>
            </a:r>
            <a:endParaRPr lang="sv-FI" b="1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r>
              <a:rPr lang="sv-FI" b="1" dirty="0" smtClean="0">
                <a:solidFill>
                  <a:srgbClr val="006600"/>
                </a:solidFill>
              </a:rPr>
              <a:t>♣ </a:t>
            </a:r>
            <a:r>
              <a:rPr lang="sv-FI" b="1" dirty="0" smtClean="0"/>
              <a:t>9 6</a:t>
            </a:r>
            <a:endParaRPr lang="sv-FI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FI" dirty="0" smtClean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b="1" dirty="0" smtClean="0"/>
              <a:t>2</a:t>
            </a:r>
            <a:r>
              <a:rPr lang="sv-FI" b="1" dirty="0" smtClean="0">
                <a:solidFill>
                  <a:srgbClr val="FF6600"/>
                </a:solidFill>
              </a:rPr>
              <a:t>♦</a:t>
            </a:r>
            <a:endParaRPr lang="sv-FI" dirty="0" smtClean="0"/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585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b="1">
                <a:solidFill>
                  <a:srgbClr val="CC0000"/>
                </a:solidFill>
              </a:rPr>
              <a:t>Öppningshandens andra bud</a:t>
            </a:r>
            <a:endParaRPr lang="sv-SE" sz="4000" b="1">
              <a:solidFill>
                <a:srgbClr val="CC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FI" dirty="0"/>
          </a:p>
          <a:p>
            <a:r>
              <a:rPr lang="sv-FI" b="1" dirty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- </a:t>
            </a:r>
            <a:r>
              <a:rPr lang="sv-FI" b="1" dirty="0" smtClean="0"/>
              <a:t>2</a:t>
            </a:r>
            <a:r>
              <a:rPr lang="sv-FI" b="1" dirty="0" smtClean="0">
                <a:solidFill>
                  <a:srgbClr val="FF6600"/>
                </a:solidFill>
              </a:rPr>
              <a:t>♦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	2</a:t>
            </a:r>
            <a:r>
              <a:rPr lang="sv-FI" b="1" dirty="0">
                <a:solidFill>
                  <a:srgbClr val="000080"/>
                </a:solidFill>
              </a:rPr>
              <a:t>♠</a:t>
            </a:r>
            <a:r>
              <a:rPr lang="sv-SE" b="1" dirty="0"/>
              <a:t> </a:t>
            </a:r>
            <a:r>
              <a:rPr lang="sv-FI" b="1" dirty="0"/>
              <a:t>= fem </a:t>
            </a:r>
            <a:r>
              <a:rPr lang="sv-FI" b="1" dirty="0" smtClean="0"/>
              <a:t>kort</a:t>
            </a:r>
          </a:p>
          <a:p>
            <a:pPr>
              <a:buFontTx/>
              <a:buNone/>
            </a:pPr>
            <a:r>
              <a:rPr lang="sv-FI" sz="3000" b="1" dirty="0" smtClean="0"/>
              <a:t>Svarshanden stöder med minst tre korts spader,</a:t>
            </a:r>
          </a:p>
          <a:p>
            <a:pPr>
              <a:buFontTx/>
              <a:buNone/>
            </a:pPr>
            <a:r>
              <a:rPr lang="sv-FI" sz="3000" b="1" dirty="0" smtClean="0"/>
              <a:t>bjuder en egen minst femkorts färg eller bjuder sang.</a:t>
            </a:r>
          </a:p>
          <a:p>
            <a:pPr>
              <a:buFontTx/>
              <a:buNone/>
            </a:pPr>
            <a:r>
              <a:rPr lang="sv-FI" sz="3000" b="1" dirty="0" smtClean="0">
                <a:solidFill>
                  <a:srgbClr val="FF0000"/>
                </a:solidFill>
              </a:rPr>
              <a:t>OBS! Utgångskrav råder. SH måste fortsätta budgivningen</a:t>
            </a:r>
            <a:r>
              <a:rPr lang="sv-FI" sz="3000" b="1" dirty="0" smtClean="0"/>
              <a:t>.</a:t>
            </a:r>
            <a:endParaRPr lang="sv-FI" sz="3000" b="1" dirty="0"/>
          </a:p>
          <a:p>
            <a:pPr>
              <a:buFontTx/>
              <a:buNone/>
            </a:pPr>
            <a:endParaRPr lang="sv-FI" b="1" dirty="0"/>
          </a:p>
          <a:p>
            <a:r>
              <a:rPr lang="sv-FI" b="1" dirty="0"/>
              <a:t>2</a:t>
            </a:r>
            <a:r>
              <a:rPr lang="sv-FI" b="1" dirty="0">
                <a:solidFill>
                  <a:srgbClr val="008000"/>
                </a:solidFill>
              </a:rPr>
              <a:t>♣</a:t>
            </a:r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FI" b="1" dirty="0"/>
              <a:t>- 2</a:t>
            </a:r>
            <a:r>
              <a:rPr lang="sv-FI" b="1" dirty="0">
                <a:solidFill>
                  <a:srgbClr val="FF6600"/>
                </a:solidFill>
              </a:rPr>
              <a:t>♦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	2</a:t>
            </a:r>
            <a:r>
              <a:rPr lang="sv-FI" b="1" dirty="0">
                <a:solidFill>
                  <a:srgbClr val="000080"/>
                </a:solidFill>
              </a:rPr>
              <a:t>♠</a:t>
            </a:r>
            <a:r>
              <a:rPr lang="sv-SE" b="1" dirty="0"/>
              <a:t> </a:t>
            </a:r>
            <a:r>
              <a:rPr lang="sv-FI" b="1" dirty="0"/>
              <a:t> - </a:t>
            </a:r>
            <a:r>
              <a:rPr lang="sv-FI" b="1" dirty="0" smtClean="0"/>
              <a:t>3LF</a:t>
            </a:r>
            <a:endParaRPr lang="sv-FI" b="1" dirty="0"/>
          </a:p>
          <a:p>
            <a:pPr>
              <a:buFontTx/>
              <a:buNone/>
            </a:pPr>
            <a:r>
              <a:rPr lang="sv-FI" b="1" dirty="0"/>
              <a:t>    3</a:t>
            </a:r>
            <a:r>
              <a:rPr lang="sv-FI" b="1" dirty="0">
                <a:solidFill>
                  <a:srgbClr val="FF0000"/>
                </a:solidFill>
              </a:rPr>
              <a:t>♥</a:t>
            </a:r>
            <a:r>
              <a:rPr lang="sv-SE" b="1" dirty="0"/>
              <a:t> </a:t>
            </a:r>
            <a:r>
              <a:rPr lang="sv-FI" b="1" dirty="0"/>
              <a:t>= fyra korts hjärter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560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580</Words>
  <Application>Microsoft Office PowerPoint</Application>
  <PresentationFormat>Bildspel på skärmen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GK 18</vt:lpstr>
      <vt:lpstr>Överstarka händer</vt:lpstr>
      <vt:lpstr> På öppningsbudet 2♣ bjuder svarshanden antingen  positivt eller negativt.  </vt:lpstr>
      <vt:lpstr>PowerPoint-presentation</vt:lpstr>
      <vt:lpstr>Din partner öppnar med 2♣.  Vad bjuder du med följande kort?</vt:lpstr>
      <vt:lpstr>Din partner öppnar med 2♣.  Vad bjuder du med följande kort?</vt:lpstr>
      <vt:lpstr>Din partner öppnar med 2♣.  Vad bjuder du med följande kort?</vt:lpstr>
      <vt:lpstr>Din partner öppnar med 2♣.  Vad bjuder du med följande kort?</vt:lpstr>
      <vt:lpstr>Öppningshandens andra bud</vt:lpstr>
      <vt:lpstr>PowerPoint-presentation</vt:lpstr>
      <vt:lpstr>Öppningshanden återkommer med ett sangbud.</vt:lpstr>
      <vt:lpstr>Öppningshanden återkommer med ett sangbud</vt:lpstr>
      <vt:lpstr>Enda tillfälle då 2♣ öppningen inte är krav till utgång.</vt:lpstr>
      <vt:lpstr>Då öppningshanden lovar jämn hand 22-24hp vill SH vara i utgång med minst 3 hp.</vt:lpstr>
      <vt:lpstr>Då öppningshanden lovar jämn hand 22-24hp vill SH vara i utgång med minst 3 hp.</vt:lpstr>
      <vt:lpstr>Lillslam och storslam</vt:lpstr>
      <vt:lpstr>Mera bonus för slammar än för utgång</vt:lpstr>
      <vt:lpstr>Blackwood ässfråga</vt:lpstr>
      <vt:lpstr>Kungfråga</vt:lpstr>
      <vt:lpstr>Om du frågar efter kungar lovar du samtidigt alla äss!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9</dc:title>
  <dc:creator>Teta</dc:creator>
  <cp:lastModifiedBy>Teta</cp:lastModifiedBy>
  <cp:revision>28</cp:revision>
  <dcterms:created xsi:type="dcterms:W3CDTF">2013-02-09T09:30:08Z</dcterms:created>
  <dcterms:modified xsi:type="dcterms:W3CDTF">2013-02-10T06:37:04Z</dcterms:modified>
</cp:coreProperties>
</file>