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28"/>
  </p:notesMasterIdLst>
  <p:sldIdLst>
    <p:sldId id="266" r:id="rId4"/>
    <p:sldId id="297" r:id="rId5"/>
    <p:sldId id="327" r:id="rId6"/>
    <p:sldId id="324" r:id="rId7"/>
    <p:sldId id="312" r:id="rId8"/>
    <p:sldId id="315" r:id="rId9"/>
    <p:sldId id="313" r:id="rId10"/>
    <p:sldId id="316" r:id="rId11"/>
    <p:sldId id="319" r:id="rId12"/>
    <p:sldId id="321" r:id="rId13"/>
    <p:sldId id="293" r:id="rId14"/>
    <p:sldId id="325" r:id="rId15"/>
    <p:sldId id="326" r:id="rId16"/>
    <p:sldId id="322" r:id="rId17"/>
    <p:sldId id="299" r:id="rId18"/>
    <p:sldId id="300" r:id="rId19"/>
    <p:sldId id="314" r:id="rId20"/>
    <p:sldId id="301" r:id="rId21"/>
    <p:sldId id="317" r:id="rId22"/>
    <p:sldId id="308" r:id="rId23"/>
    <p:sldId id="309" r:id="rId24"/>
    <p:sldId id="310" r:id="rId25"/>
    <p:sldId id="291" r:id="rId26"/>
    <p:sldId id="323" r:id="rId2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28" autoAdjust="0"/>
    <p:restoredTop sz="92298" autoAdjust="0"/>
  </p:normalViewPr>
  <p:slideViewPr>
    <p:cSldViewPr>
      <p:cViewPr>
        <p:scale>
          <a:sx n="79" d="100"/>
          <a:sy n="79" d="100"/>
        </p:scale>
        <p:origin x="-1402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CBA17-6A37-4C74-B413-56244255BFF1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48BA2-8A1B-47B0-A399-3E65A33BE6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20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48BA2-8A1B-47B0-A399-3E65A33BE62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3496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58A35-537B-4621-BBDB-48EBB46113E6}" type="slidenum">
              <a:rPr lang="fi-FI">
                <a:solidFill>
                  <a:prstClr val="black"/>
                </a:solidFill>
              </a:rPr>
              <a:pPr/>
              <a:t>10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58A35-537B-4621-BBDB-48EBB46113E6}" type="slidenum">
              <a:rPr lang="fi-FI">
                <a:solidFill>
                  <a:prstClr val="black"/>
                </a:solidFill>
              </a:rPr>
              <a:pPr/>
              <a:t>13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58A35-537B-4621-BBDB-48EBB46113E6}" type="slidenum">
              <a:rPr lang="fi-FI">
                <a:solidFill>
                  <a:prstClr val="black"/>
                </a:solidFill>
              </a:rPr>
              <a:pPr/>
              <a:t>18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58A35-537B-4621-BBDB-48EBB46113E6}" type="slidenum">
              <a:rPr lang="fi-FI">
                <a:solidFill>
                  <a:prstClr val="black"/>
                </a:solidFill>
              </a:rPr>
              <a:pPr/>
              <a:t>19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32F98-6134-45BA-9445-5DD5D7BC52DB}" type="slidenum">
              <a:rPr lang="fi-FI">
                <a:solidFill>
                  <a:prstClr val="black"/>
                </a:solidFill>
              </a:rPr>
              <a:pPr/>
              <a:t>21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6030-9271-4DB5-A156-143714102A98}" type="datetime1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32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80E-75CA-40B9-8C4C-F5E8DA46F9B2}" type="datetime1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43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4E7-D2EA-4071-A7C0-6AA383C71E3D}" type="datetime1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688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A79E61-0BCD-4072-9200-ED8A3D1A9F17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DFCF4-72EF-49C7-A1B1-821D4166BBD9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21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2F0288-A81F-4D16-99E3-AE3F2B2567ED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F2E96-9164-4118-94D9-1ABA21DA84D2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98770-7354-45AE-86BE-74D1D5EA24CB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2F8D-AAB8-4E99-9FC4-461DB1A321CF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01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2CAC5-88BC-405B-92C2-F9D421B0363F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6B700-7A8F-45E9-8DBE-606F19C241FC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90BD1-F15A-425D-98B7-BC62464EFA9A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AC502-A6ED-48FD-B07B-1273D1BD7FEA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299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8629A1-B2FA-4D9F-8C4E-02DEFED526AC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98F2-45AD-4E77-BD81-D0747371F76E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600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EC5278-D61C-49C0-9809-19C82CC11104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5F203-5D72-4A44-88A8-3F93CC2E28E7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33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79C602-BB50-4773-A705-15EECEC2CB11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C28EB-4EF2-4728-A9B1-99DF61A2A635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9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5CE8-97FA-4DD2-8FD6-CCDE512C7712}" type="datetime1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419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7781D4-64BC-469A-9884-300DCC26E8D8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DB4B7-8B97-40B8-982D-B7468152D226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58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30F82C-EFA1-4003-8032-9F29E313D495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93797-CF15-4E15-937C-0D5B3D51917D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68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9F9CD7-CE2F-44BF-B2D3-3F7287419D40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2.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7C79-8384-41B6-B2B6-B3DB60272A78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8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6030-9271-4DB5-A156-143714102A98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4107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5CE8-97FA-4DD2-8FD6-CCDE512C7712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360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B9D0-4EEF-439B-A3DC-38973BF4D592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435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304F-2367-485C-A759-B41C597E11F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5110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F575-137D-4783-B38A-AAA543322C6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51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EE5C-56A8-4C33-AED5-C784A82CAD3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150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0E84-4227-46BB-B42A-E260C42C60A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B9D0-4EEF-439B-A3DC-38973BF4D592}" type="datetime1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2703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588B5-F862-4856-B4A8-1BFAA972D3C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093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6DCA-81F9-4042-A8D3-D6D8D28A854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8542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680E-75CA-40B9-8C4C-F5E8DA46F9B2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3099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4E7-D2EA-4071-A7C0-6AA383C71E3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44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304F-2367-485C-A759-B41C597E11F4}" type="datetime1">
              <a:rPr lang="fi-FI" smtClean="0"/>
              <a:t>16.9.2013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50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4F575-137D-4783-B38A-AAA543322C61}" type="datetime1">
              <a:rPr lang="fi-FI" smtClean="0"/>
              <a:t>16.9.2013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6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EE5C-56A8-4C33-AED5-C784A82CAD3C}" type="datetime1">
              <a:rPr lang="fi-FI" smtClean="0"/>
              <a:t>16.9.2013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100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0E84-4227-46BB-B42A-E260C42C60A3}" type="datetime1">
              <a:rPr lang="fi-FI" smtClean="0"/>
              <a:t>16.9.2013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145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588B5-F862-4856-B4A8-1BFAA972D3CE}" type="datetime1">
              <a:rPr lang="fi-FI" smtClean="0"/>
              <a:t>16.9.2013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659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6DCA-81F9-4042-A8D3-D6D8D28A8541}" type="datetime1">
              <a:rPr lang="fi-FI" smtClean="0"/>
              <a:t>16.9.2013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89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D2F9F-3CDC-423D-8353-DE36BD9B915E}" type="datetime1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2.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995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F6D040-C3EA-4C99-B6ED-2F2B00CE703E}" type="datetime1">
              <a:rPr lang="fi-FI" smtClean="0">
                <a:solidFill>
                  <a:srgbClr val="000000"/>
                </a:solidFill>
              </a:rPr>
              <a:t>16.9.2013</a:t>
            </a:fld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srgbClr val="000000"/>
                </a:solidFill>
              </a:rPr>
              <a:t>2. oppitunti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41BCEF-1E92-4A5E-A86D-E060979D3060}" type="slidenum">
              <a:rPr lang="fi-FI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3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D2F9F-3CDC-423D-8353-DE36BD9B915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16.9.2013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2. oppitunti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12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2484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ct val="50000"/>
              </a:spcBef>
              <a:buNone/>
            </a:pPr>
            <a:r>
              <a:rPr lang="fi-FI" sz="4400" dirty="0">
                <a:solidFill>
                  <a:srgbClr val="009900"/>
                </a:solidFill>
                <a:latin typeface="Arial" charset="0"/>
              </a:rPr>
              <a:t>♣</a:t>
            </a:r>
            <a:r>
              <a:rPr lang="fi-FI" sz="4400" dirty="0">
                <a:latin typeface="Arial" charset="0"/>
              </a:rPr>
              <a:t>	</a:t>
            </a:r>
            <a:r>
              <a:rPr lang="fi-FI" sz="4400" dirty="0">
                <a:solidFill>
                  <a:srgbClr val="FF3300"/>
                </a:solidFill>
                <a:latin typeface="Arial" charset="0"/>
              </a:rPr>
              <a:t>♦</a:t>
            </a:r>
            <a:r>
              <a:rPr lang="fi-FI" sz="4400" dirty="0">
                <a:latin typeface="Arial" charset="0"/>
              </a:rPr>
              <a:t>	</a:t>
            </a:r>
            <a:r>
              <a:rPr lang="fi-FI" sz="4400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fi-FI" sz="4400" dirty="0">
                <a:latin typeface="Arial" charset="0"/>
              </a:rPr>
              <a:t>	♠	</a:t>
            </a:r>
            <a:r>
              <a:rPr lang="fi-FI" sz="4400" b="1" dirty="0" smtClean="0">
                <a:solidFill>
                  <a:srgbClr val="0000FF"/>
                </a:solidFill>
              </a:rPr>
              <a:t>NT</a:t>
            </a:r>
          </a:p>
          <a:p>
            <a:pPr marL="0" indent="0" algn="ctr">
              <a:spcBef>
                <a:spcPct val="50000"/>
              </a:spcBef>
              <a:buNone/>
            </a:pPr>
            <a:endParaRPr lang="fi-FI" sz="2000" dirty="0">
              <a:solidFill>
                <a:schemeClr val="accent2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fi-FI" sz="4400" dirty="0" smtClean="0">
                <a:solidFill>
                  <a:srgbClr val="00B050"/>
                </a:solidFill>
              </a:rPr>
              <a:t>VÄRINKÄSITTELYN </a:t>
            </a:r>
            <a:br>
              <a:rPr lang="fi-FI" sz="4400" dirty="0" smtClean="0">
                <a:solidFill>
                  <a:srgbClr val="00B050"/>
                </a:solidFill>
              </a:rPr>
            </a:br>
            <a:r>
              <a:rPr lang="fi-FI" sz="4400" dirty="0" smtClean="0">
                <a:solidFill>
                  <a:srgbClr val="00B050"/>
                </a:solidFill>
              </a:rPr>
              <a:t>PERUSTEITA</a:t>
            </a:r>
          </a:p>
          <a:p>
            <a:pPr marL="0" lvl="0" indent="0" algn="ctr">
              <a:spcBef>
                <a:spcPct val="50000"/>
              </a:spcBef>
              <a:buNone/>
            </a:pPr>
            <a:r>
              <a:rPr lang="fi-FI" sz="2400" dirty="0">
                <a:latin typeface="Calibri" pitchFamily="34" charset="0"/>
              </a:rPr>
              <a:t>Kirjan sivut </a:t>
            </a:r>
            <a:r>
              <a:rPr lang="fi-FI" sz="2400" dirty="0" smtClean="0">
                <a:latin typeface="Calibri" pitchFamily="34" charset="0"/>
              </a:rPr>
              <a:t>10-12 ja 22-25</a:t>
            </a:r>
            <a:endParaRPr lang="fi-FI" sz="2400" dirty="0">
              <a:solidFill>
                <a:srgbClr val="00B050"/>
              </a:solidFill>
              <a:latin typeface="Calibri" pitchFamily="34" charset="0"/>
            </a:endParaRPr>
          </a:p>
          <a:p>
            <a:pPr marL="0" indent="0" algn="ctr">
              <a:spcBef>
                <a:spcPct val="50000"/>
              </a:spcBef>
              <a:buNone/>
            </a:pPr>
            <a:endParaRPr lang="fi-FI" sz="2200" dirty="0" smtClean="0">
              <a:solidFill>
                <a:srgbClr val="009900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fi-FI" sz="4400" dirty="0" smtClean="0">
                <a:solidFill>
                  <a:srgbClr val="009900"/>
                </a:solidFill>
              </a:rPr>
              <a:t>♣</a:t>
            </a:r>
            <a:r>
              <a:rPr lang="fi-FI" sz="4400" dirty="0"/>
              <a:t>	</a:t>
            </a:r>
            <a:r>
              <a:rPr lang="fi-FI" sz="4400" dirty="0">
                <a:solidFill>
                  <a:srgbClr val="FF3300"/>
                </a:solidFill>
              </a:rPr>
              <a:t>♦</a:t>
            </a:r>
            <a:r>
              <a:rPr lang="fi-FI" sz="4400" dirty="0"/>
              <a:t>	</a:t>
            </a:r>
            <a:r>
              <a:rPr lang="fi-FI" sz="4400" dirty="0">
                <a:solidFill>
                  <a:srgbClr val="FF0000"/>
                </a:solidFill>
              </a:rPr>
              <a:t>♥</a:t>
            </a:r>
            <a:r>
              <a:rPr lang="fi-FI" sz="4400" dirty="0"/>
              <a:t>	♠	</a:t>
            </a:r>
            <a:r>
              <a:rPr lang="fi-FI" sz="4400" b="1" dirty="0">
                <a:solidFill>
                  <a:srgbClr val="0000FF"/>
                </a:solidFill>
              </a:rPr>
              <a:t>NT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Bridgen peruskurssi 2. oppitunti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05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70002"/>
              </p:ext>
            </p:extLst>
          </p:nvPr>
        </p:nvGraphicFramePr>
        <p:xfrm>
          <a:off x="707549" y="1688385"/>
          <a:ext cx="7800340" cy="4397376"/>
        </p:xfrm>
        <a:graphic>
          <a:graphicData uri="http://schemas.openxmlformats.org/drawingml/2006/table">
            <a:tbl>
              <a:tblPr/>
              <a:tblGrid>
                <a:gridCol w="1224062"/>
                <a:gridCol w="1439763"/>
                <a:gridCol w="116840"/>
                <a:gridCol w="1244600"/>
                <a:gridCol w="1182687"/>
                <a:gridCol w="1296194"/>
                <a:gridCol w="145256"/>
                <a:gridCol w="1150938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Q J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b)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8 7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10 9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7 6 3 2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9 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10 2</a:t>
                      </a:r>
                      <a:endParaRPr lang="fi-FI" sz="20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8 5 4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5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7 3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Ei leikata: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7 3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9 6 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8 5 4</a:t>
                      </a:r>
                      <a:endParaRPr lang="fi-FI" sz="2000" dirty="0" smtClean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10 6 5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 J 10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8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i-FI" dirty="0"/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515" name="Picture 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65" y="458112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6" name="Picture 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86" y="458112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645798" y="1968299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645798" y="1968299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45798" y="1968299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645798" y="1968299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8517" name="Picture 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260" y="2241349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8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610" y="223817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2" name="Ellipsi 11"/>
          <p:cNvSpPr/>
          <p:nvPr/>
        </p:nvSpPr>
        <p:spPr>
          <a:xfrm>
            <a:off x="2763946" y="333299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1640540" y="253353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Ellipsi 13"/>
          <p:cNvSpPr/>
          <p:nvPr/>
        </p:nvSpPr>
        <p:spPr>
          <a:xfrm>
            <a:off x="2687973" y="174069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Ellipsi 14"/>
          <p:cNvSpPr/>
          <p:nvPr/>
        </p:nvSpPr>
        <p:spPr>
          <a:xfrm>
            <a:off x="4050767" y="253929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Ellipsi 15"/>
          <p:cNvSpPr/>
          <p:nvPr/>
        </p:nvSpPr>
        <p:spPr>
          <a:xfrm>
            <a:off x="2898270" y="174263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4267015" y="253910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2489425" y="3334932"/>
            <a:ext cx="280239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1366042" y="253468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0" name="Suora yhdysviiva 19"/>
          <p:cNvCxnSpPr>
            <a:stCxn id="12" idx="0"/>
            <a:endCxn id="12" idx="4"/>
          </p:cNvCxnSpPr>
          <p:nvPr/>
        </p:nvCxnSpPr>
        <p:spPr>
          <a:xfrm>
            <a:off x="2896693" y="3332998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>
            <a:stCxn id="13" idx="0"/>
            <a:endCxn id="13" idx="4"/>
          </p:cNvCxnSpPr>
          <p:nvPr/>
        </p:nvCxnSpPr>
        <p:spPr>
          <a:xfrm>
            <a:off x="1773287" y="253353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/>
          <p:nvPr/>
        </p:nvCxnSpPr>
        <p:spPr>
          <a:xfrm>
            <a:off x="3039900" y="1742637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/>
          <p:cNvCxnSpPr/>
          <p:nvPr/>
        </p:nvCxnSpPr>
        <p:spPr>
          <a:xfrm>
            <a:off x="4376902" y="254233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i 27"/>
          <p:cNvSpPr/>
          <p:nvPr/>
        </p:nvSpPr>
        <p:spPr>
          <a:xfrm>
            <a:off x="6753324" y="332908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Ellipsi 28"/>
          <p:cNvSpPr/>
          <p:nvPr/>
        </p:nvSpPr>
        <p:spPr>
          <a:xfrm>
            <a:off x="5164881" y="253651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Ellipsi 29"/>
          <p:cNvSpPr/>
          <p:nvPr/>
        </p:nvSpPr>
        <p:spPr>
          <a:xfrm>
            <a:off x="7018818" y="175198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5" name="Ellipsi 34"/>
          <p:cNvSpPr/>
          <p:nvPr/>
        </p:nvSpPr>
        <p:spPr>
          <a:xfrm>
            <a:off x="2344686" y="57332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Ellipsi 35"/>
          <p:cNvSpPr/>
          <p:nvPr/>
        </p:nvSpPr>
        <p:spPr>
          <a:xfrm>
            <a:off x="953063" y="492894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Ellipsi 37"/>
          <p:cNvSpPr/>
          <p:nvPr/>
        </p:nvSpPr>
        <p:spPr>
          <a:xfrm>
            <a:off x="2895833" y="411323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Ellipsi 38"/>
          <p:cNvSpPr/>
          <p:nvPr/>
        </p:nvSpPr>
        <p:spPr>
          <a:xfrm>
            <a:off x="4141433" y="49411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Ellipsi 39"/>
          <p:cNvSpPr/>
          <p:nvPr/>
        </p:nvSpPr>
        <p:spPr>
          <a:xfrm>
            <a:off x="2937856" y="57332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Ellipsi 40"/>
          <p:cNvSpPr/>
          <p:nvPr/>
        </p:nvSpPr>
        <p:spPr>
          <a:xfrm>
            <a:off x="1655066" y="49411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Ellipsi 41"/>
          <p:cNvSpPr/>
          <p:nvPr/>
        </p:nvSpPr>
        <p:spPr>
          <a:xfrm>
            <a:off x="2474091" y="41274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Ellipsi 42"/>
          <p:cNvSpPr/>
          <p:nvPr/>
        </p:nvSpPr>
        <p:spPr>
          <a:xfrm>
            <a:off x="3936678" y="494955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Ellipsi 43"/>
          <p:cNvSpPr/>
          <p:nvPr/>
        </p:nvSpPr>
        <p:spPr>
          <a:xfrm>
            <a:off x="6344765" y="573888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Ellipsi 44"/>
          <p:cNvSpPr/>
          <p:nvPr/>
        </p:nvSpPr>
        <p:spPr>
          <a:xfrm>
            <a:off x="5650732" y="492600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Ellipsi 45"/>
          <p:cNvSpPr/>
          <p:nvPr/>
        </p:nvSpPr>
        <p:spPr>
          <a:xfrm>
            <a:off x="6930093" y="412722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Ellipsi 46"/>
          <p:cNvSpPr/>
          <p:nvPr/>
        </p:nvSpPr>
        <p:spPr>
          <a:xfrm>
            <a:off x="8043033" y="494955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Ellipsi 47"/>
          <p:cNvSpPr/>
          <p:nvPr/>
        </p:nvSpPr>
        <p:spPr>
          <a:xfrm>
            <a:off x="6805161" y="573447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Ellipsi 48"/>
          <p:cNvSpPr/>
          <p:nvPr/>
        </p:nvSpPr>
        <p:spPr>
          <a:xfrm>
            <a:off x="5195784" y="492640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Ellipsi 49"/>
          <p:cNvSpPr/>
          <p:nvPr/>
        </p:nvSpPr>
        <p:spPr>
          <a:xfrm>
            <a:off x="6708942" y="41274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Ellipsi 50"/>
          <p:cNvSpPr/>
          <p:nvPr/>
        </p:nvSpPr>
        <p:spPr>
          <a:xfrm>
            <a:off x="7786807" y="494955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2" name="Suora yhdysviiva 51"/>
          <p:cNvCxnSpPr>
            <a:stCxn id="42" idx="0"/>
            <a:endCxn id="42" idx="4"/>
          </p:cNvCxnSpPr>
          <p:nvPr/>
        </p:nvCxnSpPr>
        <p:spPr>
          <a:xfrm>
            <a:off x="2606838" y="4127440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uora yhdysviiva 52"/>
          <p:cNvCxnSpPr>
            <a:stCxn id="38" idx="0"/>
            <a:endCxn id="38" idx="4"/>
          </p:cNvCxnSpPr>
          <p:nvPr/>
        </p:nvCxnSpPr>
        <p:spPr>
          <a:xfrm>
            <a:off x="3028580" y="411323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uora yhdysviiva 53"/>
          <p:cNvCxnSpPr>
            <a:stCxn id="43" idx="0"/>
            <a:endCxn id="43" idx="4"/>
          </p:cNvCxnSpPr>
          <p:nvPr/>
        </p:nvCxnSpPr>
        <p:spPr>
          <a:xfrm>
            <a:off x="4069425" y="494955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uora yhdysviiva 54"/>
          <p:cNvCxnSpPr>
            <a:endCxn id="39" idx="4"/>
          </p:cNvCxnSpPr>
          <p:nvPr/>
        </p:nvCxnSpPr>
        <p:spPr>
          <a:xfrm>
            <a:off x="4267015" y="4949552"/>
            <a:ext cx="7165" cy="279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uora yhdysviiva 55"/>
          <p:cNvCxnSpPr>
            <a:stCxn id="35" idx="0"/>
            <a:endCxn id="35" idx="4"/>
          </p:cNvCxnSpPr>
          <p:nvPr/>
        </p:nvCxnSpPr>
        <p:spPr>
          <a:xfrm>
            <a:off x="2477433" y="5733256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uora yhdysviiva 56"/>
          <p:cNvCxnSpPr>
            <a:stCxn id="40" idx="0"/>
            <a:endCxn id="40" idx="4"/>
          </p:cNvCxnSpPr>
          <p:nvPr/>
        </p:nvCxnSpPr>
        <p:spPr>
          <a:xfrm>
            <a:off x="3070603" y="5733256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uora yhdysviiva 57"/>
          <p:cNvCxnSpPr>
            <a:endCxn id="36" idx="4"/>
          </p:cNvCxnSpPr>
          <p:nvPr/>
        </p:nvCxnSpPr>
        <p:spPr>
          <a:xfrm>
            <a:off x="1085810" y="4943997"/>
            <a:ext cx="0" cy="2729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uora yhdysviiva 58"/>
          <p:cNvCxnSpPr>
            <a:stCxn id="41" idx="0"/>
            <a:endCxn id="41" idx="4"/>
          </p:cNvCxnSpPr>
          <p:nvPr/>
        </p:nvCxnSpPr>
        <p:spPr>
          <a:xfrm>
            <a:off x="1787813" y="4941168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uora yhdysviiva 59"/>
          <p:cNvCxnSpPr/>
          <p:nvPr/>
        </p:nvCxnSpPr>
        <p:spPr>
          <a:xfrm>
            <a:off x="6472871" y="5744088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uora yhdysviiva 60"/>
          <p:cNvCxnSpPr>
            <a:stCxn id="45" idx="2"/>
            <a:endCxn id="45" idx="6"/>
          </p:cNvCxnSpPr>
          <p:nvPr/>
        </p:nvCxnSpPr>
        <p:spPr>
          <a:xfrm>
            <a:off x="5650732" y="5070025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uora yhdysviiva 61"/>
          <p:cNvCxnSpPr>
            <a:stCxn id="46" idx="2"/>
            <a:endCxn id="46" idx="6"/>
          </p:cNvCxnSpPr>
          <p:nvPr/>
        </p:nvCxnSpPr>
        <p:spPr>
          <a:xfrm>
            <a:off x="6930093" y="427123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uora yhdysviiva 62"/>
          <p:cNvCxnSpPr>
            <a:stCxn id="47" idx="0"/>
            <a:endCxn id="47" idx="4"/>
          </p:cNvCxnSpPr>
          <p:nvPr/>
        </p:nvCxnSpPr>
        <p:spPr>
          <a:xfrm>
            <a:off x="8175780" y="494955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uora yhdysviiva 63"/>
          <p:cNvCxnSpPr>
            <a:stCxn id="48" idx="2"/>
            <a:endCxn id="48" idx="6"/>
          </p:cNvCxnSpPr>
          <p:nvPr/>
        </p:nvCxnSpPr>
        <p:spPr>
          <a:xfrm>
            <a:off x="6805161" y="587848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uora yhdysviiva 64"/>
          <p:cNvCxnSpPr>
            <a:stCxn id="49" idx="0"/>
            <a:endCxn id="49" idx="4"/>
          </p:cNvCxnSpPr>
          <p:nvPr/>
        </p:nvCxnSpPr>
        <p:spPr>
          <a:xfrm>
            <a:off x="5328531" y="4926406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uora yhdysviiva 65"/>
          <p:cNvCxnSpPr>
            <a:stCxn id="50" idx="2"/>
          </p:cNvCxnSpPr>
          <p:nvPr/>
        </p:nvCxnSpPr>
        <p:spPr>
          <a:xfrm>
            <a:off x="6708942" y="427145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uora yhdysviiva 66"/>
          <p:cNvCxnSpPr>
            <a:stCxn id="51" idx="2"/>
            <a:endCxn id="47" idx="2"/>
          </p:cNvCxnSpPr>
          <p:nvPr/>
        </p:nvCxnSpPr>
        <p:spPr>
          <a:xfrm>
            <a:off x="7786807" y="5093568"/>
            <a:ext cx="2562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uora yhdysviiva 78"/>
          <p:cNvCxnSpPr>
            <a:endCxn id="15" idx="4"/>
          </p:cNvCxnSpPr>
          <p:nvPr/>
        </p:nvCxnSpPr>
        <p:spPr bwMode="auto">
          <a:xfrm>
            <a:off x="4182379" y="2554096"/>
            <a:ext cx="1135" cy="2732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uora yhdysviiva 79"/>
          <p:cNvCxnSpPr>
            <a:stCxn id="18" idx="0"/>
            <a:endCxn id="18" idx="4"/>
          </p:cNvCxnSpPr>
          <p:nvPr/>
        </p:nvCxnSpPr>
        <p:spPr bwMode="auto">
          <a:xfrm>
            <a:off x="2629545" y="333493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uora yhdysviiva 80"/>
          <p:cNvCxnSpPr>
            <a:stCxn id="19" idx="0"/>
            <a:endCxn id="19" idx="4"/>
          </p:cNvCxnSpPr>
          <p:nvPr/>
        </p:nvCxnSpPr>
        <p:spPr bwMode="auto">
          <a:xfrm>
            <a:off x="1498789" y="2534683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uora yhdysviiva 82"/>
          <p:cNvCxnSpPr>
            <a:stCxn id="30" idx="0"/>
            <a:endCxn id="30" idx="4"/>
          </p:cNvCxnSpPr>
          <p:nvPr/>
        </p:nvCxnSpPr>
        <p:spPr bwMode="auto">
          <a:xfrm>
            <a:off x="7151565" y="175198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uora yhdysviiva 83"/>
          <p:cNvCxnSpPr>
            <a:stCxn id="28" idx="0"/>
            <a:endCxn id="28" idx="4"/>
          </p:cNvCxnSpPr>
          <p:nvPr/>
        </p:nvCxnSpPr>
        <p:spPr bwMode="auto">
          <a:xfrm>
            <a:off x="6886071" y="332908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i 85"/>
          <p:cNvSpPr/>
          <p:nvPr/>
        </p:nvSpPr>
        <p:spPr>
          <a:xfrm>
            <a:off x="6207377" y="174637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Ellipsi 86"/>
          <p:cNvSpPr/>
          <p:nvPr/>
        </p:nvSpPr>
        <p:spPr>
          <a:xfrm>
            <a:off x="7802135" y="254669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8" name="Ellipsi 87"/>
          <p:cNvSpPr/>
          <p:nvPr/>
        </p:nvSpPr>
        <p:spPr>
          <a:xfrm>
            <a:off x="6522022" y="333278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9" name="Ellipsi 88"/>
          <p:cNvSpPr/>
          <p:nvPr/>
        </p:nvSpPr>
        <p:spPr>
          <a:xfrm>
            <a:off x="5638167" y="253651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0" name="Ellipsi 89"/>
          <p:cNvSpPr/>
          <p:nvPr/>
        </p:nvSpPr>
        <p:spPr>
          <a:xfrm>
            <a:off x="6434157" y="173717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1" name="Ellipsi 90"/>
          <p:cNvSpPr/>
          <p:nvPr/>
        </p:nvSpPr>
        <p:spPr>
          <a:xfrm>
            <a:off x="7542927" y="253929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2" name="Ellipsi 91"/>
          <p:cNvSpPr/>
          <p:nvPr/>
        </p:nvSpPr>
        <p:spPr>
          <a:xfrm>
            <a:off x="6301410" y="333756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3" name="Ellipsi 92"/>
          <p:cNvSpPr/>
          <p:nvPr/>
        </p:nvSpPr>
        <p:spPr>
          <a:xfrm>
            <a:off x="5386626" y="253929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4" name="Suora yhdysviiva 93"/>
          <p:cNvCxnSpPr/>
          <p:nvPr/>
        </p:nvCxnSpPr>
        <p:spPr>
          <a:xfrm>
            <a:off x="6344765" y="1746375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uora yhdysviiva 94"/>
          <p:cNvCxnSpPr/>
          <p:nvPr/>
        </p:nvCxnSpPr>
        <p:spPr>
          <a:xfrm>
            <a:off x="7945479" y="2551383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uora yhdysviiva 95"/>
          <p:cNvCxnSpPr/>
          <p:nvPr/>
        </p:nvCxnSpPr>
        <p:spPr>
          <a:xfrm>
            <a:off x="6654769" y="334496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uora yhdysviiva 96"/>
          <p:cNvCxnSpPr/>
          <p:nvPr/>
        </p:nvCxnSpPr>
        <p:spPr>
          <a:xfrm>
            <a:off x="5783479" y="2540595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uora yhdysviiva 97"/>
          <p:cNvCxnSpPr/>
          <p:nvPr/>
        </p:nvCxnSpPr>
        <p:spPr>
          <a:xfrm>
            <a:off x="6576513" y="1746375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uora yhdysviiva 98"/>
          <p:cNvCxnSpPr/>
          <p:nvPr/>
        </p:nvCxnSpPr>
        <p:spPr>
          <a:xfrm>
            <a:off x="7671221" y="253483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uora yhdysviiva 99"/>
          <p:cNvCxnSpPr/>
          <p:nvPr/>
        </p:nvCxnSpPr>
        <p:spPr>
          <a:xfrm>
            <a:off x="6434300" y="3337566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uora yhdysviiva 100"/>
          <p:cNvCxnSpPr/>
          <p:nvPr/>
        </p:nvCxnSpPr>
        <p:spPr>
          <a:xfrm>
            <a:off x="5525172" y="2534683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i 135"/>
          <p:cNvSpPr/>
          <p:nvPr/>
        </p:nvSpPr>
        <p:spPr>
          <a:xfrm>
            <a:off x="2701950" y="411323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7" name="Ellipsi 136"/>
          <p:cNvSpPr/>
          <p:nvPr/>
        </p:nvSpPr>
        <p:spPr>
          <a:xfrm>
            <a:off x="3732313" y="49411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8" name="Ellipsi 137"/>
          <p:cNvSpPr/>
          <p:nvPr/>
        </p:nvSpPr>
        <p:spPr>
          <a:xfrm>
            <a:off x="2671750" y="57332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9" name="Ellipsi 138"/>
          <p:cNvSpPr/>
          <p:nvPr/>
        </p:nvSpPr>
        <p:spPr>
          <a:xfrm>
            <a:off x="1403648" y="493647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40" name="Suora yhdysviiva 139"/>
          <p:cNvCxnSpPr>
            <a:stCxn id="136" idx="0"/>
            <a:endCxn id="136" idx="4"/>
          </p:cNvCxnSpPr>
          <p:nvPr/>
        </p:nvCxnSpPr>
        <p:spPr>
          <a:xfrm>
            <a:off x="2834697" y="411323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uora yhdysviiva 141"/>
          <p:cNvCxnSpPr>
            <a:stCxn id="137" idx="0"/>
            <a:endCxn id="137" idx="4"/>
          </p:cNvCxnSpPr>
          <p:nvPr/>
        </p:nvCxnSpPr>
        <p:spPr>
          <a:xfrm>
            <a:off x="3865060" y="4941168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uora yhdysviiva 142"/>
          <p:cNvCxnSpPr>
            <a:stCxn id="138" idx="0"/>
          </p:cNvCxnSpPr>
          <p:nvPr/>
        </p:nvCxnSpPr>
        <p:spPr>
          <a:xfrm>
            <a:off x="2804497" y="5733256"/>
            <a:ext cx="0" cy="2891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uora yhdysviiva 143"/>
          <p:cNvCxnSpPr>
            <a:stCxn id="139" idx="0"/>
            <a:endCxn id="139" idx="4"/>
          </p:cNvCxnSpPr>
          <p:nvPr/>
        </p:nvCxnSpPr>
        <p:spPr>
          <a:xfrm>
            <a:off x="1536395" y="493647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Ellipsi 160"/>
          <p:cNvSpPr/>
          <p:nvPr/>
        </p:nvSpPr>
        <p:spPr>
          <a:xfrm>
            <a:off x="6301553" y="412350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2" name="Ellipsi 161"/>
          <p:cNvSpPr/>
          <p:nvPr/>
        </p:nvSpPr>
        <p:spPr>
          <a:xfrm>
            <a:off x="7497929" y="4936956"/>
            <a:ext cx="326233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3" name="Ellipsi 162"/>
          <p:cNvSpPr/>
          <p:nvPr/>
        </p:nvSpPr>
        <p:spPr>
          <a:xfrm>
            <a:off x="6589344" y="57332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4" name="Ellipsi 163"/>
          <p:cNvSpPr/>
          <p:nvPr/>
        </p:nvSpPr>
        <p:spPr>
          <a:xfrm>
            <a:off x="5418191" y="492640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65" name="Suora yhdysviiva 164"/>
          <p:cNvCxnSpPr/>
          <p:nvPr/>
        </p:nvCxnSpPr>
        <p:spPr>
          <a:xfrm>
            <a:off x="6434300" y="4124129"/>
            <a:ext cx="0" cy="28184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uora yhdysviiva 165"/>
          <p:cNvCxnSpPr>
            <a:stCxn id="162" idx="2"/>
            <a:endCxn id="51" idx="2"/>
          </p:cNvCxnSpPr>
          <p:nvPr/>
        </p:nvCxnSpPr>
        <p:spPr>
          <a:xfrm>
            <a:off x="7497929" y="5080972"/>
            <a:ext cx="288878" cy="125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uora yhdysviiva 166"/>
          <p:cNvCxnSpPr>
            <a:stCxn id="163" idx="2"/>
            <a:endCxn id="163" idx="6"/>
          </p:cNvCxnSpPr>
          <p:nvPr/>
        </p:nvCxnSpPr>
        <p:spPr>
          <a:xfrm>
            <a:off x="6589344" y="5877272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uora yhdysviiva 167"/>
          <p:cNvCxnSpPr>
            <a:stCxn id="164" idx="2"/>
            <a:endCxn id="164" idx="6"/>
          </p:cNvCxnSpPr>
          <p:nvPr/>
        </p:nvCxnSpPr>
        <p:spPr>
          <a:xfrm>
            <a:off x="5418191" y="5070422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Dian numeron paikkamerkki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10</a:t>
            </a:fld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03" name="Otsikko 1"/>
          <p:cNvSpPr txBox="1">
            <a:spLocks/>
          </p:cNvSpPr>
          <p:nvPr/>
        </p:nvSpPr>
        <p:spPr>
          <a:xfrm>
            <a:off x="457200" y="993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 smtClean="0">
                <a:solidFill>
                  <a:srgbClr val="00B050"/>
                </a:solidFill>
              </a:rPr>
              <a:t>ESIMERKKEJÄ</a:t>
            </a:r>
            <a:br>
              <a:rPr lang="fi-FI" b="1" dirty="0" smtClean="0">
                <a:solidFill>
                  <a:srgbClr val="00B050"/>
                </a:solidFill>
              </a:rPr>
            </a:br>
            <a:r>
              <a:rPr lang="fi-FI" b="1" dirty="0" smtClean="0">
                <a:solidFill>
                  <a:srgbClr val="00B050"/>
                </a:solidFill>
              </a:rPr>
              <a:t>LEIKKAAMINEN eli </a:t>
            </a:r>
            <a:r>
              <a:rPr lang="fi-FI" b="1" dirty="0" smtClean="0">
                <a:solidFill>
                  <a:srgbClr val="00B050"/>
                </a:solidFill>
              </a:rPr>
              <a:t>MASKAAMINEN</a:t>
            </a:r>
            <a:endParaRPr lang="fi-FI" dirty="0">
              <a:solidFill>
                <a:srgbClr val="00B050"/>
              </a:solidFill>
            </a:endParaRPr>
          </a:p>
        </p:txBody>
      </p:sp>
      <p:cxnSp>
        <p:nvCxnSpPr>
          <p:cNvPr id="113" name="Suora yhdysviiva 112"/>
          <p:cNvCxnSpPr/>
          <p:nvPr/>
        </p:nvCxnSpPr>
        <p:spPr bwMode="auto">
          <a:xfrm>
            <a:off x="2825989" y="174069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Ellipsi 113"/>
          <p:cNvSpPr/>
          <p:nvPr/>
        </p:nvSpPr>
        <p:spPr>
          <a:xfrm>
            <a:off x="2460780" y="174380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5" name="Ellipsi 114"/>
          <p:cNvSpPr/>
          <p:nvPr/>
        </p:nvSpPr>
        <p:spPr>
          <a:xfrm>
            <a:off x="3803931" y="253008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8" name="Ellipsi 117"/>
          <p:cNvSpPr/>
          <p:nvPr/>
        </p:nvSpPr>
        <p:spPr>
          <a:xfrm>
            <a:off x="2303534" y="333299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9" name="Ellipsi 118"/>
          <p:cNvSpPr/>
          <p:nvPr/>
        </p:nvSpPr>
        <p:spPr>
          <a:xfrm>
            <a:off x="1041908" y="253161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21" name="Suora yhdysviiva 120"/>
          <p:cNvCxnSpPr/>
          <p:nvPr/>
        </p:nvCxnSpPr>
        <p:spPr bwMode="auto">
          <a:xfrm>
            <a:off x="2593527" y="175198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uora yhdysviiva 121"/>
          <p:cNvCxnSpPr/>
          <p:nvPr/>
        </p:nvCxnSpPr>
        <p:spPr bwMode="auto">
          <a:xfrm>
            <a:off x="3939487" y="2538933"/>
            <a:ext cx="1135" cy="2732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uora yhdysviiva 122"/>
          <p:cNvCxnSpPr/>
          <p:nvPr/>
        </p:nvCxnSpPr>
        <p:spPr bwMode="auto">
          <a:xfrm>
            <a:off x="2439090" y="3352368"/>
            <a:ext cx="1135" cy="2732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uora yhdysviiva 123"/>
          <p:cNvCxnSpPr/>
          <p:nvPr/>
        </p:nvCxnSpPr>
        <p:spPr bwMode="auto">
          <a:xfrm>
            <a:off x="1174655" y="2534837"/>
            <a:ext cx="1135" cy="2732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uora yhdysviiva 130"/>
          <p:cNvCxnSpPr/>
          <p:nvPr/>
        </p:nvCxnSpPr>
        <p:spPr>
          <a:xfrm>
            <a:off x="5297628" y="254233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75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8" grpId="0" animBg="1"/>
      <p:bldP spid="29" grpId="0" animBg="1"/>
      <p:bldP spid="30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6" grpId="0" animBg="1"/>
      <p:bldP spid="137" grpId="0" animBg="1"/>
      <p:bldP spid="138" grpId="0" animBg="1"/>
      <p:bldP spid="139" grpId="0" animBg="1"/>
      <p:bldP spid="161" grpId="0" animBg="1"/>
      <p:bldP spid="162" grpId="0" animBg="1"/>
      <p:bldP spid="163" grpId="0" animBg="1"/>
      <p:bldP spid="164" grpId="0" animBg="1"/>
      <p:bldP spid="114" grpId="0" animBg="1"/>
      <p:bldP spid="115" grpId="0" animBg="1"/>
      <p:bldP spid="118" grpId="0" animBg="1"/>
      <p:bldP spid="1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0831" y="1772816"/>
            <a:ext cx="8229600" cy="3773016"/>
          </a:xfrm>
        </p:spPr>
        <p:txBody>
          <a:bodyPr/>
          <a:lstStyle/>
          <a:p>
            <a:r>
              <a:rPr lang="fi-FI" dirty="0" smtClean="0">
                <a:latin typeface="Calibri" pitchFamily="34" charset="0"/>
              </a:rPr>
              <a:t>Jos </a:t>
            </a:r>
            <a:r>
              <a:rPr lang="fi-FI" dirty="0" smtClean="0">
                <a:latin typeface="Calibri" pitchFamily="34" charset="0"/>
              </a:rPr>
              <a:t>maan kuvakorteista </a:t>
            </a:r>
            <a:r>
              <a:rPr lang="fi-FI" dirty="0" smtClean="0">
                <a:latin typeface="Calibri" pitchFamily="34" charset="0"/>
              </a:rPr>
              <a:t>puuttuu </a:t>
            </a:r>
            <a:r>
              <a:rPr lang="fi-FI" dirty="0" smtClean="0">
                <a:latin typeface="Calibri" pitchFamily="34" charset="0"/>
              </a:rPr>
              <a:t>vain rouva</a:t>
            </a:r>
          </a:p>
          <a:p>
            <a:pPr lvl="1"/>
            <a:r>
              <a:rPr lang="fi-FI" dirty="0" smtClean="0">
                <a:latin typeface="Calibri" pitchFamily="34" charset="0"/>
              </a:rPr>
              <a:t>8 kortin </a:t>
            </a:r>
            <a:r>
              <a:rPr lang="fi-FI" dirty="0" smtClean="0">
                <a:latin typeface="Calibri" pitchFamily="34" charset="0"/>
              </a:rPr>
              <a:t>maasta leikataan</a:t>
            </a:r>
            <a:endParaRPr lang="fi-FI" dirty="0" smtClean="0">
              <a:latin typeface="Calibri" pitchFamily="34" charset="0"/>
            </a:endParaRPr>
          </a:p>
          <a:p>
            <a:pPr lvl="1"/>
            <a:r>
              <a:rPr lang="fi-FI" dirty="0" smtClean="0">
                <a:latin typeface="Calibri" pitchFamily="34" charset="0"/>
              </a:rPr>
              <a:t>9 kortin </a:t>
            </a:r>
            <a:r>
              <a:rPr lang="fi-FI" dirty="0" smtClean="0">
                <a:latin typeface="Calibri" pitchFamily="34" charset="0"/>
              </a:rPr>
              <a:t>maasta </a:t>
            </a:r>
            <a:r>
              <a:rPr lang="fi-FI" b="1" i="1" dirty="0" smtClean="0">
                <a:solidFill>
                  <a:srgbClr val="006600"/>
                </a:solidFill>
                <a:latin typeface="Calibri" pitchFamily="34" charset="0"/>
              </a:rPr>
              <a:t>topataan</a:t>
            </a:r>
            <a:r>
              <a:rPr lang="fi-FI" dirty="0" smtClean="0">
                <a:latin typeface="Calibri" pitchFamily="34" charset="0"/>
              </a:rPr>
              <a:t> </a:t>
            </a:r>
            <a:r>
              <a:rPr lang="fi-FI" dirty="0" smtClean="0">
                <a:latin typeface="Calibri" pitchFamily="34" charset="0"/>
              </a:rPr>
              <a:t>eli pelataan </a:t>
            </a:r>
            <a:r>
              <a:rPr lang="fi-FI" dirty="0" smtClean="0">
                <a:latin typeface="Calibri" pitchFamily="34" charset="0"/>
              </a:rPr>
              <a:t>maa huipusta </a:t>
            </a:r>
            <a:r>
              <a:rPr lang="fi-FI" dirty="0" smtClean="0">
                <a:latin typeface="Calibri" pitchFamily="34" charset="0"/>
              </a:rPr>
              <a:t>(A, K) – toppaus on vain vähän parempi pelitapa, joten jos vaikka tarjoussarja kertoo epätasaisesta jaosta, niin voi harkita leikkaamista</a:t>
            </a:r>
          </a:p>
          <a:p>
            <a:r>
              <a:rPr lang="fi-FI" dirty="0" smtClean="0">
                <a:latin typeface="Calibri" pitchFamily="34" charset="0"/>
              </a:rPr>
              <a:t>Kuningasta yritetään leikata 10 kortin värissä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96-9164-4118-94D9-1ABA21DA84D2}" type="slidenum">
              <a:rPr lang="fi-FI" smtClean="0">
                <a:solidFill>
                  <a:srgbClr val="000000"/>
                </a:solidFill>
              </a:rPr>
              <a:pPr/>
              <a:t>11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Otsikko 1"/>
          <p:cNvSpPr txBox="1">
            <a:spLocks/>
          </p:cNvSpPr>
          <p:nvPr/>
        </p:nvSpPr>
        <p:spPr bwMode="auto">
          <a:xfrm>
            <a:off x="398579" y="26064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</a:rPr>
              <a:t>VÄRINKÄSITTELYN PERUSTEITA</a:t>
            </a:r>
            <a:br>
              <a:rPr lang="fi-FI" sz="3600" b="1" dirty="0" smtClean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MILLOIN LEIKATAAN</a:t>
            </a:r>
            <a:endParaRPr lang="fi-FI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>
                <a:solidFill>
                  <a:srgbClr val="00B050"/>
                </a:solidFill>
              </a:rPr>
              <a:t>VÄRINKÄSITTELYN </a:t>
            </a:r>
            <a:r>
              <a:rPr lang="fi-FI" b="1" dirty="0" smtClean="0">
                <a:solidFill>
                  <a:srgbClr val="00B050"/>
                </a:solidFill>
              </a:rPr>
              <a:t>PERUSTEITA</a:t>
            </a:r>
            <a:br>
              <a:rPr lang="fi-FI" b="1" dirty="0" smtClean="0">
                <a:solidFill>
                  <a:srgbClr val="00B050"/>
                </a:solidFill>
              </a:rPr>
            </a:br>
            <a:r>
              <a:rPr lang="fi-FI" b="1" dirty="0" smtClean="0">
                <a:solidFill>
                  <a:srgbClr val="00B050"/>
                </a:solidFill>
              </a:rPr>
              <a:t>KAKSOISLEIKKAUS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05581" y="1484784"/>
            <a:ext cx="8229600" cy="1368152"/>
          </a:xfrm>
        </p:spPr>
        <p:txBody>
          <a:bodyPr>
            <a:noAutofit/>
          </a:bodyPr>
          <a:lstStyle/>
          <a:p>
            <a:r>
              <a:rPr lang="fi-FI" sz="2800" dirty="0" smtClean="0"/>
              <a:t>Leikkaamisen toinen versio on kaksoisleikkaus eli tuplamaski</a:t>
            </a:r>
          </a:p>
          <a:p>
            <a:r>
              <a:rPr lang="fi-FI" sz="2800" dirty="0" smtClean="0"/>
              <a:t>Kaksoisleikkaus tehdään kun sinulta puuttuu väristä kaksi kuvaa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215763"/>
              </p:ext>
            </p:extLst>
          </p:nvPr>
        </p:nvGraphicFramePr>
        <p:xfrm>
          <a:off x="837928" y="3429000"/>
          <a:ext cx="7344816" cy="1981518"/>
        </p:xfrm>
        <a:graphic>
          <a:graphicData uri="http://schemas.openxmlformats.org/drawingml/2006/table">
            <a:tbl>
              <a:tblPr/>
              <a:tblGrid>
                <a:gridCol w="2603328"/>
                <a:gridCol w="2292534"/>
                <a:gridCol w="2448954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A Q 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J 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J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4 3 2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6 5 4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10 9 4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052" y="386104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8" name="Picture 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295" y="3863320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9" name="Picture 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568" y="386104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6" name="Sisällön paikkamerkki 2"/>
          <p:cNvSpPr txBox="1">
            <a:spLocks/>
          </p:cNvSpPr>
          <p:nvPr/>
        </p:nvSpPr>
        <p:spPr>
          <a:xfrm>
            <a:off x="395536" y="5517232"/>
            <a:ext cx="8229600" cy="8640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800" dirty="0"/>
              <a:t>Voit saada kaksi tikkiä, mutta yleensä joudut antamaan yhden </a:t>
            </a:r>
            <a:r>
              <a:rPr lang="fi-FI" sz="2800" dirty="0" smtClean="0"/>
              <a:t>puolustajille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1674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140251"/>
              </p:ext>
            </p:extLst>
          </p:nvPr>
        </p:nvGraphicFramePr>
        <p:xfrm>
          <a:off x="707549" y="1688385"/>
          <a:ext cx="7800340" cy="4702176"/>
        </p:xfrm>
        <a:graphic>
          <a:graphicData uri="http://schemas.openxmlformats.org/drawingml/2006/table">
            <a:tbl>
              <a:tblPr/>
              <a:tblGrid>
                <a:gridCol w="1224062"/>
                <a:gridCol w="1439763"/>
                <a:gridCol w="116840"/>
                <a:gridCol w="1244600"/>
                <a:gridCol w="1182687"/>
                <a:gridCol w="1296194"/>
                <a:gridCol w="145256"/>
                <a:gridCol w="1150938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Q 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b)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J 10 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J  9  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 6 3 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9 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 8 2</a:t>
                      </a:r>
                      <a:endParaRPr lang="fi-FI" sz="20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8  5  4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5 4 3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10 3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Miksi kympille: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Q 10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8 6 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i-FI" dirty="0"/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 7 4</a:t>
                      </a:r>
                      <a:endParaRPr lang="fi-FI" sz="2000" dirty="0" smtClean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7 6 5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   9  5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8 4 3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i-FI" dirty="0"/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515" name="Picture 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504" y="489288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6" name="Picture 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187" y="489288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645798" y="1968299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645798" y="1968299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45798" y="1968299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645798" y="1968299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8517" name="Picture 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260" y="2241349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8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610" y="223817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2" name="Ellipsi 11"/>
          <p:cNvSpPr/>
          <p:nvPr/>
        </p:nvSpPr>
        <p:spPr>
          <a:xfrm>
            <a:off x="2739585" y="332908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3" name="Ellipsi 12"/>
          <p:cNvSpPr/>
          <p:nvPr/>
        </p:nvSpPr>
        <p:spPr>
          <a:xfrm>
            <a:off x="1585901" y="254059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4" name="Ellipsi 13"/>
          <p:cNvSpPr/>
          <p:nvPr/>
        </p:nvSpPr>
        <p:spPr>
          <a:xfrm>
            <a:off x="2498452" y="175058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5" name="Ellipsi 14"/>
          <p:cNvSpPr/>
          <p:nvPr/>
        </p:nvSpPr>
        <p:spPr>
          <a:xfrm>
            <a:off x="4050767" y="253929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6" name="Ellipsi 15"/>
          <p:cNvSpPr/>
          <p:nvPr/>
        </p:nvSpPr>
        <p:spPr>
          <a:xfrm>
            <a:off x="2786598" y="1742637"/>
            <a:ext cx="326731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7" name="Ellipsi 16"/>
          <p:cNvSpPr/>
          <p:nvPr/>
        </p:nvSpPr>
        <p:spPr>
          <a:xfrm>
            <a:off x="3626750" y="253910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8" name="Ellipsi 17"/>
          <p:cNvSpPr/>
          <p:nvPr/>
        </p:nvSpPr>
        <p:spPr>
          <a:xfrm>
            <a:off x="2459346" y="3334932"/>
            <a:ext cx="280239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9" name="Ellipsi 18"/>
          <p:cNvSpPr/>
          <p:nvPr/>
        </p:nvSpPr>
        <p:spPr>
          <a:xfrm>
            <a:off x="1302405" y="253468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25" name="Suora yhdysviiva 24"/>
          <p:cNvCxnSpPr/>
          <p:nvPr/>
        </p:nvCxnSpPr>
        <p:spPr>
          <a:xfrm>
            <a:off x="4435207" y="2551679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i 27"/>
          <p:cNvSpPr/>
          <p:nvPr/>
        </p:nvSpPr>
        <p:spPr>
          <a:xfrm>
            <a:off x="6301553" y="333697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29" name="Ellipsi 28"/>
          <p:cNvSpPr/>
          <p:nvPr/>
        </p:nvSpPr>
        <p:spPr>
          <a:xfrm>
            <a:off x="5164881" y="253651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30" name="Ellipsi 29"/>
          <p:cNvSpPr/>
          <p:nvPr/>
        </p:nvSpPr>
        <p:spPr>
          <a:xfrm>
            <a:off x="6654769" y="1737175"/>
            <a:ext cx="30318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prstClr val="white"/>
              </a:solidFill>
            </a:endParaRPr>
          </a:p>
        </p:txBody>
      </p:sp>
      <p:sp>
        <p:nvSpPr>
          <p:cNvPr id="35" name="Ellipsi 34"/>
          <p:cNvSpPr/>
          <p:nvPr/>
        </p:nvSpPr>
        <p:spPr>
          <a:xfrm>
            <a:off x="2333971" y="603444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36" name="Ellipsi 35"/>
          <p:cNvSpPr/>
          <p:nvPr/>
        </p:nvSpPr>
        <p:spPr>
          <a:xfrm>
            <a:off x="1420960" y="52466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38" name="Ellipsi 37"/>
          <p:cNvSpPr/>
          <p:nvPr/>
        </p:nvSpPr>
        <p:spPr>
          <a:xfrm>
            <a:off x="2459346" y="413755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39" name="Ellipsi 38"/>
          <p:cNvSpPr/>
          <p:nvPr/>
        </p:nvSpPr>
        <p:spPr>
          <a:xfrm>
            <a:off x="4228824" y="523494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0" name="Ellipsi 39"/>
          <p:cNvSpPr/>
          <p:nvPr/>
        </p:nvSpPr>
        <p:spPr>
          <a:xfrm>
            <a:off x="2637506" y="604600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1" name="Ellipsi 40"/>
          <p:cNvSpPr/>
          <p:nvPr/>
        </p:nvSpPr>
        <p:spPr>
          <a:xfrm>
            <a:off x="978820" y="524868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2" name="Ellipsi 41"/>
          <p:cNvSpPr/>
          <p:nvPr/>
        </p:nvSpPr>
        <p:spPr>
          <a:xfrm>
            <a:off x="2750697" y="413301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3" name="Ellipsi 42"/>
          <p:cNvSpPr/>
          <p:nvPr/>
        </p:nvSpPr>
        <p:spPr>
          <a:xfrm>
            <a:off x="4011883" y="522943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4" name="Ellipsi 43"/>
          <p:cNvSpPr/>
          <p:nvPr/>
        </p:nvSpPr>
        <p:spPr>
          <a:xfrm>
            <a:off x="6358841" y="602847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5" name="Ellipsi 44"/>
          <p:cNvSpPr/>
          <p:nvPr/>
        </p:nvSpPr>
        <p:spPr>
          <a:xfrm>
            <a:off x="5188060" y="523254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6" name="Ellipsi 45"/>
          <p:cNvSpPr/>
          <p:nvPr/>
        </p:nvSpPr>
        <p:spPr>
          <a:xfrm>
            <a:off x="6567047" y="603455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7" name="Ellipsi 46"/>
          <p:cNvSpPr/>
          <p:nvPr/>
        </p:nvSpPr>
        <p:spPr>
          <a:xfrm>
            <a:off x="7919554" y="523913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49" name="Ellipsi 48"/>
          <p:cNvSpPr/>
          <p:nvPr/>
        </p:nvSpPr>
        <p:spPr>
          <a:xfrm>
            <a:off x="5638167" y="52265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50" name="Ellipsi 49"/>
          <p:cNvSpPr/>
          <p:nvPr/>
        </p:nvSpPr>
        <p:spPr>
          <a:xfrm>
            <a:off x="6301553" y="412103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51" name="Ellipsi 50"/>
          <p:cNvSpPr/>
          <p:nvPr/>
        </p:nvSpPr>
        <p:spPr>
          <a:xfrm>
            <a:off x="7683551" y="52396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53" name="Suora yhdysviiva 52"/>
          <p:cNvCxnSpPr>
            <a:stCxn id="38" idx="0"/>
            <a:endCxn id="38" idx="4"/>
          </p:cNvCxnSpPr>
          <p:nvPr/>
        </p:nvCxnSpPr>
        <p:spPr>
          <a:xfrm>
            <a:off x="2592093" y="4137552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uora yhdysviiva 53"/>
          <p:cNvCxnSpPr>
            <a:stCxn id="43" idx="0"/>
            <a:endCxn id="43" idx="4"/>
          </p:cNvCxnSpPr>
          <p:nvPr/>
        </p:nvCxnSpPr>
        <p:spPr>
          <a:xfrm>
            <a:off x="4144630" y="522943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uora yhdysviiva 54"/>
          <p:cNvCxnSpPr>
            <a:endCxn id="39" idx="4"/>
          </p:cNvCxnSpPr>
          <p:nvPr/>
        </p:nvCxnSpPr>
        <p:spPr>
          <a:xfrm>
            <a:off x="4354406" y="5243328"/>
            <a:ext cx="7165" cy="279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uora yhdysviiva 55"/>
          <p:cNvCxnSpPr>
            <a:stCxn id="35" idx="0"/>
            <a:endCxn id="35" idx="4"/>
          </p:cNvCxnSpPr>
          <p:nvPr/>
        </p:nvCxnSpPr>
        <p:spPr>
          <a:xfrm>
            <a:off x="2466718" y="603444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uora yhdysviiva 56"/>
          <p:cNvCxnSpPr>
            <a:stCxn id="40" idx="0"/>
            <a:endCxn id="40" idx="4"/>
          </p:cNvCxnSpPr>
          <p:nvPr/>
        </p:nvCxnSpPr>
        <p:spPr>
          <a:xfrm>
            <a:off x="2770253" y="6046007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uora yhdysviiva 58"/>
          <p:cNvCxnSpPr>
            <a:stCxn id="41" idx="0"/>
            <a:endCxn id="41" idx="4"/>
          </p:cNvCxnSpPr>
          <p:nvPr/>
        </p:nvCxnSpPr>
        <p:spPr>
          <a:xfrm>
            <a:off x="1111567" y="524868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uora yhdysviiva 59"/>
          <p:cNvCxnSpPr/>
          <p:nvPr/>
        </p:nvCxnSpPr>
        <p:spPr>
          <a:xfrm>
            <a:off x="6486947" y="603367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uora yhdysviiva 60"/>
          <p:cNvCxnSpPr>
            <a:stCxn id="45" idx="2"/>
            <a:endCxn id="45" idx="6"/>
          </p:cNvCxnSpPr>
          <p:nvPr/>
        </p:nvCxnSpPr>
        <p:spPr>
          <a:xfrm>
            <a:off x="5188060" y="5376563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uora yhdysviiva 62"/>
          <p:cNvCxnSpPr>
            <a:stCxn id="47" idx="0"/>
            <a:endCxn id="47" idx="4"/>
          </p:cNvCxnSpPr>
          <p:nvPr/>
        </p:nvCxnSpPr>
        <p:spPr>
          <a:xfrm>
            <a:off x="8052301" y="5239136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uora yhdysviiva 64"/>
          <p:cNvCxnSpPr>
            <a:stCxn id="49" idx="0"/>
            <a:endCxn id="49" idx="4"/>
          </p:cNvCxnSpPr>
          <p:nvPr/>
        </p:nvCxnSpPr>
        <p:spPr>
          <a:xfrm>
            <a:off x="5770914" y="522654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uora yhdysviiva 78"/>
          <p:cNvCxnSpPr>
            <a:endCxn id="15" idx="4"/>
          </p:cNvCxnSpPr>
          <p:nvPr/>
        </p:nvCxnSpPr>
        <p:spPr bwMode="auto">
          <a:xfrm>
            <a:off x="4182379" y="2554096"/>
            <a:ext cx="1135" cy="2732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uora yhdysviiva 79"/>
          <p:cNvCxnSpPr/>
          <p:nvPr/>
        </p:nvCxnSpPr>
        <p:spPr bwMode="auto">
          <a:xfrm>
            <a:off x="2599465" y="3344967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uora yhdysviiva 80"/>
          <p:cNvCxnSpPr/>
          <p:nvPr/>
        </p:nvCxnSpPr>
        <p:spPr bwMode="auto">
          <a:xfrm>
            <a:off x="1435152" y="2551383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i 85"/>
          <p:cNvSpPr/>
          <p:nvPr/>
        </p:nvSpPr>
        <p:spPr>
          <a:xfrm>
            <a:off x="6207377" y="174637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87" name="Ellipsi 86"/>
          <p:cNvSpPr/>
          <p:nvPr/>
        </p:nvSpPr>
        <p:spPr>
          <a:xfrm>
            <a:off x="7468518" y="253929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88" name="Ellipsi 87"/>
          <p:cNvSpPr/>
          <p:nvPr/>
        </p:nvSpPr>
        <p:spPr>
          <a:xfrm>
            <a:off x="6522022" y="333278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89" name="Ellipsi 88"/>
          <p:cNvSpPr/>
          <p:nvPr/>
        </p:nvSpPr>
        <p:spPr>
          <a:xfrm>
            <a:off x="5638167" y="253651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90" name="Ellipsi 89"/>
          <p:cNvSpPr/>
          <p:nvPr/>
        </p:nvSpPr>
        <p:spPr>
          <a:xfrm>
            <a:off x="6399105" y="174726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91" name="Ellipsi 90"/>
          <p:cNvSpPr/>
          <p:nvPr/>
        </p:nvSpPr>
        <p:spPr>
          <a:xfrm>
            <a:off x="7919554" y="253161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92" name="Ellipsi 91"/>
          <p:cNvSpPr/>
          <p:nvPr/>
        </p:nvSpPr>
        <p:spPr>
          <a:xfrm>
            <a:off x="6749141" y="333756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93" name="Ellipsi 92"/>
          <p:cNvSpPr/>
          <p:nvPr/>
        </p:nvSpPr>
        <p:spPr>
          <a:xfrm>
            <a:off x="5386626" y="253929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94" name="Suora yhdysviiva 93"/>
          <p:cNvCxnSpPr/>
          <p:nvPr/>
        </p:nvCxnSpPr>
        <p:spPr>
          <a:xfrm>
            <a:off x="6344765" y="1746375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uora yhdysviiva 94"/>
          <p:cNvCxnSpPr/>
          <p:nvPr/>
        </p:nvCxnSpPr>
        <p:spPr>
          <a:xfrm>
            <a:off x="8053236" y="2536519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uora yhdysviiva 95"/>
          <p:cNvCxnSpPr/>
          <p:nvPr/>
        </p:nvCxnSpPr>
        <p:spPr>
          <a:xfrm>
            <a:off x="6654769" y="334496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uora yhdysviiva 97"/>
          <p:cNvCxnSpPr/>
          <p:nvPr/>
        </p:nvCxnSpPr>
        <p:spPr>
          <a:xfrm>
            <a:off x="6538548" y="1742637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uora yhdysviiva 99"/>
          <p:cNvCxnSpPr/>
          <p:nvPr/>
        </p:nvCxnSpPr>
        <p:spPr>
          <a:xfrm>
            <a:off x="6434300" y="3337566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uora yhdysviiva 100"/>
          <p:cNvCxnSpPr/>
          <p:nvPr/>
        </p:nvCxnSpPr>
        <p:spPr>
          <a:xfrm>
            <a:off x="5525172" y="2534683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i 135"/>
          <p:cNvSpPr/>
          <p:nvPr/>
        </p:nvSpPr>
        <p:spPr>
          <a:xfrm>
            <a:off x="3005079" y="4118254"/>
            <a:ext cx="314241" cy="31607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37" name="Ellipsi 136"/>
          <p:cNvSpPr/>
          <p:nvPr/>
        </p:nvSpPr>
        <p:spPr>
          <a:xfrm>
            <a:off x="3746389" y="523075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38" name="Ellipsi 137"/>
          <p:cNvSpPr/>
          <p:nvPr/>
        </p:nvSpPr>
        <p:spPr>
          <a:xfrm>
            <a:off x="2911441" y="604600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39" name="Ellipsi 138"/>
          <p:cNvSpPr/>
          <p:nvPr/>
        </p:nvSpPr>
        <p:spPr>
          <a:xfrm>
            <a:off x="1622349" y="524868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140" name="Suora yhdysviiva 139"/>
          <p:cNvCxnSpPr>
            <a:stCxn id="136" idx="0"/>
            <a:endCxn id="136" idx="4"/>
          </p:cNvCxnSpPr>
          <p:nvPr/>
        </p:nvCxnSpPr>
        <p:spPr>
          <a:xfrm>
            <a:off x="3162200" y="4118254"/>
            <a:ext cx="0" cy="3160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uora yhdysviiva 143"/>
          <p:cNvCxnSpPr>
            <a:stCxn id="139" idx="0"/>
            <a:endCxn id="139" idx="4"/>
          </p:cNvCxnSpPr>
          <p:nvPr/>
        </p:nvCxnSpPr>
        <p:spPr>
          <a:xfrm>
            <a:off x="1755096" y="524868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Ellipsi 160"/>
          <p:cNvSpPr/>
          <p:nvPr/>
        </p:nvSpPr>
        <p:spPr>
          <a:xfrm>
            <a:off x="6555331" y="411762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63" name="Ellipsi 162"/>
          <p:cNvSpPr/>
          <p:nvPr/>
        </p:nvSpPr>
        <p:spPr>
          <a:xfrm>
            <a:off x="6753420" y="603493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64" name="Ellipsi 163"/>
          <p:cNvSpPr/>
          <p:nvPr/>
        </p:nvSpPr>
        <p:spPr>
          <a:xfrm>
            <a:off x="5432267" y="521599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165" name="Suora yhdysviiva 164"/>
          <p:cNvCxnSpPr/>
          <p:nvPr/>
        </p:nvCxnSpPr>
        <p:spPr>
          <a:xfrm>
            <a:off x="6688078" y="4118254"/>
            <a:ext cx="0" cy="28184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uora yhdysviiva 166"/>
          <p:cNvCxnSpPr>
            <a:stCxn id="163" idx="2"/>
            <a:endCxn id="163" idx="6"/>
          </p:cNvCxnSpPr>
          <p:nvPr/>
        </p:nvCxnSpPr>
        <p:spPr>
          <a:xfrm>
            <a:off x="6753420" y="6178947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Dian numeron paikkamerkki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13</a:t>
            </a:fld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03" name="Otsikko 1"/>
          <p:cNvSpPr txBox="1">
            <a:spLocks/>
          </p:cNvSpPr>
          <p:nvPr/>
        </p:nvSpPr>
        <p:spPr>
          <a:xfrm>
            <a:off x="457200" y="993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 smtClean="0">
                <a:solidFill>
                  <a:srgbClr val="00B050"/>
                </a:solidFill>
              </a:rPr>
              <a:t>ESIMERKKEJÄ</a:t>
            </a:r>
            <a:br>
              <a:rPr lang="fi-FI" b="1" dirty="0" smtClean="0">
                <a:solidFill>
                  <a:srgbClr val="00B050"/>
                </a:solidFill>
              </a:rPr>
            </a:br>
            <a:r>
              <a:rPr lang="fi-FI" b="1" dirty="0" smtClean="0">
                <a:solidFill>
                  <a:srgbClr val="00B050"/>
                </a:solidFill>
              </a:rPr>
              <a:t>TUPLAMASKI</a:t>
            </a:r>
            <a:endParaRPr lang="fi-FI" dirty="0">
              <a:solidFill>
                <a:srgbClr val="00B050"/>
              </a:solidFill>
            </a:endParaRPr>
          </a:p>
        </p:txBody>
      </p:sp>
      <p:cxnSp>
        <p:nvCxnSpPr>
          <p:cNvPr id="113" name="Suora yhdysviiva 112"/>
          <p:cNvCxnSpPr/>
          <p:nvPr/>
        </p:nvCxnSpPr>
        <p:spPr bwMode="auto">
          <a:xfrm>
            <a:off x="2610180" y="175198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Ellipsi 113"/>
          <p:cNvSpPr/>
          <p:nvPr/>
        </p:nvSpPr>
        <p:spPr>
          <a:xfrm>
            <a:off x="2223931" y="175198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15" name="Ellipsi 114"/>
          <p:cNvSpPr/>
          <p:nvPr/>
        </p:nvSpPr>
        <p:spPr>
          <a:xfrm>
            <a:off x="4297533" y="254669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18" name="Ellipsi 117"/>
          <p:cNvSpPr/>
          <p:nvPr/>
        </p:nvSpPr>
        <p:spPr>
          <a:xfrm>
            <a:off x="2192691" y="333299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19" name="Ellipsi 118"/>
          <p:cNvSpPr/>
          <p:nvPr/>
        </p:nvSpPr>
        <p:spPr>
          <a:xfrm>
            <a:off x="1041908" y="253161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121" name="Suora yhdysviiva 120"/>
          <p:cNvCxnSpPr/>
          <p:nvPr/>
        </p:nvCxnSpPr>
        <p:spPr bwMode="auto">
          <a:xfrm>
            <a:off x="2386114" y="175198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uora yhdysviiva 122"/>
          <p:cNvCxnSpPr/>
          <p:nvPr/>
        </p:nvCxnSpPr>
        <p:spPr bwMode="auto">
          <a:xfrm>
            <a:off x="2327222" y="3340399"/>
            <a:ext cx="1135" cy="2732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uora yhdysviiva 123"/>
          <p:cNvCxnSpPr/>
          <p:nvPr/>
        </p:nvCxnSpPr>
        <p:spPr bwMode="auto">
          <a:xfrm>
            <a:off x="1174655" y="2534837"/>
            <a:ext cx="1135" cy="2732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uora yhdysviiva 130"/>
          <p:cNvCxnSpPr/>
          <p:nvPr/>
        </p:nvCxnSpPr>
        <p:spPr>
          <a:xfrm>
            <a:off x="5297628" y="254233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uora yhdysviiva 106"/>
          <p:cNvCxnSpPr/>
          <p:nvPr/>
        </p:nvCxnSpPr>
        <p:spPr>
          <a:xfrm>
            <a:off x="1594610" y="2680535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uora yhdysviiva 107"/>
          <p:cNvCxnSpPr>
            <a:endCxn id="16" idx="6"/>
          </p:cNvCxnSpPr>
          <p:nvPr/>
        </p:nvCxnSpPr>
        <p:spPr>
          <a:xfrm flipV="1">
            <a:off x="2786599" y="1886653"/>
            <a:ext cx="326730" cy="46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uora yhdysviiva 108"/>
          <p:cNvCxnSpPr/>
          <p:nvPr/>
        </p:nvCxnSpPr>
        <p:spPr>
          <a:xfrm>
            <a:off x="2750697" y="3473098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uora yhdysviiva 109"/>
          <p:cNvCxnSpPr/>
          <p:nvPr/>
        </p:nvCxnSpPr>
        <p:spPr>
          <a:xfrm>
            <a:off x="3639417" y="2677719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uora yhdysviiva 111"/>
          <p:cNvCxnSpPr/>
          <p:nvPr/>
        </p:nvCxnSpPr>
        <p:spPr>
          <a:xfrm>
            <a:off x="6753991" y="3473098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uora yhdysviiva 119"/>
          <p:cNvCxnSpPr/>
          <p:nvPr/>
        </p:nvCxnSpPr>
        <p:spPr>
          <a:xfrm>
            <a:off x="5638167" y="2677719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uora yhdysviiva 124"/>
          <p:cNvCxnSpPr>
            <a:endCxn id="30" idx="6"/>
          </p:cNvCxnSpPr>
          <p:nvPr/>
        </p:nvCxnSpPr>
        <p:spPr>
          <a:xfrm>
            <a:off x="6664599" y="1881191"/>
            <a:ext cx="2933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uora yhdysviiva 125"/>
          <p:cNvCxnSpPr/>
          <p:nvPr/>
        </p:nvCxnSpPr>
        <p:spPr>
          <a:xfrm>
            <a:off x="7468518" y="2671452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lipsi 126"/>
          <p:cNvSpPr/>
          <p:nvPr/>
        </p:nvSpPr>
        <p:spPr>
          <a:xfrm>
            <a:off x="7696033" y="253931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128" name="Suora yhdysviiva 127"/>
          <p:cNvCxnSpPr/>
          <p:nvPr/>
        </p:nvCxnSpPr>
        <p:spPr>
          <a:xfrm>
            <a:off x="7829715" y="2544223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uora yhdysviiva 115"/>
          <p:cNvCxnSpPr/>
          <p:nvPr/>
        </p:nvCxnSpPr>
        <p:spPr>
          <a:xfrm>
            <a:off x="2750697" y="4277027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uora yhdysviiva 121"/>
          <p:cNvCxnSpPr/>
          <p:nvPr/>
        </p:nvCxnSpPr>
        <p:spPr>
          <a:xfrm>
            <a:off x="3746389" y="5370556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uora yhdysviiva 128"/>
          <p:cNvCxnSpPr/>
          <p:nvPr/>
        </p:nvCxnSpPr>
        <p:spPr>
          <a:xfrm>
            <a:off x="2918335" y="6190023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uora yhdysviiva 129"/>
          <p:cNvCxnSpPr/>
          <p:nvPr/>
        </p:nvCxnSpPr>
        <p:spPr>
          <a:xfrm>
            <a:off x="1420960" y="5392698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uora yhdysviiva 104"/>
          <p:cNvCxnSpPr/>
          <p:nvPr/>
        </p:nvCxnSpPr>
        <p:spPr>
          <a:xfrm>
            <a:off x="6434300" y="4127224"/>
            <a:ext cx="0" cy="28184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uora yhdysviiva 105"/>
          <p:cNvCxnSpPr/>
          <p:nvPr/>
        </p:nvCxnSpPr>
        <p:spPr>
          <a:xfrm>
            <a:off x="7816298" y="5243328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uora yhdysviiva 110"/>
          <p:cNvCxnSpPr/>
          <p:nvPr/>
        </p:nvCxnSpPr>
        <p:spPr>
          <a:xfrm>
            <a:off x="6708941" y="6034559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uora yhdysviiva 131"/>
          <p:cNvCxnSpPr/>
          <p:nvPr/>
        </p:nvCxnSpPr>
        <p:spPr>
          <a:xfrm>
            <a:off x="5565014" y="522654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lipsi 132"/>
          <p:cNvSpPr/>
          <p:nvPr/>
        </p:nvSpPr>
        <p:spPr>
          <a:xfrm>
            <a:off x="7161379" y="411825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134" name="Suora yhdysviiva 133"/>
          <p:cNvCxnSpPr>
            <a:stCxn id="133" idx="2"/>
            <a:endCxn id="133" idx="6"/>
          </p:cNvCxnSpPr>
          <p:nvPr/>
        </p:nvCxnSpPr>
        <p:spPr>
          <a:xfrm>
            <a:off x="7161379" y="4262270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Ellipsi 134"/>
          <p:cNvSpPr/>
          <p:nvPr/>
        </p:nvSpPr>
        <p:spPr>
          <a:xfrm>
            <a:off x="7468153" y="522696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cxnSp>
        <p:nvCxnSpPr>
          <p:cNvPr id="141" name="Suora yhdysviiva 140"/>
          <p:cNvCxnSpPr>
            <a:stCxn id="135" idx="2"/>
            <a:endCxn id="135" idx="6"/>
          </p:cNvCxnSpPr>
          <p:nvPr/>
        </p:nvCxnSpPr>
        <p:spPr>
          <a:xfrm>
            <a:off x="7468153" y="5370983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6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8" grpId="0" animBg="1"/>
      <p:bldP spid="29" grpId="0" animBg="1"/>
      <p:bldP spid="30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6" grpId="0" animBg="1"/>
      <p:bldP spid="137" grpId="0" animBg="1"/>
      <p:bldP spid="138" grpId="0" animBg="1"/>
      <p:bldP spid="139" grpId="0" animBg="1"/>
      <p:bldP spid="161" grpId="0" animBg="1"/>
      <p:bldP spid="163" grpId="0" animBg="1"/>
      <p:bldP spid="164" grpId="0" animBg="1"/>
      <p:bldP spid="114" grpId="0" animBg="1"/>
      <p:bldP spid="115" grpId="0" animBg="1"/>
      <p:bldP spid="118" grpId="0" animBg="1"/>
      <p:bldP spid="119" grpId="0" animBg="1"/>
      <p:bldP spid="127" grpId="0" animBg="1"/>
      <p:bldP spid="133" grpId="0" animBg="1"/>
      <p:bldP spid="1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96-9164-4118-94D9-1ABA21DA84D2}" type="slidenum">
              <a:rPr lang="fi-FI" smtClean="0">
                <a:solidFill>
                  <a:srgbClr val="000000"/>
                </a:solidFill>
              </a:rPr>
              <a:pPr/>
              <a:t>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Otsikko 1"/>
          <p:cNvSpPr txBox="1">
            <a:spLocks/>
          </p:cNvSpPr>
          <p:nvPr/>
        </p:nvSpPr>
        <p:spPr bwMode="auto">
          <a:xfrm>
            <a:off x="398579" y="26064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</a:rPr>
              <a:t>PELINVIEJÄN </a:t>
            </a:r>
            <a:br>
              <a:rPr lang="fi-FI" sz="3600" b="1" dirty="0" smtClean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”KULTAISIA SÄÄNTÖJÄ”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554084" y="2852936"/>
            <a:ext cx="8208912" cy="1384995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Vahvassa värissä </a:t>
            </a: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pelaa </a:t>
            </a:r>
            <a:r>
              <a:rPr lang="fi-FI" sz="2800" b="1" dirty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kuvakorttisi </a:t>
            </a: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ensin siitä kädestä, missä kyseisen maan kortteja on vähemmän</a:t>
            </a:r>
            <a:endParaRPr lang="fi-FI" sz="2800" dirty="0">
              <a:ea typeface="Times New Roman" pitchFamily="18" charset="0"/>
              <a:cs typeface="Arial" charset="0"/>
            </a:endParaRP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540000" y="4581128"/>
            <a:ext cx="8229600" cy="604663"/>
          </a:xfr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lvl="0" indent="0" algn="ctr">
              <a:buNone/>
            </a:pP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Arassa maassa pelaa </a:t>
            </a:r>
            <a:r>
              <a:rPr lang="fi-FI" sz="2800" b="1" dirty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aina kuvia </a:t>
            </a: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kohden</a:t>
            </a:r>
            <a:endParaRPr lang="fi-FI" sz="2800" dirty="0">
              <a:ea typeface="Times New Roman" pitchFamily="18" charset="0"/>
              <a:cs typeface="Arial" charset="0"/>
            </a:endParaRPr>
          </a:p>
          <a:p>
            <a:endParaRPr lang="fi-FI" dirty="0"/>
          </a:p>
        </p:txBody>
      </p:sp>
      <p:sp>
        <p:nvSpPr>
          <p:cNvPr id="11" name="Sisällön paikkamerkki 2"/>
          <p:cNvSpPr txBox="1">
            <a:spLocks/>
          </p:cNvSpPr>
          <p:nvPr/>
        </p:nvSpPr>
        <p:spPr bwMode="auto">
          <a:xfrm>
            <a:off x="530852" y="5589240"/>
            <a:ext cx="8229600" cy="604663"/>
          </a:xfrm>
          <a:prstGeom prst="rect">
            <a:avLst/>
          </a:prstGeom>
          <a:solidFill>
            <a:srgbClr val="0066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Leikkaus ja kaksoisleikkaus</a:t>
            </a:r>
            <a:endParaRPr lang="fi-FI" sz="2800" dirty="0" smtClean="0">
              <a:ea typeface="Times New Roman" pitchFamily="18" charset="0"/>
              <a:cs typeface="Arial" charset="0"/>
            </a:endParaRPr>
          </a:p>
          <a:p>
            <a:endParaRPr lang="fi-FI" dirty="0"/>
          </a:p>
        </p:txBody>
      </p:sp>
      <p:sp>
        <p:nvSpPr>
          <p:cNvPr id="9" name="Sisällön paikkamerkki 2"/>
          <p:cNvSpPr txBox="1">
            <a:spLocks/>
          </p:cNvSpPr>
          <p:nvPr/>
        </p:nvSpPr>
        <p:spPr bwMode="auto">
          <a:xfrm>
            <a:off x="554084" y="1556792"/>
            <a:ext cx="8229600" cy="936104"/>
          </a:xfrm>
          <a:prstGeom prst="rect">
            <a:avLst/>
          </a:prstGeom>
          <a:solidFill>
            <a:srgbClr val="0066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i-FI" sz="2800" b="1" kern="0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Kasvata puuttuvat tikit ennen kuin otat pikatikkisi lyhyistä väreistäsi</a:t>
            </a:r>
            <a:endParaRPr lang="fi-FI" sz="2800" kern="0" dirty="0" smtClean="0">
              <a:ea typeface="Times New Roman" pitchFamily="18" charset="0"/>
              <a:cs typeface="Arial" charset="0"/>
            </a:endParaRPr>
          </a:p>
          <a:p>
            <a:endParaRPr lang="fi-FI" kern="0" dirty="0"/>
          </a:p>
        </p:txBody>
      </p:sp>
    </p:spTree>
    <p:extLst>
      <p:ext uri="{BB962C8B-B14F-4D97-AF65-F5344CB8AC3E}">
        <p14:creationId xmlns:p14="http://schemas.microsoft.com/office/powerpoint/2010/main" val="268376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1331640" y="1052736"/>
            <a:ext cx="684076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4000" dirty="0">
                <a:solidFill>
                  <a:srgbClr val="009900"/>
                </a:solidFill>
                <a:latin typeface="Arial" charset="0"/>
              </a:rPr>
              <a:t>♣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Arial" charset="0"/>
              </a:rPr>
              <a:t>♦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Arial" charset="0"/>
              </a:rPr>
              <a:t>♠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endParaRPr lang="fi-FI" sz="4000" dirty="0">
              <a:solidFill>
                <a:srgbClr val="333399"/>
              </a:solidFill>
              <a:latin typeface="Times New Roman" pitchFamily="18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4000" dirty="0" smtClean="0">
                <a:solidFill>
                  <a:srgbClr val="00B050"/>
                </a:solidFill>
                <a:latin typeface="Times New Roman" pitchFamily="18" charset="0"/>
              </a:rPr>
              <a:t>PUOLUSTAMISTA</a:t>
            </a:r>
          </a:p>
          <a:p>
            <a:pPr lvl="0" algn="ctr">
              <a:spcBef>
                <a:spcPct val="50000"/>
              </a:spcBef>
            </a:pPr>
            <a:r>
              <a:rPr lang="fi-FI" sz="2200" dirty="0">
                <a:solidFill>
                  <a:prstClr val="black"/>
                </a:solidFill>
                <a:latin typeface="Calibri" pitchFamily="34" charset="0"/>
              </a:rPr>
              <a:t>Kirjan sivut </a:t>
            </a:r>
            <a:r>
              <a:rPr lang="fi-FI" sz="2200" dirty="0" smtClean="0">
                <a:solidFill>
                  <a:prstClr val="black"/>
                </a:solidFill>
                <a:latin typeface="Calibri" pitchFamily="34" charset="0"/>
              </a:rPr>
              <a:t>16-19 </a:t>
            </a:r>
            <a:r>
              <a:rPr lang="fi-FI" sz="2200" dirty="0">
                <a:solidFill>
                  <a:prstClr val="black"/>
                </a:solidFill>
                <a:latin typeface="Calibri" pitchFamily="34" charset="0"/>
              </a:rPr>
              <a:t>ja </a:t>
            </a:r>
            <a:r>
              <a:rPr lang="fi-FI" sz="2200" dirty="0" smtClean="0">
                <a:solidFill>
                  <a:prstClr val="black"/>
                </a:solidFill>
                <a:latin typeface="Calibri" pitchFamily="34" charset="0"/>
              </a:rPr>
              <a:t>26-29</a:t>
            </a:r>
            <a:endParaRPr lang="fi-FI" sz="2200" dirty="0">
              <a:solidFill>
                <a:srgbClr val="00B050"/>
              </a:solidFill>
              <a:latin typeface="Calibri" pitchFamily="34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endParaRPr lang="fi-FI" sz="4000" dirty="0" smtClean="0">
              <a:solidFill>
                <a:srgbClr val="333399"/>
              </a:solidFill>
              <a:latin typeface="Times New Roman" pitchFamily="18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98F2-45AD-4E77-BD81-D0747371F76E}" type="slidenum">
              <a:rPr lang="fi-FI" smtClean="0">
                <a:solidFill>
                  <a:srgbClr val="000000"/>
                </a:solidFill>
              </a:rPr>
              <a:pPr/>
              <a:t>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0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2131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PUOLUSTUSPELAAJA</a:t>
            </a:r>
            <a:br>
              <a:rPr lang="fi-FI" sz="3600" b="1" dirty="0" smtClean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TOISENA KÄTENÄ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738499" y="1340768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900113" algn="l"/>
                <a:tab pos="1111250" algn="l"/>
              </a:tabLst>
            </a:pPr>
            <a:r>
              <a:rPr lang="fi-FI" sz="2800" dirty="0" smtClean="0">
                <a:latin typeface="Calibri" pitchFamily="34" charset="0"/>
              </a:rPr>
              <a:t>Kun pelinviejä aloittaa </a:t>
            </a:r>
            <a:r>
              <a:rPr lang="fi-FI" sz="2800" dirty="0">
                <a:latin typeface="Calibri" pitchFamily="34" charset="0"/>
              </a:rPr>
              <a:t>tikinpelaamisen (joko kädestään tai pöydästä</a:t>
            </a:r>
            <a:r>
              <a:rPr lang="fi-FI" sz="2800" dirty="0" smtClean="0">
                <a:latin typeface="Calibri" pitchFamily="34" charset="0"/>
              </a:rPr>
              <a:t>) pienellä </a:t>
            </a:r>
            <a:r>
              <a:rPr lang="fi-FI" sz="2800" dirty="0">
                <a:latin typeface="Calibri" pitchFamily="34" charset="0"/>
              </a:rPr>
              <a:t>kortilla, </a:t>
            </a:r>
            <a:r>
              <a:rPr lang="fi-FI" sz="2800" dirty="0" smtClean="0">
                <a:latin typeface="Calibri" pitchFamily="34" charset="0"/>
              </a:rPr>
              <a:t>niin tikkiin toisena pelaava puolustaja pelaa pienen kortin.</a:t>
            </a:r>
            <a:endParaRPr lang="fi-FI" sz="2000" dirty="0">
              <a:latin typeface="Calibri" pitchFamily="34" charset="0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810507" y="5642788"/>
            <a:ext cx="7704856" cy="584775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32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Toinen</a:t>
            </a:r>
            <a:r>
              <a:rPr lang="fi-FI" sz="3200" b="1" dirty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fi-FI" sz="32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käsi </a:t>
            </a:r>
            <a:r>
              <a:rPr lang="fi-FI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matalaa</a:t>
            </a:r>
            <a:endParaRPr lang="fi-FI" sz="3200" dirty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8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42432"/>
              </p:ext>
            </p:extLst>
          </p:nvPr>
        </p:nvGraphicFramePr>
        <p:xfrm>
          <a:off x="2877765" y="3486834"/>
          <a:ext cx="3861309" cy="1900555"/>
        </p:xfrm>
        <a:graphic>
          <a:graphicData uri="http://schemas.openxmlformats.org/drawingml/2006/table">
            <a:tbl>
              <a:tblPr/>
              <a:tblGrid>
                <a:gridCol w="1152129"/>
                <a:gridCol w="1440160"/>
                <a:gridCol w="126902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9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8 6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 10 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7 5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8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335" y="3970387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Ellipsi 3"/>
          <p:cNvSpPr/>
          <p:nvPr/>
        </p:nvSpPr>
        <p:spPr bwMode="auto">
          <a:xfrm>
            <a:off x="5056178" y="5076000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Ellipsi 11"/>
          <p:cNvSpPr/>
          <p:nvPr/>
        </p:nvSpPr>
        <p:spPr bwMode="auto">
          <a:xfrm>
            <a:off x="3707400" y="4293096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1643419" y="2725763"/>
            <a:ext cx="63300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dirty="0">
                <a:latin typeface="Calibri" pitchFamily="34" charset="0"/>
                <a:cs typeface="Calibri" pitchFamily="34" charset="0"/>
              </a:rPr>
              <a:t>Etelä on </a:t>
            </a:r>
            <a:r>
              <a:rPr lang="fi-FI" dirty="0" smtClean="0">
                <a:latin typeface="Calibri" pitchFamily="34" charset="0"/>
                <a:cs typeface="Calibri" pitchFamily="34" charset="0"/>
              </a:rPr>
              <a:t>pelinviejä ja aloittaa hertan peluun kädestään kakkosella.</a:t>
            </a:r>
            <a:br>
              <a:rPr lang="fi-FI" dirty="0" smtClean="0">
                <a:latin typeface="Calibri" pitchFamily="34" charset="0"/>
                <a:cs typeface="Calibri" pitchFamily="34" charset="0"/>
              </a:rPr>
            </a:br>
            <a:r>
              <a:rPr lang="fi-FI" dirty="0" smtClean="0">
                <a:latin typeface="Calibri" pitchFamily="34" charset="0"/>
                <a:cs typeface="Calibri" pitchFamily="34" charset="0"/>
              </a:rPr>
              <a:t>Minkä kortin länsi pelaa toisena kätenä?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Dian numeron paikkamerkki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98F2-45AD-4E77-BD81-D0747371F76E}" type="slidenum">
              <a:rPr lang="fi-FI" smtClean="0">
                <a:solidFill>
                  <a:srgbClr val="000000"/>
                </a:solidFill>
              </a:rPr>
              <a:pPr/>
              <a:t>16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5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PUOLUSTUSPELAAJA</a:t>
            </a:r>
            <a:br>
              <a:rPr lang="fi-FI" sz="3600" b="1" dirty="0" smtClean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 </a:t>
            </a:r>
            <a:r>
              <a:rPr lang="fi-FI" sz="3600" b="1" dirty="0">
                <a:solidFill>
                  <a:srgbClr val="00B050"/>
                </a:solidFill>
              </a:rPr>
              <a:t>TOISENA KÄTENÄ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791580" y="5085184"/>
            <a:ext cx="7704856" cy="1077218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32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Peitä pelinviejän pelaama kuva korkeammalla </a:t>
            </a:r>
            <a:r>
              <a:rPr lang="fi-FI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kuvalla</a:t>
            </a:r>
            <a:endParaRPr lang="fi-FI" sz="3200" dirty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1077841" y="3501008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00113" algn="l"/>
                <a:tab pos="1111250" algn="l"/>
              </a:tabLst>
            </a:pP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</a:rPr>
              <a:t>Peittää</a:t>
            </a:r>
            <a:r>
              <a:rPr lang="fi-FI" sz="2800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</a:rPr>
              <a:t>= pelata korkeampi kortti kuin edellinen pelaaja</a:t>
            </a:r>
          </a:p>
          <a:p>
            <a:pPr>
              <a:tabLst>
                <a:tab pos="900113" algn="l"/>
                <a:tab pos="1111250" algn="l"/>
              </a:tabLst>
            </a:pP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</a:rPr>
              <a:t>Laistaa</a:t>
            </a:r>
            <a:r>
              <a:rPr lang="fi-FI" sz="28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</a:rPr>
              <a:t>= olla peittämättä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683568" y="1556792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900113" algn="l"/>
                <a:tab pos="1111250" algn="l"/>
              </a:tabLst>
            </a:pPr>
            <a:r>
              <a:rPr lang="fi-FI" sz="2800" dirty="0">
                <a:latin typeface="Calibri" pitchFamily="34" charset="0"/>
              </a:rPr>
              <a:t>Kun pelinviejä aloittaa tikinpelaamisen (joko kädestään tai pöydästä) </a:t>
            </a:r>
            <a:r>
              <a:rPr lang="fi-FI" sz="2800" dirty="0" smtClean="0">
                <a:latin typeface="Calibri" pitchFamily="34" charset="0"/>
              </a:rPr>
              <a:t>kuvakortilla, </a:t>
            </a:r>
            <a:r>
              <a:rPr lang="fi-FI" sz="2800" dirty="0">
                <a:latin typeface="Calibri" pitchFamily="34" charset="0"/>
              </a:rPr>
              <a:t>niin tikkiin toisena pelaava puolustaja </a:t>
            </a:r>
            <a:r>
              <a:rPr lang="fi-FI" sz="2800" dirty="0" smtClean="0">
                <a:latin typeface="Calibri" pitchFamily="34" charset="0"/>
              </a:rPr>
              <a:t>peittää kuvan isommalla kuvalla, jos hänellä sellainen on.</a:t>
            </a:r>
            <a:endParaRPr lang="fi-FI" sz="2800" dirty="0">
              <a:latin typeface="Calibri" pitchFamily="34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98F2-45AD-4E77-BD81-D0747371F76E}" type="slidenum">
              <a:rPr lang="fi-FI" smtClean="0">
                <a:solidFill>
                  <a:srgbClr val="000000"/>
                </a:solidFill>
              </a:rPr>
              <a:pPr/>
              <a:t>17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26983"/>
              </p:ext>
            </p:extLst>
          </p:nvPr>
        </p:nvGraphicFramePr>
        <p:xfrm>
          <a:off x="707549" y="1904409"/>
          <a:ext cx="7800340" cy="4397376"/>
        </p:xfrm>
        <a:graphic>
          <a:graphicData uri="http://schemas.openxmlformats.org/drawingml/2006/table">
            <a:tbl>
              <a:tblPr/>
              <a:tblGrid>
                <a:gridCol w="1224062"/>
                <a:gridCol w="1439763"/>
                <a:gridCol w="116840"/>
                <a:gridCol w="1244600"/>
                <a:gridCol w="1182687"/>
                <a:gridCol w="1296194"/>
                <a:gridCol w="145256"/>
                <a:gridCol w="1150938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7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Ei näin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7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J 9 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8 5 2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J 9 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8 5 2</a:t>
                      </a:r>
                      <a:endParaRPr lang="fi-FI" sz="20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10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10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b)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7 3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Ei näin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7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J 9 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i-FI" dirty="0"/>
                    </a:p>
                  </a:txBody>
                  <a:tcPr anchor="ctr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8 5 2</a:t>
                      </a:r>
                      <a:endParaRPr lang="fi-FI" sz="2000" dirty="0" smtClean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J 9 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8 5 2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10 4</a:t>
                      </a: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Q 10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515" name="Picture 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65" y="4797152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6" name="Picture 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86" y="4797152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683568" y="1205328"/>
            <a:ext cx="7704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Etelä on pelinviejä. Minkä kortin länsi pelaa?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645798" y="2184323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645798" y="2184323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45798" y="2184323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645798" y="2184323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8517" name="Picture 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260" y="2457373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8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610" y="245419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2" name="Ellipsi 11"/>
          <p:cNvSpPr/>
          <p:nvPr/>
        </p:nvSpPr>
        <p:spPr>
          <a:xfrm>
            <a:off x="2931526" y="353434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1639683" y="277554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Ellipsi 13"/>
          <p:cNvSpPr/>
          <p:nvPr/>
        </p:nvSpPr>
        <p:spPr>
          <a:xfrm>
            <a:off x="2436456" y="195016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Ellipsi 14"/>
          <p:cNvSpPr/>
          <p:nvPr/>
        </p:nvSpPr>
        <p:spPr>
          <a:xfrm>
            <a:off x="3623170" y="275905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Ellipsi 15"/>
          <p:cNvSpPr/>
          <p:nvPr/>
        </p:nvSpPr>
        <p:spPr>
          <a:xfrm>
            <a:off x="2898270" y="195866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4054898" y="275835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2657005" y="3536277"/>
            <a:ext cx="280239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1234541" y="275835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0" name="Suora yhdysviiva 19"/>
          <p:cNvCxnSpPr>
            <a:stCxn id="12" idx="0"/>
            <a:endCxn id="12" idx="4"/>
          </p:cNvCxnSpPr>
          <p:nvPr/>
        </p:nvCxnSpPr>
        <p:spPr>
          <a:xfrm>
            <a:off x="3064273" y="3534343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>
            <a:stCxn id="13" idx="0"/>
            <a:endCxn id="13" idx="4"/>
          </p:cNvCxnSpPr>
          <p:nvPr/>
        </p:nvCxnSpPr>
        <p:spPr>
          <a:xfrm>
            <a:off x="1772430" y="2775546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>
            <a:stCxn id="14" idx="0"/>
            <a:endCxn id="14" idx="4"/>
          </p:cNvCxnSpPr>
          <p:nvPr/>
        </p:nvCxnSpPr>
        <p:spPr>
          <a:xfrm>
            <a:off x="2569203" y="1950167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/>
          <p:cNvCxnSpPr>
            <a:stCxn id="17" idx="0"/>
            <a:endCxn id="17" idx="4"/>
          </p:cNvCxnSpPr>
          <p:nvPr/>
        </p:nvCxnSpPr>
        <p:spPr>
          <a:xfrm>
            <a:off x="4187645" y="2758354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i 27"/>
          <p:cNvSpPr/>
          <p:nvPr/>
        </p:nvSpPr>
        <p:spPr>
          <a:xfrm>
            <a:off x="6960203" y="355359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Ellipsi 28"/>
          <p:cNvSpPr/>
          <p:nvPr/>
        </p:nvSpPr>
        <p:spPr>
          <a:xfrm>
            <a:off x="4975238" y="276740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Ellipsi 29"/>
          <p:cNvSpPr/>
          <p:nvPr/>
        </p:nvSpPr>
        <p:spPr>
          <a:xfrm>
            <a:off x="6886738" y="195982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Ellipsi 30"/>
          <p:cNvSpPr/>
          <p:nvPr/>
        </p:nvSpPr>
        <p:spPr>
          <a:xfrm>
            <a:off x="7882911" y="277012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Otsikko 1"/>
          <p:cNvSpPr txBox="1">
            <a:spLocks/>
          </p:cNvSpPr>
          <p:nvPr/>
        </p:nvSpPr>
        <p:spPr>
          <a:xfrm>
            <a:off x="457200" y="260648"/>
            <a:ext cx="8229600" cy="86409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i-FI" sz="3600" b="1" dirty="0" smtClean="0">
                <a:solidFill>
                  <a:srgbClr val="00B050"/>
                </a:solidFill>
              </a:rPr>
              <a:t>ESIMERKKI 1</a:t>
            </a:r>
            <a:br>
              <a:rPr lang="fi-FI" sz="3600" b="1" dirty="0" smtClean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PUOLUSTUSPELAAJA TOISENA KÄTENÄ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5" name="Ellipsi 34"/>
          <p:cNvSpPr/>
          <p:nvPr/>
        </p:nvSpPr>
        <p:spPr>
          <a:xfrm>
            <a:off x="2344686" y="59492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Ellipsi 35"/>
          <p:cNvSpPr/>
          <p:nvPr/>
        </p:nvSpPr>
        <p:spPr>
          <a:xfrm>
            <a:off x="1017584" y="515719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Ellipsi 37"/>
          <p:cNvSpPr/>
          <p:nvPr/>
        </p:nvSpPr>
        <p:spPr>
          <a:xfrm>
            <a:off x="2937244" y="432514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Ellipsi 38"/>
          <p:cNvSpPr/>
          <p:nvPr/>
        </p:nvSpPr>
        <p:spPr>
          <a:xfrm>
            <a:off x="4141433" y="515719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Ellipsi 39"/>
          <p:cNvSpPr/>
          <p:nvPr/>
        </p:nvSpPr>
        <p:spPr>
          <a:xfrm>
            <a:off x="2937856" y="59492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Ellipsi 40"/>
          <p:cNvSpPr/>
          <p:nvPr/>
        </p:nvSpPr>
        <p:spPr>
          <a:xfrm>
            <a:off x="1655066" y="515719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Ellipsi 41"/>
          <p:cNvSpPr/>
          <p:nvPr/>
        </p:nvSpPr>
        <p:spPr>
          <a:xfrm>
            <a:off x="2474091" y="434346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Ellipsi 42"/>
          <p:cNvSpPr/>
          <p:nvPr/>
        </p:nvSpPr>
        <p:spPr>
          <a:xfrm>
            <a:off x="3936678" y="51655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Ellipsi 43"/>
          <p:cNvSpPr/>
          <p:nvPr/>
        </p:nvSpPr>
        <p:spPr>
          <a:xfrm>
            <a:off x="6344908" y="59492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Ellipsi 44"/>
          <p:cNvSpPr/>
          <p:nvPr/>
        </p:nvSpPr>
        <p:spPr>
          <a:xfrm>
            <a:off x="5652120" y="51655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Ellipsi 45"/>
          <p:cNvSpPr/>
          <p:nvPr/>
        </p:nvSpPr>
        <p:spPr>
          <a:xfrm>
            <a:off x="6753991" y="434965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Ellipsi 46"/>
          <p:cNvSpPr/>
          <p:nvPr/>
        </p:nvSpPr>
        <p:spPr>
          <a:xfrm>
            <a:off x="8043033" y="51655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Ellipsi 47"/>
          <p:cNvSpPr/>
          <p:nvPr/>
        </p:nvSpPr>
        <p:spPr>
          <a:xfrm>
            <a:off x="6960203" y="59492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Ellipsi 48"/>
          <p:cNvSpPr/>
          <p:nvPr/>
        </p:nvSpPr>
        <p:spPr>
          <a:xfrm>
            <a:off x="4966399" y="51655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Ellipsi 49"/>
          <p:cNvSpPr/>
          <p:nvPr/>
        </p:nvSpPr>
        <p:spPr>
          <a:xfrm>
            <a:off x="6567047" y="435584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Ellipsi 50"/>
          <p:cNvSpPr/>
          <p:nvPr/>
        </p:nvSpPr>
        <p:spPr>
          <a:xfrm>
            <a:off x="7786807" y="51655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2" name="Suora yhdysviiva 51"/>
          <p:cNvCxnSpPr>
            <a:stCxn id="42" idx="0"/>
            <a:endCxn id="42" idx="4"/>
          </p:cNvCxnSpPr>
          <p:nvPr/>
        </p:nvCxnSpPr>
        <p:spPr>
          <a:xfrm>
            <a:off x="2606838" y="4343464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uora yhdysviiva 52"/>
          <p:cNvCxnSpPr>
            <a:stCxn id="38" idx="2"/>
            <a:endCxn id="38" idx="6"/>
          </p:cNvCxnSpPr>
          <p:nvPr/>
        </p:nvCxnSpPr>
        <p:spPr>
          <a:xfrm>
            <a:off x="2937244" y="4469160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uora yhdysviiva 53"/>
          <p:cNvCxnSpPr>
            <a:stCxn id="43" idx="0"/>
            <a:endCxn id="43" idx="4"/>
          </p:cNvCxnSpPr>
          <p:nvPr/>
        </p:nvCxnSpPr>
        <p:spPr>
          <a:xfrm>
            <a:off x="4069425" y="5165576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uora yhdysviiva 54"/>
          <p:cNvCxnSpPr>
            <a:endCxn id="39" idx="6"/>
          </p:cNvCxnSpPr>
          <p:nvPr/>
        </p:nvCxnSpPr>
        <p:spPr>
          <a:xfrm>
            <a:off x="4141433" y="5296996"/>
            <a:ext cx="265494" cy="4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uora yhdysviiva 55"/>
          <p:cNvCxnSpPr>
            <a:stCxn id="35" idx="2"/>
            <a:endCxn id="35" idx="6"/>
          </p:cNvCxnSpPr>
          <p:nvPr/>
        </p:nvCxnSpPr>
        <p:spPr>
          <a:xfrm>
            <a:off x="2344686" y="609329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uora yhdysviiva 56"/>
          <p:cNvCxnSpPr>
            <a:stCxn id="40" idx="0"/>
            <a:endCxn id="40" idx="4"/>
          </p:cNvCxnSpPr>
          <p:nvPr/>
        </p:nvCxnSpPr>
        <p:spPr>
          <a:xfrm>
            <a:off x="3070603" y="594928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uora yhdysviiva 57"/>
          <p:cNvCxnSpPr>
            <a:endCxn id="36" idx="6"/>
          </p:cNvCxnSpPr>
          <p:nvPr/>
        </p:nvCxnSpPr>
        <p:spPr>
          <a:xfrm>
            <a:off x="1017584" y="5299102"/>
            <a:ext cx="265494" cy="210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uora yhdysviiva 58"/>
          <p:cNvCxnSpPr>
            <a:stCxn id="41" idx="0"/>
            <a:endCxn id="41" idx="4"/>
          </p:cNvCxnSpPr>
          <p:nvPr/>
        </p:nvCxnSpPr>
        <p:spPr>
          <a:xfrm>
            <a:off x="1787813" y="5157192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uora yhdysviiva 59"/>
          <p:cNvCxnSpPr>
            <a:stCxn id="44" idx="0"/>
            <a:endCxn id="44" idx="4"/>
          </p:cNvCxnSpPr>
          <p:nvPr/>
        </p:nvCxnSpPr>
        <p:spPr>
          <a:xfrm>
            <a:off x="6477655" y="5949280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uora yhdysviiva 60"/>
          <p:cNvCxnSpPr>
            <a:endCxn id="45" idx="4"/>
          </p:cNvCxnSpPr>
          <p:nvPr/>
        </p:nvCxnSpPr>
        <p:spPr>
          <a:xfrm>
            <a:off x="5784867" y="5188984"/>
            <a:ext cx="0" cy="2646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uora yhdysviiva 61"/>
          <p:cNvCxnSpPr>
            <a:endCxn id="46" idx="4"/>
          </p:cNvCxnSpPr>
          <p:nvPr/>
        </p:nvCxnSpPr>
        <p:spPr>
          <a:xfrm>
            <a:off x="6886738" y="4355844"/>
            <a:ext cx="0" cy="2818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uora yhdysviiva 62"/>
          <p:cNvCxnSpPr>
            <a:stCxn id="47" idx="0"/>
            <a:endCxn id="47" idx="4"/>
          </p:cNvCxnSpPr>
          <p:nvPr/>
        </p:nvCxnSpPr>
        <p:spPr>
          <a:xfrm>
            <a:off x="8175780" y="5165576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uora yhdysviiva 63"/>
          <p:cNvCxnSpPr>
            <a:stCxn id="48" idx="2"/>
            <a:endCxn id="48" idx="6"/>
          </p:cNvCxnSpPr>
          <p:nvPr/>
        </p:nvCxnSpPr>
        <p:spPr>
          <a:xfrm>
            <a:off x="6960203" y="609329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uora yhdysviiva 64"/>
          <p:cNvCxnSpPr>
            <a:stCxn id="49" idx="2"/>
            <a:endCxn id="49" idx="6"/>
          </p:cNvCxnSpPr>
          <p:nvPr/>
        </p:nvCxnSpPr>
        <p:spPr>
          <a:xfrm>
            <a:off x="4966399" y="5309592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uora yhdysviiva 65"/>
          <p:cNvCxnSpPr>
            <a:stCxn id="50" idx="2"/>
          </p:cNvCxnSpPr>
          <p:nvPr/>
        </p:nvCxnSpPr>
        <p:spPr>
          <a:xfrm>
            <a:off x="6567047" y="4499860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uora yhdysviiva 66"/>
          <p:cNvCxnSpPr>
            <a:stCxn id="51" idx="2"/>
            <a:endCxn id="47" idx="2"/>
          </p:cNvCxnSpPr>
          <p:nvPr/>
        </p:nvCxnSpPr>
        <p:spPr>
          <a:xfrm>
            <a:off x="7786807" y="5309592"/>
            <a:ext cx="2562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uora yhdysviiva 77"/>
          <p:cNvCxnSpPr/>
          <p:nvPr/>
        </p:nvCxnSpPr>
        <p:spPr bwMode="auto">
          <a:xfrm>
            <a:off x="2896693" y="2103842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uora yhdysviiva 78"/>
          <p:cNvCxnSpPr/>
          <p:nvPr/>
        </p:nvCxnSpPr>
        <p:spPr bwMode="auto">
          <a:xfrm>
            <a:off x="3623170" y="2911423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uora yhdysviiva 79"/>
          <p:cNvCxnSpPr/>
          <p:nvPr/>
        </p:nvCxnSpPr>
        <p:spPr bwMode="auto">
          <a:xfrm>
            <a:off x="2664377" y="3688515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uora yhdysviiva 80"/>
          <p:cNvCxnSpPr/>
          <p:nvPr/>
        </p:nvCxnSpPr>
        <p:spPr bwMode="auto">
          <a:xfrm>
            <a:off x="1234541" y="2904709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uora yhdysviiva 81"/>
          <p:cNvCxnSpPr/>
          <p:nvPr/>
        </p:nvCxnSpPr>
        <p:spPr bwMode="auto">
          <a:xfrm>
            <a:off x="4975238" y="2903075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uora yhdysviiva 82"/>
          <p:cNvCxnSpPr/>
          <p:nvPr/>
        </p:nvCxnSpPr>
        <p:spPr bwMode="auto">
          <a:xfrm>
            <a:off x="6897425" y="2112026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uora yhdysviiva 83"/>
          <p:cNvCxnSpPr/>
          <p:nvPr/>
        </p:nvCxnSpPr>
        <p:spPr bwMode="auto">
          <a:xfrm>
            <a:off x="6960203" y="3693038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uora yhdysviiva 84"/>
          <p:cNvCxnSpPr/>
          <p:nvPr/>
        </p:nvCxnSpPr>
        <p:spPr bwMode="auto">
          <a:xfrm>
            <a:off x="7897408" y="2911423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i 85"/>
          <p:cNvSpPr/>
          <p:nvPr/>
        </p:nvSpPr>
        <p:spPr>
          <a:xfrm>
            <a:off x="6455901" y="194382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Ellipsi 86"/>
          <p:cNvSpPr/>
          <p:nvPr/>
        </p:nvSpPr>
        <p:spPr>
          <a:xfrm>
            <a:off x="7655997" y="27495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8" name="Ellipsi 87"/>
          <p:cNvSpPr/>
          <p:nvPr/>
        </p:nvSpPr>
        <p:spPr>
          <a:xfrm>
            <a:off x="6640992" y="354449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9" name="Ellipsi 88"/>
          <p:cNvSpPr/>
          <p:nvPr/>
        </p:nvSpPr>
        <p:spPr>
          <a:xfrm>
            <a:off x="5604259" y="27571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0" name="Ellipsi 89"/>
          <p:cNvSpPr/>
          <p:nvPr/>
        </p:nvSpPr>
        <p:spPr>
          <a:xfrm>
            <a:off x="6682681" y="193462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1" name="Ellipsi 90"/>
          <p:cNvSpPr/>
          <p:nvPr/>
        </p:nvSpPr>
        <p:spPr>
          <a:xfrm>
            <a:off x="7452320" y="273313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2" name="Ellipsi 91"/>
          <p:cNvSpPr/>
          <p:nvPr/>
        </p:nvSpPr>
        <p:spPr>
          <a:xfrm>
            <a:off x="6327795" y="355359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3" name="Ellipsi 92"/>
          <p:cNvSpPr/>
          <p:nvPr/>
        </p:nvSpPr>
        <p:spPr>
          <a:xfrm>
            <a:off x="5386626" y="275531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4" name="Suora yhdysviiva 93"/>
          <p:cNvCxnSpPr/>
          <p:nvPr/>
        </p:nvCxnSpPr>
        <p:spPr>
          <a:xfrm>
            <a:off x="6593289" y="1943823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uora yhdysviiva 94"/>
          <p:cNvCxnSpPr/>
          <p:nvPr/>
        </p:nvCxnSpPr>
        <p:spPr>
          <a:xfrm>
            <a:off x="7786807" y="2755318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uora yhdysviiva 95"/>
          <p:cNvCxnSpPr/>
          <p:nvPr/>
        </p:nvCxnSpPr>
        <p:spPr>
          <a:xfrm>
            <a:off x="6771802" y="353627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uora yhdysviiva 96"/>
          <p:cNvCxnSpPr/>
          <p:nvPr/>
        </p:nvCxnSpPr>
        <p:spPr>
          <a:xfrm>
            <a:off x="5738995" y="276740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uora yhdysviiva 97"/>
          <p:cNvCxnSpPr/>
          <p:nvPr/>
        </p:nvCxnSpPr>
        <p:spPr>
          <a:xfrm>
            <a:off x="6825037" y="1943823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uora yhdysviiva 98"/>
          <p:cNvCxnSpPr/>
          <p:nvPr/>
        </p:nvCxnSpPr>
        <p:spPr>
          <a:xfrm>
            <a:off x="7585067" y="2731611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uora yhdysviiva 99"/>
          <p:cNvCxnSpPr/>
          <p:nvPr/>
        </p:nvCxnSpPr>
        <p:spPr>
          <a:xfrm>
            <a:off x="6472024" y="3553590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uora yhdysviiva 100"/>
          <p:cNvCxnSpPr/>
          <p:nvPr/>
        </p:nvCxnSpPr>
        <p:spPr>
          <a:xfrm>
            <a:off x="5525172" y="2750707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i 135"/>
          <p:cNvSpPr/>
          <p:nvPr/>
        </p:nvSpPr>
        <p:spPr>
          <a:xfrm>
            <a:off x="2701950" y="43292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7" name="Ellipsi 136"/>
          <p:cNvSpPr/>
          <p:nvPr/>
        </p:nvSpPr>
        <p:spPr>
          <a:xfrm>
            <a:off x="3732313" y="515719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8" name="Ellipsi 137"/>
          <p:cNvSpPr/>
          <p:nvPr/>
        </p:nvSpPr>
        <p:spPr>
          <a:xfrm>
            <a:off x="2671750" y="59492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9" name="Ellipsi 138"/>
          <p:cNvSpPr/>
          <p:nvPr/>
        </p:nvSpPr>
        <p:spPr>
          <a:xfrm>
            <a:off x="1218557" y="51449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40" name="Suora yhdysviiva 139"/>
          <p:cNvCxnSpPr/>
          <p:nvPr/>
        </p:nvCxnSpPr>
        <p:spPr>
          <a:xfrm>
            <a:off x="2701950" y="4476862"/>
            <a:ext cx="265494" cy="4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uora yhdysviiva 141"/>
          <p:cNvCxnSpPr/>
          <p:nvPr/>
        </p:nvCxnSpPr>
        <p:spPr>
          <a:xfrm>
            <a:off x="3732313" y="5304214"/>
            <a:ext cx="265494" cy="4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uora yhdysviiva 142"/>
          <p:cNvCxnSpPr/>
          <p:nvPr/>
        </p:nvCxnSpPr>
        <p:spPr>
          <a:xfrm>
            <a:off x="2666032" y="6093296"/>
            <a:ext cx="265494" cy="4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uora yhdysviiva 143"/>
          <p:cNvCxnSpPr/>
          <p:nvPr/>
        </p:nvCxnSpPr>
        <p:spPr>
          <a:xfrm>
            <a:off x="1218557" y="5300942"/>
            <a:ext cx="265494" cy="421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Ellipsi 160"/>
          <p:cNvSpPr/>
          <p:nvPr/>
        </p:nvSpPr>
        <p:spPr>
          <a:xfrm>
            <a:off x="6301553" y="433952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2" name="Ellipsi 161"/>
          <p:cNvSpPr/>
          <p:nvPr/>
        </p:nvSpPr>
        <p:spPr>
          <a:xfrm>
            <a:off x="7585067" y="515719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3" name="Ellipsi 162"/>
          <p:cNvSpPr/>
          <p:nvPr/>
        </p:nvSpPr>
        <p:spPr>
          <a:xfrm>
            <a:off x="6682681" y="59492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4" name="Ellipsi 163"/>
          <p:cNvSpPr/>
          <p:nvPr/>
        </p:nvSpPr>
        <p:spPr>
          <a:xfrm>
            <a:off x="5418191" y="515508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65" name="Suora yhdysviiva 164"/>
          <p:cNvCxnSpPr/>
          <p:nvPr/>
        </p:nvCxnSpPr>
        <p:spPr>
          <a:xfrm>
            <a:off x="6434300" y="4340153"/>
            <a:ext cx="0" cy="28184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uora yhdysviiva 165"/>
          <p:cNvCxnSpPr/>
          <p:nvPr/>
        </p:nvCxnSpPr>
        <p:spPr>
          <a:xfrm>
            <a:off x="7717814" y="5156075"/>
            <a:ext cx="0" cy="2818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uora yhdysviiva 166"/>
          <p:cNvCxnSpPr/>
          <p:nvPr/>
        </p:nvCxnSpPr>
        <p:spPr>
          <a:xfrm>
            <a:off x="6819485" y="5956587"/>
            <a:ext cx="0" cy="2818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uora yhdysviiva 167"/>
          <p:cNvCxnSpPr/>
          <p:nvPr/>
        </p:nvCxnSpPr>
        <p:spPr>
          <a:xfrm>
            <a:off x="5550938" y="5160021"/>
            <a:ext cx="0" cy="2818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Dian numeron paikkamerkki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18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6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8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6" grpId="0" animBg="1"/>
      <p:bldP spid="137" grpId="0" animBg="1"/>
      <p:bldP spid="138" grpId="0" animBg="1"/>
      <p:bldP spid="139" grpId="0" animBg="1"/>
      <p:bldP spid="161" grpId="0" animBg="1"/>
      <p:bldP spid="162" grpId="0" animBg="1"/>
      <p:bldP spid="163" grpId="0" animBg="1"/>
      <p:bldP spid="1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19263" y="1358900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19263" y="1358900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19263" y="1358900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719263" y="1358900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843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50998"/>
              </p:ext>
            </p:extLst>
          </p:nvPr>
        </p:nvGraphicFramePr>
        <p:xfrm>
          <a:off x="798782" y="1701501"/>
          <a:ext cx="7704138" cy="4397376"/>
        </p:xfrm>
        <a:graphic>
          <a:graphicData uri="http://schemas.openxmlformats.org/drawingml/2006/table">
            <a:tbl>
              <a:tblPr/>
              <a:tblGrid>
                <a:gridCol w="1224062"/>
                <a:gridCol w="1439763"/>
                <a:gridCol w="1253409"/>
                <a:gridCol w="1194516"/>
                <a:gridCol w="1441450"/>
                <a:gridCol w="1150938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Q 8 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Ei näin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Q 8 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 3 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10 7 4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3 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10 7 4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 9 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 9 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b)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Q 8 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Ei näin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Q 8 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3 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10 7 4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3 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10 7 4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 9 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 9 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515" name="Picture 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751" y="458112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6" name="Picture 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38" y="458112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7" name="Picture 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5" y="2238155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518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3" y="2228810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770997" y="980728"/>
            <a:ext cx="7704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Etelä on pelinviejä. Minkä kortin länsi pelaa?</a:t>
            </a:r>
          </a:p>
        </p:txBody>
      </p:sp>
      <p:sp>
        <p:nvSpPr>
          <p:cNvPr id="12" name="Ellipsi 11"/>
          <p:cNvSpPr/>
          <p:nvPr/>
        </p:nvSpPr>
        <p:spPr>
          <a:xfrm>
            <a:off x="2819607" y="335699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1733594" y="255151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/>
          <p:cNvSpPr txBox="1">
            <a:spLocks/>
          </p:cNvSpPr>
          <p:nvPr/>
        </p:nvSpPr>
        <p:spPr>
          <a:xfrm>
            <a:off x="457200" y="116632"/>
            <a:ext cx="8229600" cy="86409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i-FI" sz="3600" b="1" dirty="0" smtClean="0">
                <a:solidFill>
                  <a:srgbClr val="00B050"/>
                </a:solidFill>
              </a:rPr>
              <a:t>ESIMERKKI 2</a:t>
            </a:r>
            <a:br>
              <a:rPr lang="fi-FI" sz="3600" b="1" dirty="0" smtClean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PUOLUSTUSPELAAJA TOISENA KÄTENÄ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15" name="Ellipsi 14"/>
          <p:cNvSpPr/>
          <p:nvPr/>
        </p:nvSpPr>
        <p:spPr>
          <a:xfrm>
            <a:off x="2643888" y="177281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Ellipsi 15"/>
          <p:cNvSpPr/>
          <p:nvPr/>
        </p:nvSpPr>
        <p:spPr>
          <a:xfrm>
            <a:off x="4306506" y="255151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" name="Suora yhdysviiva 2"/>
          <p:cNvCxnSpPr>
            <a:stCxn id="12" idx="0"/>
          </p:cNvCxnSpPr>
          <p:nvPr/>
        </p:nvCxnSpPr>
        <p:spPr bwMode="auto">
          <a:xfrm>
            <a:off x="2952354" y="335699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uora yhdysviiva 18"/>
          <p:cNvCxnSpPr/>
          <p:nvPr/>
        </p:nvCxnSpPr>
        <p:spPr bwMode="auto">
          <a:xfrm>
            <a:off x="1874212" y="2551519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uora yhdysviiva 19"/>
          <p:cNvCxnSpPr/>
          <p:nvPr/>
        </p:nvCxnSpPr>
        <p:spPr bwMode="auto">
          <a:xfrm>
            <a:off x="2776635" y="177281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uora yhdysviiva 20"/>
          <p:cNvCxnSpPr/>
          <p:nvPr/>
        </p:nvCxnSpPr>
        <p:spPr bwMode="auto">
          <a:xfrm>
            <a:off x="4439253" y="2551519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Ellipsi 21"/>
          <p:cNvSpPr/>
          <p:nvPr/>
        </p:nvSpPr>
        <p:spPr>
          <a:xfrm>
            <a:off x="2401454" y="177149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Ellipsi 22"/>
          <p:cNvSpPr/>
          <p:nvPr/>
        </p:nvSpPr>
        <p:spPr>
          <a:xfrm>
            <a:off x="4041012" y="25499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Ellipsi 23"/>
          <p:cNvSpPr/>
          <p:nvPr/>
        </p:nvSpPr>
        <p:spPr>
          <a:xfrm>
            <a:off x="2614434" y="334680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Ellipsi 24"/>
          <p:cNvSpPr/>
          <p:nvPr/>
        </p:nvSpPr>
        <p:spPr>
          <a:xfrm>
            <a:off x="1494832" y="256086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Ellipsi 25"/>
          <p:cNvSpPr/>
          <p:nvPr/>
        </p:nvSpPr>
        <p:spPr>
          <a:xfrm>
            <a:off x="3085101" y="177149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Ellipsi 26"/>
          <p:cNvSpPr/>
          <p:nvPr/>
        </p:nvSpPr>
        <p:spPr>
          <a:xfrm>
            <a:off x="3775518" y="254864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Ellipsi 27"/>
          <p:cNvSpPr/>
          <p:nvPr/>
        </p:nvSpPr>
        <p:spPr>
          <a:xfrm>
            <a:off x="2377839" y="334524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Ellipsi 28"/>
          <p:cNvSpPr/>
          <p:nvPr/>
        </p:nvSpPr>
        <p:spPr>
          <a:xfrm>
            <a:off x="1272665" y="256086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0" name="Suora yhdysviiva 29"/>
          <p:cNvCxnSpPr/>
          <p:nvPr/>
        </p:nvCxnSpPr>
        <p:spPr bwMode="auto">
          <a:xfrm>
            <a:off x="2542072" y="177281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uora yhdysviiva 30"/>
          <p:cNvCxnSpPr/>
          <p:nvPr/>
        </p:nvCxnSpPr>
        <p:spPr bwMode="auto">
          <a:xfrm>
            <a:off x="4173759" y="2535825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uora yhdysviiva 31"/>
          <p:cNvCxnSpPr/>
          <p:nvPr/>
        </p:nvCxnSpPr>
        <p:spPr bwMode="auto">
          <a:xfrm>
            <a:off x="2747181" y="3335305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uora yhdysviiva 32"/>
          <p:cNvCxnSpPr/>
          <p:nvPr/>
        </p:nvCxnSpPr>
        <p:spPr bwMode="auto">
          <a:xfrm>
            <a:off x="1627579" y="256529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uora yhdysviiva 4"/>
          <p:cNvCxnSpPr/>
          <p:nvPr/>
        </p:nvCxnSpPr>
        <p:spPr bwMode="auto">
          <a:xfrm>
            <a:off x="3091463" y="1915361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uora yhdysviiva 35"/>
          <p:cNvCxnSpPr/>
          <p:nvPr/>
        </p:nvCxnSpPr>
        <p:spPr bwMode="auto">
          <a:xfrm>
            <a:off x="3775518" y="2692659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uora yhdysviiva 36"/>
          <p:cNvCxnSpPr/>
          <p:nvPr/>
        </p:nvCxnSpPr>
        <p:spPr bwMode="auto">
          <a:xfrm>
            <a:off x="2378394" y="3480461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uora yhdysviiva 37"/>
          <p:cNvCxnSpPr/>
          <p:nvPr/>
        </p:nvCxnSpPr>
        <p:spPr bwMode="auto">
          <a:xfrm>
            <a:off x="1265839" y="2704880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Ellipsi 38"/>
          <p:cNvSpPr/>
          <p:nvPr/>
        </p:nvSpPr>
        <p:spPr>
          <a:xfrm>
            <a:off x="6800882" y="335065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Ellipsi 39"/>
          <p:cNvSpPr/>
          <p:nvPr/>
        </p:nvSpPr>
        <p:spPr>
          <a:xfrm>
            <a:off x="5220072" y="254864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Ellipsi 40"/>
          <p:cNvSpPr/>
          <p:nvPr/>
        </p:nvSpPr>
        <p:spPr>
          <a:xfrm>
            <a:off x="6256241" y="177343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Ellipsi 41"/>
          <p:cNvSpPr/>
          <p:nvPr/>
        </p:nvSpPr>
        <p:spPr>
          <a:xfrm>
            <a:off x="8174443" y="253582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Ellipsi 42"/>
          <p:cNvSpPr/>
          <p:nvPr/>
        </p:nvSpPr>
        <p:spPr>
          <a:xfrm>
            <a:off x="6960201" y="176332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Ellipsi 43"/>
          <p:cNvSpPr/>
          <p:nvPr/>
        </p:nvSpPr>
        <p:spPr>
          <a:xfrm>
            <a:off x="7908949" y="253582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Ellipsi 44"/>
          <p:cNvSpPr/>
          <p:nvPr/>
        </p:nvSpPr>
        <p:spPr>
          <a:xfrm>
            <a:off x="6407694" y="335065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Ellipsi 45"/>
          <p:cNvSpPr/>
          <p:nvPr/>
        </p:nvSpPr>
        <p:spPr>
          <a:xfrm>
            <a:off x="5652120" y="256529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Ellipsi 46"/>
          <p:cNvSpPr/>
          <p:nvPr/>
        </p:nvSpPr>
        <p:spPr>
          <a:xfrm>
            <a:off x="6509471" y="176332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Ellipsi 47"/>
          <p:cNvSpPr/>
          <p:nvPr/>
        </p:nvSpPr>
        <p:spPr>
          <a:xfrm>
            <a:off x="5441741" y="255537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Ellipsi 50"/>
          <p:cNvSpPr/>
          <p:nvPr/>
        </p:nvSpPr>
        <p:spPr>
          <a:xfrm>
            <a:off x="7693740" y="253464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2" name="Ellipsi 51"/>
          <p:cNvSpPr/>
          <p:nvPr/>
        </p:nvSpPr>
        <p:spPr>
          <a:xfrm>
            <a:off x="6622565" y="334265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3" name="Suora yhdysviiva 52"/>
          <p:cNvCxnSpPr/>
          <p:nvPr/>
        </p:nvCxnSpPr>
        <p:spPr bwMode="auto">
          <a:xfrm>
            <a:off x="6933629" y="334105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uora yhdysviiva 53"/>
          <p:cNvCxnSpPr/>
          <p:nvPr/>
        </p:nvCxnSpPr>
        <p:spPr bwMode="auto">
          <a:xfrm>
            <a:off x="5352819" y="256529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uora yhdysviiva 54"/>
          <p:cNvCxnSpPr/>
          <p:nvPr/>
        </p:nvCxnSpPr>
        <p:spPr bwMode="auto">
          <a:xfrm>
            <a:off x="6388988" y="177343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uora yhdysviiva 55"/>
          <p:cNvCxnSpPr/>
          <p:nvPr/>
        </p:nvCxnSpPr>
        <p:spPr bwMode="auto">
          <a:xfrm>
            <a:off x="8307190" y="253045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uora yhdysviiva 56"/>
          <p:cNvCxnSpPr/>
          <p:nvPr/>
        </p:nvCxnSpPr>
        <p:spPr bwMode="auto">
          <a:xfrm>
            <a:off x="7092948" y="177343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uora yhdysviiva 57"/>
          <p:cNvCxnSpPr/>
          <p:nvPr/>
        </p:nvCxnSpPr>
        <p:spPr bwMode="auto">
          <a:xfrm>
            <a:off x="8030026" y="2548643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uora yhdysviiva 58"/>
          <p:cNvCxnSpPr/>
          <p:nvPr/>
        </p:nvCxnSpPr>
        <p:spPr bwMode="auto">
          <a:xfrm>
            <a:off x="6540441" y="335872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uora yhdysviiva 59"/>
          <p:cNvCxnSpPr/>
          <p:nvPr/>
        </p:nvCxnSpPr>
        <p:spPr bwMode="auto">
          <a:xfrm>
            <a:off x="5791858" y="256529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uora yhdysviiva 60"/>
          <p:cNvCxnSpPr/>
          <p:nvPr/>
        </p:nvCxnSpPr>
        <p:spPr bwMode="auto">
          <a:xfrm>
            <a:off x="6752972" y="335065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uora yhdysviiva 61"/>
          <p:cNvCxnSpPr/>
          <p:nvPr/>
        </p:nvCxnSpPr>
        <p:spPr bwMode="auto">
          <a:xfrm>
            <a:off x="5574488" y="256529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uora yhdysviiva 62"/>
          <p:cNvCxnSpPr/>
          <p:nvPr/>
        </p:nvCxnSpPr>
        <p:spPr bwMode="auto">
          <a:xfrm>
            <a:off x="6638886" y="177343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uora yhdysviiva 63"/>
          <p:cNvCxnSpPr/>
          <p:nvPr/>
        </p:nvCxnSpPr>
        <p:spPr bwMode="auto">
          <a:xfrm>
            <a:off x="7826487" y="2548643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Ellipsi 64"/>
          <p:cNvSpPr/>
          <p:nvPr/>
        </p:nvSpPr>
        <p:spPr>
          <a:xfrm>
            <a:off x="2510586" y="575854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7" name="Ellipsi 66"/>
          <p:cNvSpPr/>
          <p:nvPr/>
        </p:nvSpPr>
        <p:spPr>
          <a:xfrm>
            <a:off x="1272665" y="492846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68" name="Suora yhdysviiva 67"/>
          <p:cNvCxnSpPr/>
          <p:nvPr/>
        </p:nvCxnSpPr>
        <p:spPr bwMode="auto">
          <a:xfrm>
            <a:off x="1405412" y="4928467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Ellipsi 68"/>
          <p:cNvSpPr/>
          <p:nvPr/>
        </p:nvSpPr>
        <p:spPr>
          <a:xfrm>
            <a:off x="2378394" y="41490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70" name="Suora yhdysviiva 69"/>
          <p:cNvCxnSpPr/>
          <p:nvPr/>
        </p:nvCxnSpPr>
        <p:spPr bwMode="auto">
          <a:xfrm>
            <a:off x="2511141" y="413947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Ellipsi 70"/>
          <p:cNvSpPr/>
          <p:nvPr/>
        </p:nvSpPr>
        <p:spPr>
          <a:xfrm>
            <a:off x="4300582" y="493410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72" name="Suora yhdysviiva 71"/>
          <p:cNvCxnSpPr/>
          <p:nvPr/>
        </p:nvCxnSpPr>
        <p:spPr bwMode="auto">
          <a:xfrm>
            <a:off x="4433329" y="4934105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Ellipsi 72"/>
          <p:cNvSpPr/>
          <p:nvPr/>
        </p:nvSpPr>
        <p:spPr>
          <a:xfrm>
            <a:off x="2614434" y="413947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74" name="Suora yhdysviiva 73"/>
          <p:cNvCxnSpPr/>
          <p:nvPr/>
        </p:nvCxnSpPr>
        <p:spPr bwMode="auto">
          <a:xfrm>
            <a:off x="2747181" y="412987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Ellipsi 74"/>
          <p:cNvSpPr/>
          <p:nvPr/>
        </p:nvSpPr>
        <p:spPr>
          <a:xfrm>
            <a:off x="4035088" y="493410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76" name="Suora yhdysviiva 75"/>
          <p:cNvCxnSpPr/>
          <p:nvPr/>
        </p:nvCxnSpPr>
        <p:spPr bwMode="auto">
          <a:xfrm>
            <a:off x="4167835" y="4924503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i 76"/>
          <p:cNvSpPr/>
          <p:nvPr/>
        </p:nvSpPr>
        <p:spPr>
          <a:xfrm>
            <a:off x="2927237" y="575401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78" name="Suora yhdysviiva 77"/>
          <p:cNvCxnSpPr/>
          <p:nvPr/>
        </p:nvCxnSpPr>
        <p:spPr bwMode="auto">
          <a:xfrm>
            <a:off x="3059984" y="574440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i 78"/>
          <p:cNvSpPr/>
          <p:nvPr/>
        </p:nvSpPr>
        <p:spPr>
          <a:xfrm>
            <a:off x="1716301" y="492992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0" name="Suora yhdysviiva 79"/>
          <p:cNvCxnSpPr/>
          <p:nvPr/>
        </p:nvCxnSpPr>
        <p:spPr bwMode="auto">
          <a:xfrm>
            <a:off x="1849048" y="492992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Ellipsi 80"/>
          <p:cNvSpPr/>
          <p:nvPr/>
        </p:nvSpPr>
        <p:spPr>
          <a:xfrm>
            <a:off x="3040297" y="412886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2" name="Suora yhdysviiva 81"/>
          <p:cNvCxnSpPr/>
          <p:nvPr/>
        </p:nvCxnSpPr>
        <p:spPr bwMode="auto">
          <a:xfrm>
            <a:off x="3040297" y="4272880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Ellipsi 82"/>
          <p:cNvSpPr/>
          <p:nvPr/>
        </p:nvSpPr>
        <p:spPr>
          <a:xfrm>
            <a:off x="3801434" y="493608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4" name="Suora yhdysviiva 83"/>
          <p:cNvCxnSpPr/>
          <p:nvPr/>
        </p:nvCxnSpPr>
        <p:spPr bwMode="auto">
          <a:xfrm>
            <a:off x="3781781" y="5080104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Ellipsi 84"/>
          <p:cNvSpPr/>
          <p:nvPr/>
        </p:nvSpPr>
        <p:spPr>
          <a:xfrm>
            <a:off x="2694480" y="575563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6" name="Suora yhdysviiva 85"/>
          <p:cNvCxnSpPr/>
          <p:nvPr/>
        </p:nvCxnSpPr>
        <p:spPr bwMode="auto">
          <a:xfrm>
            <a:off x="2698290" y="5902561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i 86"/>
          <p:cNvSpPr/>
          <p:nvPr/>
        </p:nvSpPr>
        <p:spPr>
          <a:xfrm>
            <a:off x="1494511" y="492992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8" name="Suora yhdysviiva 87"/>
          <p:cNvCxnSpPr/>
          <p:nvPr/>
        </p:nvCxnSpPr>
        <p:spPr bwMode="auto">
          <a:xfrm>
            <a:off x="1494511" y="5077878"/>
            <a:ext cx="265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i 88"/>
          <p:cNvSpPr/>
          <p:nvPr/>
        </p:nvSpPr>
        <p:spPr>
          <a:xfrm>
            <a:off x="6407694" y="574974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0" name="Suora yhdysviiva 89"/>
          <p:cNvCxnSpPr/>
          <p:nvPr/>
        </p:nvCxnSpPr>
        <p:spPr bwMode="auto">
          <a:xfrm>
            <a:off x="6540441" y="5749745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i 90"/>
          <p:cNvSpPr/>
          <p:nvPr/>
        </p:nvSpPr>
        <p:spPr>
          <a:xfrm>
            <a:off x="5609880" y="491343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2" name="Suora yhdysviiva 91"/>
          <p:cNvCxnSpPr/>
          <p:nvPr/>
        </p:nvCxnSpPr>
        <p:spPr bwMode="auto">
          <a:xfrm>
            <a:off x="5742627" y="4913439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Ellipsi 92"/>
          <p:cNvSpPr/>
          <p:nvPr/>
        </p:nvSpPr>
        <p:spPr>
          <a:xfrm>
            <a:off x="6917961" y="412987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4" name="Suora yhdysviiva 93"/>
          <p:cNvCxnSpPr/>
          <p:nvPr/>
        </p:nvCxnSpPr>
        <p:spPr bwMode="auto">
          <a:xfrm>
            <a:off x="7050708" y="412987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i 94"/>
          <p:cNvSpPr/>
          <p:nvPr/>
        </p:nvSpPr>
        <p:spPr>
          <a:xfrm>
            <a:off x="8167401" y="491343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6" name="Suora yhdysviiva 95"/>
          <p:cNvCxnSpPr/>
          <p:nvPr/>
        </p:nvCxnSpPr>
        <p:spPr bwMode="auto">
          <a:xfrm>
            <a:off x="8300148" y="4913439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i 96"/>
          <p:cNvSpPr/>
          <p:nvPr/>
        </p:nvSpPr>
        <p:spPr>
          <a:xfrm>
            <a:off x="6800882" y="574974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8" name="Suora yhdysviiva 97"/>
          <p:cNvCxnSpPr/>
          <p:nvPr/>
        </p:nvCxnSpPr>
        <p:spPr bwMode="auto">
          <a:xfrm>
            <a:off x="6933629" y="5749745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Ellipsi 98"/>
          <p:cNvSpPr/>
          <p:nvPr/>
        </p:nvSpPr>
        <p:spPr>
          <a:xfrm>
            <a:off x="5386626" y="492992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0" name="Suora yhdysviiva 99"/>
          <p:cNvCxnSpPr/>
          <p:nvPr/>
        </p:nvCxnSpPr>
        <p:spPr bwMode="auto">
          <a:xfrm>
            <a:off x="5519373" y="492992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i 100"/>
          <p:cNvSpPr/>
          <p:nvPr/>
        </p:nvSpPr>
        <p:spPr>
          <a:xfrm>
            <a:off x="6476177" y="412886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2" name="Suora yhdysviiva 101"/>
          <p:cNvCxnSpPr/>
          <p:nvPr/>
        </p:nvCxnSpPr>
        <p:spPr bwMode="auto">
          <a:xfrm>
            <a:off x="6608924" y="41288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Ellipsi 102"/>
          <p:cNvSpPr/>
          <p:nvPr/>
        </p:nvSpPr>
        <p:spPr>
          <a:xfrm>
            <a:off x="7948708" y="492992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4" name="Suora yhdysviiva 103"/>
          <p:cNvCxnSpPr/>
          <p:nvPr/>
        </p:nvCxnSpPr>
        <p:spPr bwMode="auto">
          <a:xfrm>
            <a:off x="8081455" y="492992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Ellipsi 104"/>
          <p:cNvSpPr/>
          <p:nvPr/>
        </p:nvSpPr>
        <p:spPr>
          <a:xfrm>
            <a:off x="6598986" y="5749745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6" name="Suora yhdysviiva 105"/>
          <p:cNvCxnSpPr/>
          <p:nvPr/>
        </p:nvCxnSpPr>
        <p:spPr bwMode="auto">
          <a:xfrm>
            <a:off x="6731733" y="5749745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Ellipsi 106"/>
          <p:cNvSpPr/>
          <p:nvPr/>
        </p:nvSpPr>
        <p:spPr>
          <a:xfrm>
            <a:off x="5167065" y="492992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8" name="Suora yhdysviiva 107"/>
          <p:cNvCxnSpPr/>
          <p:nvPr/>
        </p:nvCxnSpPr>
        <p:spPr bwMode="auto">
          <a:xfrm>
            <a:off x="5299812" y="492992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i 108"/>
          <p:cNvSpPr/>
          <p:nvPr/>
        </p:nvSpPr>
        <p:spPr>
          <a:xfrm>
            <a:off x="6232707" y="413947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0" name="Suora yhdysviiva 109"/>
          <p:cNvCxnSpPr/>
          <p:nvPr/>
        </p:nvCxnSpPr>
        <p:spPr bwMode="auto">
          <a:xfrm>
            <a:off x="6365454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Ellipsi 110"/>
          <p:cNvSpPr/>
          <p:nvPr/>
        </p:nvSpPr>
        <p:spPr>
          <a:xfrm>
            <a:off x="7693740" y="492992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2" name="Suora yhdysviiva 111"/>
          <p:cNvCxnSpPr/>
          <p:nvPr/>
        </p:nvCxnSpPr>
        <p:spPr bwMode="auto">
          <a:xfrm>
            <a:off x="7826487" y="492992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uora yhdysviiva 112"/>
          <p:cNvCxnSpPr/>
          <p:nvPr/>
        </p:nvCxnSpPr>
        <p:spPr bwMode="auto">
          <a:xfrm>
            <a:off x="2643333" y="5756709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19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28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 animBg="1"/>
      <p:bldP spid="52" grpId="0" animBg="1"/>
      <p:bldP spid="65" grpId="0" animBg="1"/>
      <p:bldP spid="67" grpId="0" animBg="1"/>
      <p:bldP spid="69" grpId="0" animBg="1"/>
      <p:bldP spid="71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7" grpId="0" animBg="1"/>
      <p:bldP spid="89" grpId="0" animBg="1"/>
      <p:bldP spid="91" grpId="0" animBg="1"/>
      <p:bldP spid="93" grpId="0" animBg="1"/>
      <p:bldP spid="95" grpId="0" animBg="1"/>
      <p:bldP spid="97" grpId="0" animBg="1"/>
      <p:bldP spid="99" grpId="0" animBg="1"/>
      <p:bldP spid="101" grpId="0" animBg="1"/>
      <p:bldP spid="103" grpId="0" animBg="1"/>
      <p:bldP spid="105" grpId="0" animBg="1"/>
      <p:bldP spid="107" grpId="0" animBg="1"/>
      <p:bldP spid="109" grpId="0" animBg="1"/>
      <p:bldP spid="1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5190" y="188640"/>
            <a:ext cx="8229600" cy="11430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</a:rPr>
              <a:t>VÄRINKÄSITTELYN </a:t>
            </a:r>
            <a:r>
              <a:rPr lang="fi-FI" sz="3600" b="1" dirty="0">
                <a:solidFill>
                  <a:srgbClr val="00B050"/>
                </a:solidFill>
              </a:rPr>
              <a:t>PERUSTEITA</a:t>
            </a:r>
            <a:br>
              <a:rPr lang="fi-FI" sz="3600" b="1" dirty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KUVIA KOHTI PELAAMINEN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395536" y="1554291"/>
            <a:ext cx="82063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3200" dirty="0" smtClean="0"/>
              <a:t>Jos sinulla on </a:t>
            </a:r>
            <a:r>
              <a:rPr lang="fi-FI" sz="3200" dirty="0" smtClean="0"/>
              <a:t>”arassa” maassa kuvakortteja</a:t>
            </a:r>
            <a:r>
              <a:rPr lang="fi-FI" sz="3200" dirty="0" smtClean="0"/>
              <a:t>, jotka eivät ole vielä kasvaneet tikeiksi, </a:t>
            </a:r>
            <a:r>
              <a:rPr lang="fi-FI" sz="3200" dirty="0" smtClean="0"/>
              <a:t>pelaa </a:t>
            </a:r>
            <a:r>
              <a:rPr lang="fi-FI" sz="3200" dirty="0" smtClean="0"/>
              <a:t>aina sitä kättä kohti, jossa sinulla on kuvakortit. </a:t>
            </a:r>
            <a:endParaRPr lang="fi-FI" sz="3200" dirty="0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</a:t>
            </a:fld>
            <a:endParaRPr lang="fi-FI"/>
          </a:p>
        </p:txBody>
      </p:sp>
      <p:graphicFrame>
        <p:nvGraphicFramePr>
          <p:cNvPr id="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893520"/>
              </p:ext>
            </p:extLst>
          </p:nvPr>
        </p:nvGraphicFramePr>
        <p:xfrm>
          <a:off x="970311" y="4941168"/>
          <a:ext cx="7056784" cy="1189038"/>
        </p:xfrm>
        <a:graphic>
          <a:graphicData uri="http://schemas.openxmlformats.org/drawingml/2006/table">
            <a:tbl>
              <a:tblPr/>
              <a:tblGrid>
                <a:gridCol w="1080120"/>
                <a:gridCol w="1152128"/>
                <a:gridCol w="1152231"/>
                <a:gridCol w="1685353"/>
                <a:gridCol w="993476"/>
                <a:gridCol w="993476"/>
              </a:tblGrid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KQ5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732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K62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954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482" y="5150861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887" y="5157192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539552" y="3284984"/>
            <a:ext cx="8158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 smtClean="0"/>
              <a:t>”Arka maa” = maa, jossa sinulla ei ole kaikkia peräkkäisiä kuvia vaan vastustajalla on mahdollisuus saada  tikkejä pienillä korteillaan. 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3668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5695" y="1340768"/>
            <a:ext cx="8413934" cy="4176464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fi-FI" dirty="0" smtClean="0">
                <a:latin typeface="Calibri" pitchFamily="34" charset="0"/>
                <a:cs typeface="Calibri" pitchFamily="34" charset="0"/>
              </a:rPr>
              <a:t>Kun partneri puolustuspelaajana aloittaa </a:t>
            </a:r>
            <a:r>
              <a:rPr lang="fi-FI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tikin pelaamisen, olet pelaamassa tikkiin kolmantena kätenä.  Tällöin pelaat suurimman </a:t>
            </a:r>
            <a:r>
              <a:rPr lang="fi-FI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tarpeellisen</a:t>
            </a:r>
            <a:r>
              <a:rPr lang="fi-FI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kortin</a:t>
            </a:r>
            <a:r>
              <a:rPr lang="fi-FI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fi-FI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</a:pPr>
            <a:r>
              <a:rPr lang="fi-FI" sz="3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Kannattaa </a:t>
            </a:r>
            <a:r>
              <a:rPr lang="fi-FI" sz="3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pyrkiä voittamaan </a:t>
            </a:r>
            <a:r>
              <a:rPr lang="fi-FI" sz="3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tikkejä</a:t>
            </a:r>
            <a:endParaRPr lang="fi-FI" sz="3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</a:pPr>
            <a:r>
              <a:rPr lang="fi-FI" sz="3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Vaikka </a:t>
            </a:r>
            <a:r>
              <a:rPr lang="fi-FI" sz="3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pelinviejä kuitenkin voittaisi tikin, kannattaa pakottaa </a:t>
            </a:r>
            <a:r>
              <a:rPr lang="fi-FI" sz="3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hänet käyttämään </a:t>
            </a:r>
            <a:r>
              <a:rPr lang="fi-FI" sz="3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tikin </a:t>
            </a:r>
            <a:r>
              <a:rPr lang="fi-FI" sz="3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voittamiseen </a:t>
            </a:r>
            <a:r>
              <a:rPr lang="fi-FI" sz="3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korkein mahdollinen kortti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/>
          <a:lstStyle/>
          <a:p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PUOLUSTUSPELAAJA </a:t>
            </a:r>
            <a:b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KOLMANTENA KÄTENÄ</a:t>
            </a:r>
            <a:endParaRPr lang="fi-FI" sz="3600" b="1" dirty="0"/>
          </a:p>
        </p:txBody>
      </p:sp>
      <p:sp>
        <p:nvSpPr>
          <p:cNvPr id="9" name="Tekstiruutu 8"/>
          <p:cNvSpPr txBox="1"/>
          <p:nvPr/>
        </p:nvSpPr>
        <p:spPr>
          <a:xfrm>
            <a:off x="793027" y="5661248"/>
            <a:ext cx="7704856" cy="584775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3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Kolmas kovaa lyö</a:t>
            </a:r>
            <a:endParaRPr lang="fi-FI" sz="3200" dirty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96-9164-4118-94D9-1ABA21DA84D2}" type="slidenum">
              <a:rPr lang="fi-FI" smtClean="0">
                <a:solidFill>
                  <a:srgbClr val="000000"/>
                </a:solidFill>
              </a:rPr>
              <a:pPr/>
              <a:t>20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719263" y="1358900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19263" y="1358900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19263" y="1358900"/>
            <a:ext cx="10937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719263" y="1358900"/>
            <a:ext cx="11382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21593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348389"/>
              </p:ext>
            </p:extLst>
          </p:nvPr>
        </p:nvGraphicFramePr>
        <p:xfrm>
          <a:off x="755576" y="2132856"/>
          <a:ext cx="7704138" cy="3441383"/>
        </p:xfrm>
        <a:graphic>
          <a:graphicData uri="http://schemas.openxmlformats.org/drawingml/2006/table">
            <a:tbl>
              <a:tblPr/>
              <a:tblGrid>
                <a:gridCol w="1008112"/>
                <a:gridCol w="1368152"/>
                <a:gridCol w="1368152"/>
                <a:gridCol w="792088"/>
                <a:gridCol w="1440160"/>
                <a:gridCol w="1727474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9 6 4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9 6 4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 10 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7 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9 6 4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6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45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7 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10 8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87" name="Picture 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468226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21588" name="Picture 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4398497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21589" name="Picture 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306" y="2582846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21590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21588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1591" name="Text Box 87"/>
          <p:cNvSpPr txBox="1">
            <a:spLocks noChangeArrowheads="1"/>
          </p:cNvSpPr>
          <p:nvPr/>
        </p:nvSpPr>
        <p:spPr bwMode="auto">
          <a:xfrm>
            <a:off x="251520" y="260350"/>
            <a:ext cx="864095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PUOLUSTUSPELAAJA </a:t>
            </a:r>
            <a:b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KOLMANTENA KÄTENÄ</a:t>
            </a:r>
          </a:p>
        </p:txBody>
      </p:sp>
      <p:sp>
        <p:nvSpPr>
          <p:cNvPr id="21592" name="Text Box 88"/>
          <p:cNvSpPr txBox="1">
            <a:spLocks noChangeArrowheads="1"/>
          </p:cNvSpPr>
          <p:nvPr/>
        </p:nvSpPr>
        <p:spPr bwMode="auto">
          <a:xfrm>
            <a:off x="852321" y="1557337"/>
            <a:ext cx="7704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Länsi aloittaa. Pöydästä pelataan nelonen. Minkä kortin itä laittaa?</a:t>
            </a:r>
          </a:p>
        </p:txBody>
      </p:sp>
      <p:sp>
        <p:nvSpPr>
          <p:cNvPr id="2" name="Ellipsi 1"/>
          <p:cNvSpPr/>
          <p:nvPr/>
        </p:nvSpPr>
        <p:spPr bwMode="auto">
          <a:xfrm>
            <a:off x="7452320" y="4848051"/>
            <a:ext cx="324364" cy="302181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Ellipsi 13"/>
          <p:cNvSpPr/>
          <p:nvPr/>
        </p:nvSpPr>
        <p:spPr bwMode="auto">
          <a:xfrm>
            <a:off x="6998772" y="2913487"/>
            <a:ext cx="252356" cy="349652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Ellipsi 14"/>
          <p:cNvSpPr/>
          <p:nvPr/>
        </p:nvSpPr>
        <p:spPr bwMode="auto">
          <a:xfrm>
            <a:off x="3817633" y="4847538"/>
            <a:ext cx="324364" cy="302181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Ellipsi 15"/>
          <p:cNvSpPr/>
          <p:nvPr/>
        </p:nvSpPr>
        <p:spPr bwMode="auto">
          <a:xfrm>
            <a:off x="3653361" y="2913487"/>
            <a:ext cx="324364" cy="349652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Ellipsi 16"/>
          <p:cNvSpPr/>
          <p:nvPr/>
        </p:nvSpPr>
        <p:spPr bwMode="auto">
          <a:xfrm>
            <a:off x="2610496" y="2191248"/>
            <a:ext cx="324364" cy="301647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Ellipsi 17"/>
          <p:cNvSpPr/>
          <p:nvPr/>
        </p:nvSpPr>
        <p:spPr bwMode="auto">
          <a:xfrm>
            <a:off x="6206822" y="2191249"/>
            <a:ext cx="297415" cy="301647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Ellipsi 18"/>
          <p:cNvSpPr/>
          <p:nvPr/>
        </p:nvSpPr>
        <p:spPr bwMode="auto">
          <a:xfrm>
            <a:off x="2610496" y="4079744"/>
            <a:ext cx="324364" cy="301647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Ellipsi 19"/>
          <p:cNvSpPr/>
          <p:nvPr/>
        </p:nvSpPr>
        <p:spPr bwMode="auto">
          <a:xfrm>
            <a:off x="6217122" y="4082788"/>
            <a:ext cx="324364" cy="301647"/>
          </a:xfrm>
          <a:prstGeom prst="ellips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21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8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27088" y="260350"/>
            <a:ext cx="77057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MIKSI PERÄKKÄISISTÄ KORTEISTA PIENIN?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2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34268" y="1708150"/>
            <a:ext cx="35615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Lännen lähtökortti on  </a:t>
            </a:r>
            <a:r>
              <a:rPr lang="fi-FI" sz="2000" b="1" dirty="0" smtClean="0">
                <a:solidFill>
                  <a:srgbClr val="000099"/>
                </a:solidFill>
                <a:latin typeface="Arial" charset="0"/>
              </a:rPr>
              <a:t>♠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b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Kenellä on patasotilas?</a:t>
            </a:r>
          </a:p>
        </p:txBody>
      </p:sp>
      <p:graphicFrame>
        <p:nvGraphicFramePr>
          <p:cNvPr id="23704" name="Group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294528"/>
              </p:ext>
            </p:extLst>
          </p:nvPr>
        </p:nvGraphicFramePr>
        <p:xfrm>
          <a:off x="4416814" y="3311449"/>
          <a:ext cx="3527425" cy="1958658"/>
        </p:xfrm>
        <a:graphic>
          <a:graphicData uri="http://schemas.openxmlformats.org/drawingml/2006/table">
            <a:tbl>
              <a:tblPr/>
              <a:tblGrid>
                <a:gridCol w="1176338"/>
                <a:gridCol w="1174750"/>
                <a:gridCol w="1176337"/>
              </a:tblGrid>
              <a:tr h="4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964</a:t>
                      </a:r>
                      <a:endParaRPr kumimoji="0" lang="fi-F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Q8</a:t>
                      </a:r>
                      <a:r>
                        <a:rPr kumimoji="0" lang="fi-FI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J</a:t>
                      </a:r>
                      <a:endParaRPr kumimoji="0" lang="fi-F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endParaRPr kumimoji="0" lang="fi-F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668" name="Picture 1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090" y="3874673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3669" name="Text Box 117"/>
          <p:cNvSpPr txBox="1">
            <a:spLocks noChangeArrowheads="1"/>
          </p:cNvSpPr>
          <p:nvPr/>
        </p:nvSpPr>
        <p:spPr bwMode="auto">
          <a:xfrm>
            <a:off x="808602" y="3874673"/>
            <a:ext cx="33128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Lännen lähtökortti on </a:t>
            </a:r>
            <a:r>
              <a:rPr lang="fi-FI" sz="2000" b="1" dirty="0" smtClean="0">
                <a:solidFill>
                  <a:srgbClr val="000099"/>
                </a:solidFill>
                <a:latin typeface="Arial" charset="0"/>
              </a:rPr>
              <a:t>♠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b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2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Mitä patoja etelällä on?</a:t>
            </a:r>
          </a:p>
        </p:txBody>
      </p:sp>
      <p:sp>
        <p:nvSpPr>
          <p:cNvPr id="23670" name="Text Box 118"/>
          <p:cNvSpPr txBox="1">
            <a:spLocks noChangeArrowheads="1"/>
          </p:cNvSpPr>
          <p:nvPr/>
        </p:nvSpPr>
        <p:spPr bwMode="auto">
          <a:xfrm>
            <a:off x="1043583" y="5301208"/>
            <a:ext cx="7272734" cy="830997"/>
          </a:xfrm>
          <a:prstGeom prst="rect">
            <a:avLst/>
          </a:prstGeom>
          <a:solidFill>
            <a:srgbClr val="0066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2400" b="1" dirty="0" smtClean="0">
                <a:solidFill>
                  <a:schemeClr val="bg1"/>
                </a:solidFill>
                <a:latin typeface="Times New Roman" pitchFamily="18" charset="0"/>
              </a:rPr>
              <a:t>Kolmannessa kädessä pelataan peräkkäisistä isoista korteista alin, kun partneri on aloittanut pienellä.</a:t>
            </a:r>
          </a:p>
        </p:txBody>
      </p:sp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054740"/>
              </p:ext>
            </p:extLst>
          </p:nvPr>
        </p:nvGraphicFramePr>
        <p:xfrm>
          <a:off x="4416814" y="1242725"/>
          <a:ext cx="3527425" cy="1958658"/>
        </p:xfrm>
        <a:graphic>
          <a:graphicData uri="http://schemas.openxmlformats.org/drawingml/2006/table">
            <a:tbl>
              <a:tblPr/>
              <a:tblGrid>
                <a:gridCol w="1176338"/>
                <a:gridCol w="1174750"/>
                <a:gridCol w="1176337"/>
              </a:tblGrid>
              <a:tr h="4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964</a:t>
                      </a:r>
                      <a:endParaRPr kumimoji="0" lang="fi-F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Q8</a:t>
                      </a:r>
                      <a:r>
                        <a:rPr kumimoji="0" lang="fi-FI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</a:t>
                      </a:r>
                      <a:endParaRPr kumimoji="0" lang="fi-F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♠</a:t>
                      </a: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endParaRPr kumimoji="0" lang="fi-FI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1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090" y="1756377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22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26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Puolustuspelaaja kolmantena kätenä</a:t>
            </a:r>
            <a:br>
              <a:rPr lang="fi-FI" sz="40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1080119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r>
              <a:rPr lang="fi-FI" dirty="0" smtClean="0">
                <a:cs typeface="Calibri" pitchFamily="34" charset="0"/>
              </a:rPr>
              <a:t>Myös puolustuspelaajat leikkaavat</a:t>
            </a:r>
            <a:endParaRPr lang="fi-FI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220790"/>
              </p:ext>
            </p:extLst>
          </p:nvPr>
        </p:nvGraphicFramePr>
        <p:xfrm>
          <a:off x="1403648" y="1783110"/>
          <a:ext cx="6624736" cy="4454202"/>
        </p:xfrm>
        <a:graphic>
          <a:graphicData uri="http://schemas.openxmlformats.org/drawingml/2006/table">
            <a:tbl>
              <a:tblPr/>
              <a:tblGrid>
                <a:gridCol w="588865"/>
                <a:gridCol w="1251339"/>
                <a:gridCol w="1472164"/>
                <a:gridCol w="781508"/>
                <a:gridCol w="1159291"/>
                <a:gridCol w="1371569"/>
              </a:tblGrid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♠K J 6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♠K 6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♠A Q 10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♠A Q 4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29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♠Q 9 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♠Q 9 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793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♠7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♠A J 10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♠7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♠K 10 3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70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851" y="2276872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85658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850" y="4653136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4641306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iruutu 3"/>
          <p:cNvSpPr txBox="1"/>
          <p:nvPr/>
        </p:nvSpPr>
        <p:spPr>
          <a:xfrm>
            <a:off x="5004048" y="5776813"/>
            <a:ext cx="265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Puuttuvat isot kortit: AJ8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96-9164-4118-94D9-1ABA21DA84D2}" type="slidenum">
              <a:rPr lang="fi-FI" smtClean="0">
                <a:solidFill>
                  <a:srgbClr val="000000"/>
                </a:solidFill>
              </a:rPr>
              <a:pPr/>
              <a:t>23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12" name="Ellipsi 11"/>
          <p:cNvSpPr/>
          <p:nvPr/>
        </p:nvSpPr>
        <p:spPr bwMode="auto">
          <a:xfrm>
            <a:off x="3913787" y="5045201"/>
            <a:ext cx="298175" cy="32951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Ellipsi 12"/>
          <p:cNvSpPr/>
          <p:nvPr/>
        </p:nvSpPr>
        <p:spPr bwMode="auto">
          <a:xfrm>
            <a:off x="3995936" y="2642247"/>
            <a:ext cx="288032" cy="35470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Ellipsi 13"/>
          <p:cNvSpPr/>
          <p:nvPr/>
        </p:nvSpPr>
        <p:spPr bwMode="auto">
          <a:xfrm>
            <a:off x="2584236" y="1902746"/>
            <a:ext cx="242536" cy="262535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Ellipsi 14"/>
          <p:cNvSpPr/>
          <p:nvPr/>
        </p:nvSpPr>
        <p:spPr bwMode="auto">
          <a:xfrm>
            <a:off x="3636000" y="2675854"/>
            <a:ext cx="277787" cy="287489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Ellipsi 15"/>
          <p:cNvSpPr/>
          <p:nvPr/>
        </p:nvSpPr>
        <p:spPr bwMode="auto">
          <a:xfrm>
            <a:off x="2345312" y="1897089"/>
            <a:ext cx="242536" cy="268192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Ellipsi 16"/>
          <p:cNvSpPr/>
          <p:nvPr/>
        </p:nvSpPr>
        <p:spPr bwMode="auto">
          <a:xfrm>
            <a:off x="3445925" y="2677147"/>
            <a:ext cx="242536" cy="286196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Ellipsi 17"/>
          <p:cNvSpPr/>
          <p:nvPr/>
        </p:nvSpPr>
        <p:spPr bwMode="auto">
          <a:xfrm>
            <a:off x="6149308" y="1873545"/>
            <a:ext cx="294900" cy="27060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Ellipsi 18"/>
          <p:cNvSpPr/>
          <p:nvPr/>
        </p:nvSpPr>
        <p:spPr bwMode="auto">
          <a:xfrm>
            <a:off x="7092280" y="2677611"/>
            <a:ext cx="242536" cy="28573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Ellipsi 19"/>
          <p:cNvSpPr/>
          <p:nvPr/>
        </p:nvSpPr>
        <p:spPr bwMode="auto">
          <a:xfrm>
            <a:off x="5906772" y="1873545"/>
            <a:ext cx="242536" cy="270605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Ellipsi 20"/>
          <p:cNvSpPr/>
          <p:nvPr/>
        </p:nvSpPr>
        <p:spPr bwMode="auto">
          <a:xfrm>
            <a:off x="6829873" y="2677147"/>
            <a:ext cx="262407" cy="286196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Ellipsi 21"/>
          <p:cNvSpPr/>
          <p:nvPr/>
        </p:nvSpPr>
        <p:spPr bwMode="auto">
          <a:xfrm>
            <a:off x="2773144" y="1897089"/>
            <a:ext cx="286687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Ellipsi 22"/>
          <p:cNvSpPr/>
          <p:nvPr/>
        </p:nvSpPr>
        <p:spPr bwMode="auto">
          <a:xfrm>
            <a:off x="2793648" y="4282640"/>
            <a:ext cx="286687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Ellipsi 23"/>
          <p:cNvSpPr/>
          <p:nvPr/>
        </p:nvSpPr>
        <p:spPr bwMode="auto">
          <a:xfrm>
            <a:off x="2346322" y="4282640"/>
            <a:ext cx="259842" cy="288032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Ellipsi 24"/>
          <p:cNvSpPr/>
          <p:nvPr/>
        </p:nvSpPr>
        <p:spPr bwMode="auto">
          <a:xfrm>
            <a:off x="3437272" y="5062190"/>
            <a:ext cx="259842" cy="295533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Ellipsi 25"/>
          <p:cNvSpPr/>
          <p:nvPr/>
        </p:nvSpPr>
        <p:spPr bwMode="auto">
          <a:xfrm>
            <a:off x="6263419" y="4282640"/>
            <a:ext cx="25984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Ellipsi 26"/>
          <p:cNvSpPr/>
          <p:nvPr/>
        </p:nvSpPr>
        <p:spPr bwMode="auto">
          <a:xfrm>
            <a:off x="7427258" y="5050748"/>
            <a:ext cx="271486" cy="28998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Ellipsi 27"/>
          <p:cNvSpPr/>
          <p:nvPr/>
        </p:nvSpPr>
        <p:spPr bwMode="auto">
          <a:xfrm>
            <a:off x="6036916" y="4282640"/>
            <a:ext cx="259842" cy="288032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Ellipsi 28"/>
          <p:cNvSpPr/>
          <p:nvPr/>
        </p:nvSpPr>
        <p:spPr bwMode="auto">
          <a:xfrm>
            <a:off x="7127294" y="5050748"/>
            <a:ext cx="304578" cy="289986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Ellipsi 29"/>
          <p:cNvSpPr/>
          <p:nvPr/>
        </p:nvSpPr>
        <p:spPr bwMode="auto">
          <a:xfrm>
            <a:off x="5777074" y="4282640"/>
            <a:ext cx="259842" cy="288032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Ellipsi 30"/>
          <p:cNvSpPr/>
          <p:nvPr/>
        </p:nvSpPr>
        <p:spPr bwMode="auto">
          <a:xfrm>
            <a:off x="6832438" y="5052602"/>
            <a:ext cx="259842" cy="292817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kstiruutu 31"/>
          <p:cNvSpPr txBox="1"/>
          <p:nvPr/>
        </p:nvSpPr>
        <p:spPr>
          <a:xfrm>
            <a:off x="1619672" y="5805264"/>
            <a:ext cx="2736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Puuttuvat isot kortit: K8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565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96-9164-4118-94D9-1ABA21DA84D2}" type="slidenum">
              <a:rPr lang="fi-FI" smtClean="0">
                <a:solidFill>
                  <a:srgbClr val="000000"/>
                </a:solidFill>
              </a:rPr>
              <a:pPr/>
              <a:t>24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Otsikko 1"/>
          <p:cNvSpPr txBox="1">
            <a:spLocks/>
          </p:cNvSpPr>
          <p:nvPr/>
        </p:nvSpPr>
        <p:spPr bwMode="auto">
          <a:xfrm>
            <a:off x="398579" y="26064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</a:rPr>
              <a:t>PUOLUSTAJAN </a:t>
            </a:r>
            <a:br>
              <a:rPr lang="fi-FI" sz="3600" b="1" dirty="0" smtClean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”KULTAISIA SÄÄNTÖJÄ”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591681" y="1916832"/>
            <a:ext cx="8208912" cy="52322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Toinen käsi matalaa</a:t>
            </a:r>
            <a:endParaRPr lang="fi-FI" sz="2800" dirty="0">
              <a:ea typeface="Times New Roman" pitchFamily="18" charset="0"/>
              <a:cs typeface="Arial" charset="0"/>
            </a:endParaRP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567646" y="3933056"/>
            <a:ext cx="8229600" cy="604663"/>
          </a:xfr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lvl="0" indent="0" algn="ctr">
              <a:buNone/>
            </a:pP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Kolmas </a:t>
            </a: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kovaa </a:t>
            </a: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lyö</a:t>
            </a:r>
            <a:endParaRPr lang="fi-FI" sz="2800" dirty="0">
              <a:ea typeface="Times New Roman" pitchFamily="18" charset="0"/>
              <a:cs typeface="Arial" charset="0"/>
            </a:endParaRPr>
          </a:p>
          <a:p>
            <a:endParaRPr lang="fi-FI" dirty="0"/>
          </a:p>
        </p:txBody>
      </p:sp>
      <p:sp>
        <p:nvSpPr>
          <p:cNvPr id="11" name="Sisällön paikkamerkki 2"/>
          <p:cNvSpPr txBox="1">
            <a:spLocks/>
          </p:cNvSpPr>
          <p:nvPr/>
        </p:nvSpPr>
        <p:spPr bwMode="auto">
          <a:xfrm>
            <a:off x="572818" y="2898269"/>
            <a:ext cx="8229600" cy="604663"/>
          </a:xfrm>
          <a:prstGeom prst="rect">
            <a:avLst/>
          </a:prstGeom>
          <a:solidFill>
            <a:srgbClr val="0066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Kuva kuvalle</a:t>
            </a:r>
            <a:endParaRPr lang="fi-FI" dirty="0"/>
          </a:p>
        </p:txBody>
      </p:sp>
      <p:sp>
        <p:nvSpPr>
          <p:cNvPr id="9" name="Text Box 118"/>
          <p:cNvSpPr txBox="1">
            <a:spLocks noChangeArrowheads="1"/>
          </p:cNvSpPr>
          <p:nvPr/>
        </p:nvSpPr>
        <p:spPr bwMode="auto">
          <a:xfrm>
            <a:off x="591681" y="4973089"/>
            <a:ext cx="8219256" cy="954107"/>
          </a:xfrm>
          <a:prstGeom prst="rect">
            <a:avLst/>
          </a:prstGeom>
          <a:solidFill>
            <a:srgbClr val="0066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2800" b="1" dirty="0" smtClean="0">
                <a:solidFill>
                  <a:schemeClr val="bg1"/>
                </a:solidFill>
                <a:latin typeface="Times New Roman" pitchFamily="18" charset="0"/>
              </a:rPr>
              <a:t>Kolmannessa kädessä pelataan peräkkäisistä isoista korteista alin, kun partneri on aloittanut pienellä.</a:t>
            </a:r>
          </a:p>
        </p:txBody>
      </p:sp>
    </p:spTree>
    <p:extLst>
      <p:ext uri="{BB962C8B-B14F-4D97-AF65-F5344CB8AC3E}">
        <p14:creationId xmlns:p14="http://schemas.microsoft.com/office/powerpoint/2010/main" val="27016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5190" y="188640"/>
            <a:ext cx="8229600" cy="11430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</a:rPr>
              <a:t>VÄRINKÄSITTELYN </a:t>
            </a:r>
            <a:r>
              <a:rPr lang="fi-FI" sz="3600" b="1" dirty="0">
                <a:solidFill>
                  <a:srgbClr val="00B050"/>
                </a:solidFill>
              </a:rPr>
              <a:t>PERUSTEITA</a:t>
            </a:r>
            <a:br>
              <a:rPr lang="fi-FI" sz="3600" b="1" dirty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KUVIA KOHTI PELAAMINEN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3</a:t>
            </a:fld>
            <a:endParaRPr lang="fi-FI"/>
          </a:p>
        </p:txBody>
      </p:sp>
      <p:sp>
        <p:nvSpPr>
          <p:cNvPr id="30" name="Tekstiruutu 29"/>
          <p:cNvSpPr txBox="1"/>
          <p:nvPr/>
        </p:nvSpPr>
        <p:spPr>
          <a:xfrm>
            <a:off x="971600" y="1628800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/>
              <a:t>Muista että joudut aloittaman tikin aina siitä kädestä, jolla olet saanut edellisen tikin. 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Pelaa </a:t>
            </a:r>
            <a:r>
              <a:rPr lang="fi-FI" sz="3200" dirty="0" smtClean="0"/>
              <a:t>siis tarvittaessa jotain muuta </a:t>
            </a:r>
            <a:r>
              <a:rPr lang="fi-FI" sz="3200" dirty="0" smtClean="0"/>
              <a:t>maata, </a:t>
            </a:r>
            <a:r>
              <a:rPr lang="fi-FI" sz="3200" dirty="0" smtClean="0"/>
              <a:t>jotta pääset oikeaan käteen kiinni käsittelemään arkaa maata. </a:t>
            </a:r>
            <a:endParaRPr lang="fi-FI" sz="3200" dirty="0"/>
          </a:p>
        </p:txBody>
      </p:sp>
      <p:sp>
        <p:nvSpPr>
          <p:cNvPr id="6" name="Tekstiruutu 5"/>
          <p:cNvSpPr txBox="1"/>
          <p:nvPr/>
        </p:nvSpPr>
        <p:spPr>
          <a:xfrm>
            <a:off x="755576" y="4869160"/>
            <a:ext cx="7632848" cy="1077218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Saamamme tikkimäärä riippuu </a:t>
            </a:r>
            <a:r>
              <a:rPr lang="fi-FI" sz="3200" dirty="0" smtClean="0">
                <a:solidFill>
                  <a:schemeClr val="bg1"/>
                </a:solidFill>
              </a:rPr>
              <a:t>vastustajilla olevien huippukuvien sijainnista.</a:t>
            </a:r>
            <a:endParaRPr lang="fi-FI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5571" y="116632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</a:rPr>
              <a:t>VÄRINKÄSITTELYN </a:t>
            </a:r>
            <a:r>
              <a:rPr lang="fi-FI" sz="3600" b="1" dirty="0">
                <a:solidFill>
                  <a:srgbClr val="00B050"/>
                </a:solidFill>
              </a:rPr>
              <a:t>PERUSTEITA</a:t>
            </a:r>
            <a:br>
              <a:rPr lang="fi-FI" sz="3600" b="1" dirty="0">
                <a:solidFill>
                  <a:srgbClr val="00B050"/>
                </a:solidFill>
              </a:rPr>
            </a:br>
            <a:r>
              <a:rPr lang="fi-FI" sz="3600" b="1" dirty="0" smtClean="0">
                <a:solidFill>
                  <a:srgbClr val="00B050"/>
                </a:solidFill>
              </a:rPr>
              <a:t>KUVIA KOHTI PELAAMINEN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9574" y="5373216"/>
            <a:ext cx="8229600" cy="604663"/>
          </a:xfr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lvl="0" indent="0" algn="ctr">
              <a:buNone/>
            </a:pP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Arassa maassa pelaa </a:t>
            </a:r>
            <a:r>
              <a:rPr lang="fi-FI" sz="2800" b="1" dirty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aina kuvia </a:t>
            </a: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kohden</a:t>
            </a:r>
            <a:endParaRPr lang="fi-FI" sz="2800" dirty="0">
              <a:ea typeface="Times New Roman" pitchFamily="18" charset="0"/>
              <a:cs typeface="Arial" charset="0"/>
            </a:endParaRPr>
          </a:p>
          <a:p>
            <a:endParaRPr lang="fi-FI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605659"/>
              </p:ext>
            </p:extLst>
          </p:nvPr>
        </p:nvGraphicFramePr>
        <p:xfrm>
          <a:off x="736470" y="1629397"/>
          <a:ext cx="7776864" cy="1953979"/>
        </p:xfrm>
        <a:graphic>
          <a:graphicData uri="http://schemas.openxmlformats.org/drawingml/2006/table">
            <a:tbl>
              <a:tblPr/>
              <a:tblGrid>
                <a:gridCol w="1581996"/>
                <a:gridCol w="1442340"/>
                <a:gridCol w="1440160"/>
                <a:gridCol w="1584176"/>
                <a:gridCol w="1728192"/>
              </a:tblGrid>
              <a:tr h="447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 Q 2</a:t>
                      </a:r>
                      <a:endParaRPr kumimoji="0" lang="fi-FI" sz="2800" b="0" i="0" u="none" strike="noStrike" cap="none" spc="3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 4 2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Q J 2</a:t>
                      </a:r>
                      <a:r>
                        <a:rPr kumimoji="0" lang="fi-FI" sz="28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K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6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8 5 3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8 5 3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8 5 3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8 5 3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6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QJ83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156" y="2232477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922" y="2232477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60" y="2232477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172" y="2232477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llipsi 10"/>
          <p:cNvSpPr/>
          <p:nvPr/>
        </p:nvSpPr>
        <p:spPr>
          <a:xfrm>
            <a:off x="1786137" y="328332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Ellipsi 11"/>
          <p:cNvSpPr/>
          <p:nvPr/>
        </p:nvSpPr>
        <p:spPr>
          <a:xfrm>
            <a:off x="1506020" y="175517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1515053" y="328332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Ellipsi 13"/>
          <p:cNvSpPr/>
          <p:nvPr/>
        </p:nvSpPr>
        <p:spPr>
          <a:xfrm>
            <a:off x="1182603" y="175517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Ellipsi 14"/>
          <p:cNvSpPr/>
          <p:nvPr/>
        </p:nvSpPr>
        <p:spPr>
          <a:xfrm>
            <a:off x="3286151" y="327605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Ellipsi 15"/>
          <p:cNvSpPr/>
          <p:nvPr/>
        </p:nvSpPr>
        <p:spPr>
          <a:xfrm>
            <a:off x="2752529" y="175517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4767048" y="327605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4501554" y="17738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4500372" y="327482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4227489" y="17738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4</a:t>
            </a:fld>
            <a:endParaRPr lang="fi-FI"/>
          </a:p>
        </p:txBody>
      </p:sp>
      <p:pic>
        <p:nvPicPr>
          <p:cNvPr id="23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986" y="2232477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Ellipsi 23"/>
          <p:cNvSpPr/>
          <p:nvPr/>
        </p:nvSpPr>
        <p:spPr>
          <a:xfrm>
            <a:off x="7871220" y="173200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Ellipsi 24"/>
          <p:cNvSpPr/>
          <p:nvPr/>
        </p:nvSpPr>
        <p:spPr>
          <a:xfrm>
            <a:off x="7546481" y="327441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Ellipsi 25"/>
          <p:cNvSpPr/>
          <p:nvPr/>
        </p:nvSpPr>
        <p:spPr>
          <a:xfrm>
            <a:off x="7639674" y="173597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Ellipsi 26"/>
          <p:cNvSpPr/>
          <p:nvPr/>
        </p:nvSpPr>
        <p:spPr>
          <a:xfrm>
            <a:off x="7310986" y="327441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Tekstiruutu 27"/>
          <p:cNvSpPr txBox="1"/>
          <p:nvPr/>
        </p:nvSpPr>
        <p:spPr>
          <a:xfrm>
            <a:off x="555158" y="3812019"/>
            <a:ext cx="2045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Huolehdi, että olet taas etelän kädessä kiinni kun jatkat hertan peluuta</a:t>
            </a:r>
            <a:endParaRPr lang="fi-FI" dirty="0"/>
          </a:p>
        </p:txBody>
      </p:sp>
      <p:sp>
        <p:nvSpPr>
          <p:cNvPr id="29" name="Tekstiruutu 28"/>
          <p:cNvSpPr txBox="1"/>
          <p:nvPr/>
        </p:nvSpPr>
        <p:spPr>
          <a:xfrm>
            <a:off x="3477556" y="3812017"/>
            <a:ext cx="2045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Huolehdi, että olet taas etelän kädessä kiinni kun jatkat hertan peluuta</a:t>
            </a:r>
          </a:p>
        </p:txBody>
      </p:sp>
      <p:sp>
        <p:nvSpPr>
          <p:cNvPr id="30" name="Tekstiruutu 29"/>
          <p:cNvSpPr txBox="1"/>
          <p:nvPr/>
        </p:nvSpPr>
        <p:spPr>
          <a:xfrm>
            <a:off x="6756994" y="3812016"/>
            <a:ext cx="222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Huolehdi, että olet taas </a:t>
            </a:r>
            <a:r>
              <a:rPr lang="fi-FI" dirty="0" smtClean="0"/>
              <a:t>pohjoisen  </a:t>
            </a:r>
            <a:r>
              <a:rPr lang="fi-FI" dirty="0"/>
              <a:t>kädessä kiinni kun jatkat hertan peluuta</a:t>
            </a:r>
          </a:p>
        </p:txBody>
      </p:sp>
      <p:sp>
        <p:nvSpPr>
          <p:cNvPr id="31" name="Tekstiruutu 30"/>
          <p:cNvSpPr txBox="1"/>
          <p:nvPr/>
        </p:nvSpPr>
        <p:spPr>
          <a:xfrm>
            <a:off x="5353103" y="3812019"/>
            <a:ext cx="1324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Saat aina A:n ja K:n riippumatta mistä pelaat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256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ESIMERKKIJAKO 1/4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50784"/>
              </p:ext>
            </p:extLst>
          </p:nvPr>
        </p:nvGraphicFramePr>
        <p:xfrm>
          <a:off x="2067011" y="1688614"/>
          <a:ext cx="5112568" cy="1981200"/>
        </p:xfrm>
        <a:graphic>
          <a:graphicData uri="http://schemas.openxmlformats.org/drawingml/2006/table">
            <a:tbl>
              <a:tblPr/>
              <a:tblGrid>
                <a:gridCol w="1435640"/>
                <a:gridCol w="2177106"/>
                <a:gridCol w="1499822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Q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A64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A32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K764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557" y="2276871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980728"/>
            <a:ext cx="7416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000" dirty="0"/>
              <a:t>Tehtävänäsi on saada 9 tikkiä ilman valttia. </a:t>
            </a:r>
            <a:br>
              <a:rPr lang="fi-FI" sz="2000" dirty="0"/>
            </a:br>
            <a:r>
              <a:rPr lang="fi-FI" sz="2000" dirty="0"/>
              <a:t>Olet pelinviejänä lännen (W) kädessä. Pohjoisen lähtökortti on </a:t>
            </a:r>
            <a:r>
              <a:rPr lang="fi-FI" sz="2000" dirty="0">
                <a:solidFill>
                  <a:srgbClr val="000099"/>
                </a:solidFill>
              </a:rPr>
              <a:t>♠</a:t>
            </a:r>
            <a:r>
              <a:rPr lang="fi-FI" sz="2000" dirty="0"/>
              <a:t>Q.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835397" y="3895922"/>
            <a:ext cx="3435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1) Monta pikatikkiä sinulla on ?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4307076" y="3933056"/>
            <a:ext cx="458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</a:t>
            </a:r>
            <a:r>
              <a:rPr lang="en-US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+ 0</a:t>
            </a:r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/>
              <a:t> + 1</a:t>
            </a:r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/>
              <a:t> + 4</a:t>
            </a:r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/>
              <a:t> = 7, tarvitset siis 2 tikkiä lisää 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835397" y="437787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2) Mistä väristä voisit kasvattaa 2 tikkiä lisää?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307076" y="4389313"/>
            <a:ext cx="4320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Hertasta</a:t>
            </a:r>
            <a:endParaRPr lang="fi-FI" dirty="0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5</a:t>
            </a:fld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814609" y="5048295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3</a:t>
            </a:r>
            <a:r>
              <a:rPr lang="fi-FI" dirty="0" smtClean="0"/>
              <a:t>) Mitä vaaditaan, jotta saat hertasta 2 tikkiä?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4326750" y="5075860"/>
            <a:ext cx="4320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Herttaässän </a:t>
            </a:r>
            <a:r>
              <a:rPr lang="fi-FI" dirty="0" smtClean="0"/>
              <a:t>on oltava etelällä, silloin voit </a:t>
            </a:r>
            <a:r>
              <a:rPr lang="fi-FI" dirty="0"/>
              <a:t>s</a:t>
            </a:r>
            <a:r>
              <a:rPr lang="fi-FI" dirty="0" smtClean="0"/>
              <a:t>aada tikit sekä kuninkaalla että rouvalla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850622" y="5694625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4) Miten hertta on käsiteltävä?</a:t>
            </a:r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4310599" y="5722190"/>
            <a:ext cx="4320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Väriä on pelattava 2 kertaa kohti kuvia eli aloitettava värin pelaaminen idän kädestä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142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ESIMERKKIJAKO</a:t>
            </a:r>
            <a:r>
              <a:rPr lang="fi-FI" sz="3600" b="1" dirty="0">
                <a:solidFill>
                  <a:srgbClr val="00B050"/>
                </a:solidFill>
              </a:rPr>
              <a:t> </a:t>
            </a:r>
            <a:r>
              <a:rPr lang="fi-FI" sz="3600" b="1" dirty="0" smtClean="0">
                <a:solidFill>
                  <a:srgbClr val="00B050"/>
                </a:solidFill>
              </a:rPr>
              <a:t>2/4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9305"/>
              </p:ext>
            </p:extLst>
          </p:nvPr>
        </p:nvGraphicFramePr>
        <p:xfrm>
          <a:off x="1979712" y="1916832"/>
          <a:ext cx="5112568" cy="4028125"/>
        </p:xfrm>
        <a:graphic>
          <a:graphicData uri="http://schemas.openxmlformats.org/drawingml/2006/table">
            <a:tbl>
              <a:tblPr/>
              <a:tblGrid>
                <a:gridCol w="1656184"/>
                <a:gridCol w="1584176"/>
                <a:gridCol w="1872208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i="0" dirty="0" smtClean="0">
                          <a:solidFill>
                            <a:srgbClr val="000099"/>
                          </a:solidFill>
                        </a:rPr>
                        <a:t>♠ </a:t>
                      </a:r>
                      <a:r>
                        <a:rPr lang="fi-FI" sz="1800" i="0" dirty="0" smtClean="0">
                          <a:latin typeface="Arial" pitchFamily="34" charset="0"/>
                          <a:cs typeface="Arial" pitchFamily="34" charset="0"/>
                        </a:rPr>
                        <a:t>Q J 10 8 5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 9 7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6 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3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Q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5 4 3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3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6 5 4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7 6 2</a:t>
                      </a:r>
                      <a:endParaRPr lang="fi-FI" sz="1800" dirty="0"/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Q J 4</a:t>
                      </a:r>
                      <a:endParaRPr lang="fi-FI" sz="18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i="0" dirty="0" smtClean="0">
                          <a:solidFill>
                            <a:srgbClr val="000099"/>
                          </a:solidFill>
                        </a:rPr>
                        <a:t>♠ </a:t>
                      </a:r>
                      <a:r>
                        <a:rPr lang="fi-FI" sz="1800" i="0" dirty="0" smtClean="0">
                          <a:latin typeface="Arial" pitchFamily="34" charset="0"/>
                          <a:cs typeface="Arial" pitchFamily="34" charset="0"/>
                        </a:rPr>
                        <a:t>9 7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10 8 6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10 9 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10 8 5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549" y="3429000"/>
            <a:ext cx="867746" cy="86814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980728"/>
            <a:ext cx="7416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000" i="0" dirty="0"/>
              <a:t>Sitoumus </a:t>
            </a:r>
            <a:r>
              <a:rPr lang="fi-FI" sz="2000" i="0" dirty="0" smtClean="0"/>
              <a:t>3NT eli tehtävänä on saada 9 tikkiä ilman valttia, </a:t>
            </a:r>
            <a:r>
              <a:rPr lang="fi-FI" sz="2000" i="0" dirty="0"/>
              <a:t>pelinviejä länsi, lähtökortti  </a:t>
            </a:r>
            <a:r>
              <a:rPr lang="fi-FI" sz="2000" i="0" dirty="0">
                <a:solidFill>
                  <a:srgbClr val="000099"/>
                </a:solidFill>
              </a:rPr>
              <a:t>♠</a:t>
            </a:r>
            <a:r>
              <a:rPr lang="fi-FI" sz="2000" i="0" dirty="0"/>
              <a:t>Q</a:t>
            </a: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6</a:t>
            </a:fld>
            <a:endParaRPr lang="fi-FI" dirty="0"/>
          </a:p>
        </p:txBody>
      </p:sp>
      <p:cxnSp>
        <p:nvCxnSpPr>
          <p:cNvPr id="8" name="Suora yhdysviiva 7"/>
          <p:cNvCxnSpPr>
            <a:stCxn id="3" idx="2"/>
            <a:endCxn id="3" idx="6"/>
          </p:cNvCxnSpPr>
          <p:nvPr/>
        </p:nvCxnSpPr>
        <p:spPr>
          <a:xfrm>
            <a:off x="3874458" y="2096852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>
            <a:stCxn id="13" idx="2"/>
            <a:endCxn id="13" idx="6"/>
          </p:cNvCxnSpPr>
          <p:nvPr/>
        </p:nvCxnSpPr>
        <p:spPr>
          <a:xfrm>
            <a:off x="5447365" y="3176972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>
            <a:endCxn id="14" idx="6"/>
          </p:cNvCxnSpPr>
          <p:nvPr/>
        </p:nvCxnSpPr>
        <p:spPr>
          <a:xfrm>
            <a:off x="4035934" y="4644346"/>
            <a:ext cx="273236" cy="37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22"/>
          <p:cNvCxnSpPr>
            <a:stCxn id="17" idx="2"/>
            <a:endCxn id="17" idx="6"/>
          </p:cNvCxnSpPr>
          <p:nvPr/>
        </p:nvCxnSpPr>
        <p:spPr>
          <a:xfrm>
            <a:off x="2567045" y="3176972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i 2"/>
          <p:cNvSpPr/>
          <p:nvPr/>
        </p:nvSpPr>
        <p:spPr>
          <a:xfrm>
            <a:off x="3874458" y="195283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5447365" y="30329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Ellipsi 13"/>
          <p:cNvSpPr/>
          <p:nvPr/>
        </p:nvSpPr>
        <p:spPr>
          <a:xfrm>
            <a:off x="4043676" y="45040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2567045" y="30329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5840784" y="340343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4591404" y="48691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2195637" y="342900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Ellipsi 23"/>
          <p:cNvSpPr/>
          <p:nvPr/>
        </p:nvSpPr>
        <p:spPr>
          <a:xfrm>
            <a:off x="4035934" y="23488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Ellipsi 24"/>
          <p:cNvSpPr/>
          <p:nvPr/>
        </p:nvSpPr>
        <p:spPr>
          <a:xfrm>
            <a:off x="2204812" y="415313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Ellipsi 25"/>
          <p:cNvSpPr/>
          <p:nvPr/>
        </p:nvSpPr>
        <p:spPr>
          <a:xfrm>
            <a:off x="4035934" y="30689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Ellipsi 26"/>
          <p:cNvSpPr/>
          <p:nvPr/>
        </p:nvSpPr>
        <p:spPr>
          <a:xfrm>
            <a:off x="6061630" y="415273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Ellipsi 27"/>
          <p:cNvSpPr/>
          <p:nvPr/>
        </p:nvSpPr>
        <p:spPr>
          <a:xfrm>
            <a:off x="4357801" y="55892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Ellipsi 28"/>
          <p:cNvSpPr/>
          <p:nvPr/>
        </p:nvSpPr>
        <p:spPr>
          <a:xfrm>
            <a:off x="2849140" y="415273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Ellipsi 29"/>
          <p:cNvSpPr/>
          <p:nvPr/>
        </p:nvSpPr>
        <p:spPr>
          <a:xfrm>
            <a:off x="3838709" y="306856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Ellipsi 30"/>
          <p:cNvSpPr/>
          <p:nvPr/>
        </p:nvSpPr>
        <p:spPr>
          <a:xfrm>
            <a:off x="5447365" y="415313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Ellipsi 31"/>
          <p:cNvSpPr/>
          <p:nvPr/>
        </p:nvSpPr>
        <p:spPr>
          <a:xfrm>
            <a:off x="4185282" y="55892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Ellipsi 32"/>
          <p:cNvSpPr/>
          <p:nvPr/>
        </p:nvSpPr>
        <p:spPr>
          <a:xfrm>
            <a:off x="5912792" y="415233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Ellipsi 33"/>
          <p:cNvSpPr/>
          <p:nvPr/>
        </p:nvSpPr>
        <p:spPr>
          <a:xfrm>
            <a:off x="3946466" y="55892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Ellipsi 34"/>
          <p:cNvSpPr/>
          <p:nvPr/>
        </p:nvSpPr>
        <p:spPr>
          <a:xfrm>
            <a:off x="2639053" y="4153131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Ellipsi 35"/>
          <p:cNvSpPr/>
          <p:nvPr/>
        </p:nvSpPr>
        <p:spPr>
          <a:xfrm>
            <a:off x="4248431" y="233905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Ellipsi 36"/>
          <p:cNvSpPr/>
          <p:nvPr/>
        </p:nvSpPr>
        <p:spPr>
          <a:xfrm>
            <a:off x="5669468" y="415193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Ellipsi 37"/>
          <p:cNvSpPr/>
          <p:nvPr/>
        </p:nvSpPr>
        <p:spPr>
          <a:xfrm>
            <a:off x="4357801" y="48691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Ellipsi 38"/>
          <p:cNvSpPr/>
          <p:nvPr/>
        </p:nvSpPr>
        <p:spPr>
          <a:xfrm>
            <a:off x="2434298" y="4151537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Ellipsi 39"/>
          <p:cNvSpPr/>
          <p:nvPr/>
        </p:nvSpPr>
        <p:spPr>
          <a:xfrm>
            <a:off x="4225054" y="263691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Ellipsi 40"/>
          <p:cNvSpPr/>
          <p:nvPr/>
        </p:nvSpPr>
        <p:spPr>
          <a:xfrm>
            <a:off x="5635912" y="340343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Ellipsi 41"/>
          <p:cNvSpPr/>
          <p:nvPr/>
        </p:nvSpPr>
        <p:spPr>
          <a:xfrm>
            <a:off x="3844101" y="48691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Ellipsi 42"/>
          <p:cNvSpPr/>
          <p:nvPr/>
        </p:nvSpPr>
        <p:spPr>
          <a:xfrm>
            <a:off x="2650286" y="342900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Ellipsi 43"/>
          <p:cNvSpPr/>
          <p:nvPr/>
        </p:nvSpPr>
        <p:spPr>
          <a:xfrm>
            <a:off x="3863189" y="234888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Ellipsi 44"/>
          <p:cNvSpPr/>
          <p:nvPr/>
        </p:nvSpPr>
        <p:spPr>
          <a:xfrm>
            <a:off x="3815014" y="45040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6" name="Suora yhdysviiva 45"/>
          <p:cNvCxnSpPr>
            <a:stCxn id="44" idx="0"/>
            <a:endCxn id="44" idx="4"/>
          </p:cNvCxnSpPr>
          <p:nvPr/>
        </p:nvCxnSpPr>
        <p:spPr>
          <a:xfrm>
            <a:off x="3995936" y="234888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uora yhdysviiva 46"/>
          <p:cNvCxnSpPr>
            <a:stCxn id="24" idx="2"/>
          </p:cNvCxnSpPr>
          <p:nvPr/>
        </p:nvCxnSpPr>
        <p:spPr>
          <a:xfrm>
            <a:off x="4035934" y="249289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uora yhdysviiva 47"/>
          <p:cNvCxnSpPr>
            <a:stCxn id="36" idx="2"/>
            <a:endCxn id="36" idx="6"/>
          </p:cNvCxnSpPr>
          <p:nvPr/>
        </p:nvCxnSpPr>
        <p:spPr>
          <a:xfrm>
            <a:off x="4248431" y="248306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uora yhdysviiva 48"/>
          <p:cNvCxnSpPr>
            <a:endCxn id="40" idx="6"/>
          </p:cNvCxnSpPr>
          <p:nvPr/>
        </p:nvCxnSpPr>
        <p:spPr>
          <a:xfrm>
            <a:off x="4248431" y="2780928"/>
            <a:ext cx="24211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uora yhdysviiva 49"/>
          <p:cNvCxnSpPr>
            <a:stCxn id="26" idx="2"/>
            <a:endCxn id="26" idx="6"/>
          </p:cNvCxnSpPr>
          <p:nvPr/>
        </p:nvCxnSpPr>
        <p:spPr>
          <a:xfrm>
            <a:off x="4035934" y="321297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uora yhdysviiva 50"/>
          <p:cNvCxnSpPr>
            <a:endCxn id="30" idx="6"/>
          </p:cNvCxnSpPr>
          <p:nvPr/>
        </p:nvCxnSpPr>
        <p:spPr>
          <a:xfrm>
            <a:off x="3863189" y="3212580"/>
            <a:ext cx="2410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uora yhdysviiva 51"/>
          <p:cNvCxnSpPr>
            <a:endCxn id="41" idx="4"/>
          </p:cNvCxnSpPr>
          <p:nvPr/>
        </p:nvCxnSpPr>
        <p:spPr>
          <a:xfrm>
            <a:off x="5768659" y="3429000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uora yhdysviiva 52"/>
          <p:cNvCxnSpPr>
            <a:stCxn id="18" idx="2"/>
            <a:endCxn id="18" idx="6"/>
          </p:cNvCxnSpPr>
          <p:nvPr/>
        </p:nvCxnSpPr>
        <p:spPr>
          <a:xfrm>
            <a:off x="5840784" y="3547448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uora yhdysviiva 53"/>
          <p:cNvCxnSpPr>
            <a:stCxn id="27" idx="2"/>
            <a:endCxn id="27" idx="6"/>
          </p:cNvCxnSpPr>
          <p:nvPr/>
        </p:nvCxnSpPr>
        <p:spPr>
          <a:xfrm>
            <a:off x="6061630" y="429674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uora yhdysviiva 54"/>
          <p:cNvCxnSpPr>
            <a:stCxn id="33" idx="2"/>
          </p:cNvCxnSpPr>
          <p:nvPr/>
        </p:nvCxnSpPr>
        <p:spPr>
          <a:xfrm flipV="1">
            <a:off x="5912792" y="4293096"/>
            <a:ext cx="265494" cy="3254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uora yhdysviiva 55"/>
          <p:cNvCxnSpPr>
            <a:stCxn id="37" idx="2"/>
            <a:endCxn id="37" idx="6"/>
          </p:cNvCxnSpPr>
          <p:nvPr/>
        </p:nvCxnSpPr>
        <p:spPr>
          <a:xfrm>
            <a:off x="5669468" y="4295954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uora yhdysviiva 56"/>
          <p:cNvCxnSpPr>
            <a:stCxn id="31" idx="2"/>
            <a:endCxn id="37" idx="2"/>
          </p:cNvCxnSpPr>
          <p:nvPr/>
        </p:nvCxnSpPr>
        <p:spPr>
          <a:xfrm flipV="1">
            <a:off x="5447365" y="4295954"/>
            <a:ext cx="222103" cy="119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uora yhdysviiva 58"/>
          <p:cNvCxnSpPr>
            <a:stCxn id="19" idx="2"/>
            <a:endCxn id="19" idx="6"/>
          </p:cNvCxnSpPr>
          <p:nvPr/>
        </p:nvCxnSpPr>
        <p:spPr>
          <a:xfrm>
            <a:off x="4591404" y="501317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uora yhdysviiva 59"/>
          <p:cNvCxnSpPr>
            <a:stCxn id="38" idx="2"/>
            <a:endCxn id="38" idx="6"/>
          </p:cNvCxnSpPr>
          <p:nvPr/>
        </p:nvCxnSpPr>
        <p:spPr>
          <a:xfrm>
            <a:off x="4357801" y="501317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uora yhdysviiva 60"/>
          <p:cNvCxnSpPr>
            <a:stCxn id="42" idx="0"/>
            <a:endCxn id="42" idx="4"/>
          </p:cNvCxnSpPr>
          <p:nvPr/>
        </p:nvCxnSpPr>
        <p:spPr>
          <a:xfrm>
            <a:off x="3976848" y="4869160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uora yhdysviiva 61"/>
          <p:cNvCxnSpPr>
            <a:stCxn id="28" idx="2"/>
          </p:cNvCxnSpPr>
          <p:nvPr/>
        </p:nvCxnSpPr>
        <p:spPr>
          <a:xfrm>
            <a:off x="4357801" y="5733256"/>
            <a:ext cx="265494" cy="100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uora yhdysviiva 62"/>
          <p:cNvCxnSpPr>
            <a:stCxn id="32" idx="2"/>
            <a:endCxn id="32" idx="6"/>
          </p:cNvCxnSpPr>
          <p:nvPr/>
        </p:nvCxnSpPr>
        <p:spPr>
          <a:xfrm>
            <a:off x="4185282" y="573325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uora yhdysviiva 63"/>
          <p:cNvCxnSpPr>
            <a:endCxn id="32" idx="2"/>
          </p:cNvCxnSpPr>
          <p:nvPr/>
        </p:nvCxnSpPr>
        <p:spPr>
          <a:xfrm>
            <a:off x="3951362" y="5733256"/>
            <a:ext cx="2339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uora yhdysviiva 64"/>
          <p:cNvCxnSpPr>
            <a:endCxn id="43" idx="4"/>
          </p:cNvCxnSpPr>
          <p:nvPr/>
        </p:nvCxnSpPr>
        <p:spPr>
          <a:xfrm>
            <a:off x="2783033" y="3439436"/>
            <a:ext cx="0" cy="2775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uora yhdysviiva 65"/>
          <p:cNvCxnSpPr>
            <a:stCxn id="20" idx="2"/>
            <a:endCxn id="20" idx="6"/>
          </p:cNvCxnSpPr>
          <p:nvPr/>
        </p:nvCxnSpPr>
        <p:spPr>
          <a:xfrm>
            <a:off x="2195637" y="3573016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uora yhdysviiva 66"/>
          <p:cNvCxnSpPr>
            <a:endCxn id="29" idx="6"/>
          </p:cNvCxnSpPr>
          <p:nvPr/>
        </p:nvCxnSpPr>
        <p:spPr>
          <a:xfrm>
            <a:off x="2843808" y="4291616"/>
            <a:ext cx="270826" cy="51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uora yhdysviiva 67"/>
          <p:cNvCxnSpPr>
            <a:stCxn id="35" idx="2"/>
            <a:endCxn id="35" idx="6"/>
          </p:cNvCxnSpPr>
          <p:nvPr/>
        </p:nvCxnSpPr>
        <p:spPr>
          <a:xfrm>
            <a:off x="2639053" y="4297147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uora yhdysviiva 68"/>
          <p:cNvCxnSpPr>
            <a:stCxn id="25" idx="6"/>
            <a:endCxn id="39" idx="6"/>
          </p:cNvCxnSpPr>
          <p:nvPr/>
        </p:nvCxnSpPr>
        <p:spPr>
          <a:xfrm flipV="1">
            <a:off x="2470306" y="4295553"/>
            <a:ext cx="229486" cy="15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uora yhdysviiva 69"/>
          <p:cNvCxnSpPr>
            <a:stCxn id="25" idx="2"/>
            <a:endCxn id="39" idx="2"/>
          </p:cNvCxnSpPr>
          <p:nvPr/>
        </p:nvCxnSpPr>
        <p:spPr>
          <a:xfrm flipV="1">
            <a:off x="2204812" y="4295553"/>
            <a:ext cx="229486" cy="1594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kstiruutu 137"/>
          <p:cNvSpPr txBox="1"/>
          <p:nvPr/>
        </p:nvSpPr>
        <p:spPr>
          <a:xfrm>
            <a:off x="5379680" y="5168592"/>
            <a:ext cx="1208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Tikit</a:t>
            </a:r>
          </a:p>
          <a:p>
            <a:r>
              <a:rPr lang="fi-FI" dirty="0" smtClean="0"/>
              <a:t>Pelinviejä: </a:t>
            </a:r>
            <a:br>
              <a:rPr lang="fi-FI" dirty="0" smtClean="0"/>
            </a:br>
            <a:r>
              <a:rPr lang="fi-FI" dirty="0" smtClean="0"/>
              <a:t>Puolustus: </a:t>
            </a:r>
          </a:p>
        </p:txBody>
      </p:sp>
      <p:sp>
        <p:nvSpPr>
          <p:cNvPr id="139" name="Tekstiruutu 138"/>
          <p:cNvSpPr txBox="1"/>
          <p:nvPr/>
        </p:nvSpPr>
        <p:spPr>
          <a:xfrm>
            <a:off x="6542702" y="54452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40" name="Tekstiruutu 139"/>
          <p:cNvSpPr txBox="1"/>
          <p:nvPr/>
        </p:nvSpPr>
        <p:spPr>
          <a:xfrm>
            <a:off x="6755328" y="54452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41" name="Suorakulmio 140"/>
          <p:cNvSpPr/>
          <p:nvPr/>
        </p:nvSpPr>
        <p:spPr>
          <a:xfrm>
            <a:off x="6895374" y="5445591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42" name="Suorakulmio 141"/>
          <p:cNvSpPr/>
          <p:nvPr/>
        </p:nvSpPr>
        <p:spPr>
          <a:xfrm>
            <a:off x="7115368" y="5445224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43" name="Suorakulmio 142"/>
          <p:cNvSpPr/>
          <p:nvPr/>
        </p:nvSpPr>
        <p:spPr>
          <a:xfrm>
            <a:off x="7331392" y="5449768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44" name="Suorakulmio 143"/>
          <p:cNvSpPr/>
          <p:nvPr/>
        </p:nvSpPr>
        <p:spPr>
          <a:xfrm>
            <a:off x="7547416" y="5449768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45" name="Tekstiruutu 144"/>
          <p:cNvSpPr txBox="1"/>
          <p:nvPr/>
        </p:nvSpPr>
        <p:spPr>
          <a:xfrm>
            <a:off x="6542702" y="572259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48" name="Tekstiruutu 147"/>
          <p:cNvSpPr txBox="1"/>
          <p:nvPr/>
        </p:nvSpPr>
        <p:spPr>
          <a:xfrm>
            <a:off x="7819156" y="544632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49" name="Tekstiruutu 148"/>
          <p:cNvSpPr txBox="1"/>
          <p:nvPr/>
        </p:nvSpPr>
        <p:spPr>
          <a:xfrm>
            <a:off x="8031782" y="544632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50" name="Tekstiruutu 149"/>
          <p:cNvSpPr txBox="1"/>
          <p:nvPr/>
        </p:nvSpPr>
        <p:spPr>
          <a:xfrm>
            <a:off x="8247806" y="54452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75" name="Ellipsi 74"/>
          <p:cNvSpPr/>
          <p:nvPr/>
        </p:nvSpPr>
        <p:spPr>
          <a:xfrm>
            <a:off x="2164108" y="30689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6" name="Ellipsi 75"/>
          <p:cNvSpPr/>
          <p:nvPr/>
        </p:nvSpPr>
        <p:spPr>
          <a:xfrm>
            <a:off x="4738308" y="196030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7" name="Ellipsi 76"/>
          <p:cNvSpPr/>
          <p:nvPr/>
        </p:nvSpPr>
        <p:spPr>
          <a:xfrm>
            <a:off x="5806945" y="3041479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79" name="Suora yhdysviiva 78"/>
          <p:cNvCxnSpPr/>
          <p:nvPr/>
        </p:nvCxnSpPr>
        <p:spPr>
          <a:xfrm flipV="1">
            <a:off x="2163425" y="3212976"/>
            <a:ext cx="265494" cy="3254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uora yhdysviiva 79"/>
          <p:cNvCxnSpPr/>
          <p:nvPr/>
        </p:nvCxnSpPr>
        <p:spPr>
          <a:xfrm>
            <a:off x="4738308" y="2093227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uora yhdysviiva 80"/>
          <p:cNvCxnSpPr/>
          <p:nvPr/>
        </p:nvCxnSpPr>
        <p:spPr>
          <a:xfrm>
            <a:off x="5806945" y="3181120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uora yhdysviiva 81"/>
          <p:cNvCxnSpPr/>
          <p:nvPr/>
        </p:nvCxnSpPr>
        <p:spPr>
          <a:xfrm>
            <a:off x="3819920" y="464434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lipsi 82"/>
          <p:cNvSpPr/>
          <p:nvPr/>
        </p:nvSpPr>
        <p:spPr>
          <a:xfrm>
            <a:off x="2432077" y="343886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4" name="Ellipsi 83"/>
          <p:cNvSpPr/>
          <p:nvPr/>
        </p:nvSpPr>
        <p:spPr>
          <a:xfrm>
            <a:off x="4565864" y="1960303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5" name="Ellipsi 84"/>
          <p:cNvSpPr/>
          <p:nvPr/>
        </p:nvSpPr>
        <p:spPr>
          <a:xfrm>
            <a:off x="5447365" y="342900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Ellipsi 85"/>
          <p:cNvSpPr/>
          <p:nvPr/>
        </p:nvSpPr>
        <p:spPr>
          <a:xfrm>
            <a:off x="4113004" y="486859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7" name="Suora yhdysviiva 86"/>
          <p:cNvCxnSpPr/>
          <p:nvPr/>
        </p:nvCxnSpPr>
        <p:spPr>
          <a:xfrm>
            <a:off x="2428238" y="3573016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uora yhdysviiva 87"/>
          <p:cNvCxnSpPr/>
          <p:nvPr/>
        </p:nvCxnSpPr>
        <p:spPr>
          <a:xfrm>
            <a:off x="4552755" y="2096852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uora yhdysviiva 88"/>
          <p:cNvCxnSpPr/>
          <p:nvPr/>
        </p:nvCxnSpPr>
        <p:spPr>
          <a:xfrm>
            <a:off x="5447365" y="3554304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uora yhdysviiva 89"/>
          <p:cNvCxnSpPr/>
          <p:nvPr/>
        </p:nvCxnSpPr>
        <p:spPr>
          <a:xfrm>
            <a:off x="4103995" y="501317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llipsi 90"/>
          <p:cNvSpPr/>
          <p:nvPr/>
        </p:nvSpPr>
        <p:spPr>
          <a:xfrm>
            <a:off x="2163425" y="37890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2" name="Ellipsi 91"/>
          <p:cNvSpPr/>
          <p:nvPr/>
        </p:nvSpPr>
        <p:spPr>
          <a:xfrm>
            <a:off x="4035934" y="264147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3" name="Ellipsi 92"/>
          <p:cNvSpPr/>
          <p:nvPr/>
        </p:nvSpPr>
        <p:spPr>
          <a:xfrm>
            <a:off x="5838104" y="37890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4" name="Ellipsi 93"/>
          <p:cNvSpPr/>
          <p:nvPr/>
        </p:nvSpPr>
        <p:spPr>
          <a:xfrm>
            <a:off x="4596344" y="522920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5" name="Suora yhdysviiva 94"/>
          <p:cNvCxnSpPr/>
          <p:nvPr/>
        </p:nvCxnSpPr>
        <p:spPr>
          <a:xfrm flipV="1">
            <a:off x="2170230" y="3933056"/>
            <a:ext cx="265494" cy="3254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uora yhdysviiva 95"/>
          <p:cNvCxnSpPr/>
          <p:nvPr/>
        </p:nvCxnSpPr>
        <p:spPr>
          <a:xfrm>
            <a:off x="4043676" y="2785488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uora yhdysviiva 96"/>
          <p:cNvCxnSpPr/>
          <p:nvPr/>
        </p:nvCxnSpPr>
        <p:spPr>
          <a:xfrm>
            <a:off x="5840784" y="3929584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uora yhdysviiva 97"/>
          <p:cNvCxnSpPr/>
          <p:nvPr/>
        </p:nvCxnSpPr>
        <p:spPr>
          <a:xfrm>
            <a:off x="4605561" y="537321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Ellipsi 98"/>
          <p:cNvSpPr/>
          <p:nvPr/>
        </p:nvSpPr>
        <p:spPr>
          <a:xfrm>
            <a:off x="2384792" y="377528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0" name="Ellipsi 99"/>
          <p:cNvSpPr/>
          <p:nvPr/>
        </p:nvSpPr>
        <p:spPr>
          <a:xfrm>
            <a:off x="3845868" y="264147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1" name="Ellipsi 100"/>
          <p:cNvSpPr/>
          <p:nvPr/>
        </p:nvSpPr>
        <p:spPr>
          <a:xfrm>
            <a:off x="5647298" y="377528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2" name="Ellipsi 101"/>
          <p:cNvSpPr/>
          <p:nvPr/>
        </p:nvSpPr>
        <p:spPr>
          <a:xfrm>
            <a:off x="4384375" y="522920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3" name="Suora yhdysviiva 102"/>
          <p:cNvCxnSpPr/>
          <p:nvPr/>
        </p:nvCxnSpPr>
        <p:spPr>
          <a:xfrm>
            <a:off x="3971456" y="2645768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uora yhdysviiva 103"/>
          <p:cNvCxnSpPr/>
          <p:nvPr/>
        </p:nvCxnSpPr>
        <p:spPr>
          <a:xfrm>
            <a:off x="5780045" y="3788068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uora yhdysviiva 104"/>
          <p:cNvCxnSpPr/>
          <p:nvPr/>
        </p:nvCxnSpPr>
        <p:spPr>
          <a:xfrm>
            <a:off x="4517122" y="5241984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uora yhdysviiva 105"/>
          <p:cNvCxnSpPr/>
          <p:nvPr/>
        </p:nvCxnSpPr>
        <p:spPr>
          <a:xfrm>
            <a:off x="2525478" y="3788068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kstiruutu 106"/>
          <p:cNvSpPr txBox="1"/>
          <p:nvPr/>
        </p:nvSpPr>
        <p:spPr>
          <a:xfrm>
            <a:off x="6755328" y="571875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08" name="Ellipsi 107"/>
          <p:cNvSpPr/>
          <p:nvPr/>
        </p:nvSpPr>
        <p:spPr>
          <a:xfrm>
            <a:off x="4068043" y="194271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9" name="Ellipsi 108"/>
          <p:cNvSpPr/>
          <p:nvPr/>
        </p:nvSpPr>
        <p:spPr>
          <a:xfrm>
            <a:off x="5626888" y="303295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0" name="Ellipsi 109"/>
          <p:cNvSpPr/>
          <p:nvPr/>
        </p:nvSpPr>
        <p:spPr>
          <a:xfrm>
            <a:off x="4168681" y="524198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1" name="Ellipsi 110"/>
          <p:cNvSpPr/>
          <p:nvPr/>
        </p:nvSpPr>
        <p:spPr>
          <a:xfrm>
            <a:off x="2373559" y="303710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2" name="Suora yhdysviiva 111"/>
          <p:cNvCxnSpPr/>
          <p:nvPr/>
        </p:nvCxnSpPr>
        <p:spPr>
          <a:xfrm>
            <a:off x="4203870" y="1942710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uora yhdysviiva 112"/>
          <p:cNvCxnSpPr/>
          <p:nvPr/>
        </p:nvCxnSpPr>
        <p:spPr>
          <a:xfrm>
            <a:off x="5768659" y="3041479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uora yhdysviiva 113"/>
          <p:cNvCxnSpPr/>
          <p:nvPr/>
        </p:nvCxnSpPr>
        <p:spPr>
          <a:xfrm>
            <a:off x="4301428" y="5267552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uora yhdysviiva 114"/>
          <p:cNvCxnSpPr/>
          <p:nvPr/>
        </p:nvCxnSpPr>
        <p:spPr>
          <a:xfrm>
            <a:off x="2506306" y="3058524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kstiruutu 115"/>
          <p:cNvSpPr txBox="1"/>
          <p:nvPr/>
        </p:nvSpPr>
        <p:spPr>
          <a:xfrm>
            <a:off x="6936786" y="571875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17" name="Ellipsi 116"/>
          <p:cNvSpPr/>
          <p:nvPr/>
        </p:nvSpPr>
        <p:spPr>
          <a:xfrm>
            <a:off x="4323805" y="193955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8" name="Ellipsi 117"/>
          <p:cNvSpPr/>
          <p:nvPr/>
        </p:nvSpPr>
        <p:spPr>
          <a:xfrm>
            <a:off x="5403974" y="377528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9" name="Ellipsi 118"/>
          <p:cNvSpPr/>
          <p:nvPr/>
        </p:nvSpPr>
        <p:spPr>
          <a:xfrm>
            <a:off x="3863189" y="524198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0" name="Ellipsi 119"/>
          <p:cNvSpPr/>
          <p:nvPr/>
        </p:nvSpPr>
        <p:spPr>
          <a:xfrm>
            <a:off x="2546882" y="377528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21" name="Suora yhdysviiva 120"/>
          <p:cNvCxnSpPr/>
          <p:nvPr/>
        </p:nvCxnSpPr>
        <p:spPr>
          <a:xfrm>
            <a:off x="4456552" y="1942710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uora yhdysviiva 121"/>
          <p:cNvCxnSpPr/>
          <p:nvPr/>
        </p:nvCxnSpPr>
        <p:spPr>
          <a:xfrm>
            <a:off x="5534500" y="3788068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uora yhdysviiva 122"/>
          <p:cNvCxnSpPr/>
          <p:nvPr/>
        </p:nvCxnSpPr>
        <p:spPr>
          <a:xfrm>
            <a:off x="3999904" y="5254768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uora yhdysviiva 123"/>
          <p:cNvCxnSpPr/>
          <p:nvPr/>
        </p:nvCxnSpPr>
        <p:spPr>
          <a:xfrm>
            <a:off x="2697571" y="3788068"/>
            <a:ext cx="0" cy="262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kstiruutu 124"/>
          <p:cNvSpPr txBox="1"/>
          <p:nvPr/>
        </p:nvSpPr>
        <p:spPr>
          <a:xfrm>
            <a:off x="7175832" y="571875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729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8" grpId="0"/>
      <p:bldP spid="149" grpId="0"/>
      <p:bldP spid="150" grpId="0"/>
      <p:bldP spid="75" grpId="0" animBg="1"/>
      <p:bldP spid="76" grpId="0" animBg="1"/>
      <p:bldP spid="77" grpId="0" animBg="1"/>
      <p:bldP spid="83" grpId="0" animBg="1"/>
      <p:bldP spid="84" grpId="0" animBg="1"/>
      <p:bldP spid="85" grpId="0" animBg="1"/>
      <p:bldP spid="86" grpId="0" animBg="1"/>
      <p:bldP spid="91" grpId="0" animBg="1"/>
      <p:bldP spid="92" grpId="0" animBg="1"/>
      <p:bldP spid="93" grpId="0" animBg="1"/>
      <p:bldP spid="94" grpId="0" animBg="1"/>
      <p:bldP spid="99" grpId="0" animBg="1"/>
      <p:bldP spid="100" grpId="0" animBg="1"/>
      <p:bldP spid="101" grpId="0" animBg="1"/>
      <p:bldP spid="102" grpId="0" animBg="1"/>
      <p:bldP spid="107" grpId="0"/>
      <p:bldP spid="108" grpId="0" animBg="1"/>
      <p:bldP spid="109" grpId="0" animBg="1"/>
      <p:bldP spid="110" grpId="0" animBg="1"/>
      <p:bldP spid="111" grpId="0" animBg="1"/>
      <p:bldP spid="116" grpId="0"/>
      <p:bldP spid="117" grpId="0" animBg="1"/>
      <p:bldP spid="118" grpId="0" animBg="1"/>
      <p:bldP spid="119" grpId="0" animBg="1"/>
      <p:bldP spid="120" grpId="0" animBg="1"/>
      <p:bldP spid="1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ESIMERKKIJAKO 3/4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705312"/>
              </p:ext>
            </p:extLst>
          </p:nvPr>
        </p:nvGraphicFramePr>
        <p:xfrm>
          <a:off x="1979712" y="1916832"/>
          <a:ext cx="5112568" cy="4028125"/>
        </p:xfrm>
        <a:graphic>
          <a:graphicData uri="http://schemas.openxmlformats.org/drawingml/2006/table">
            <a:tbl>
              <a:tblPr/>
              <a:tblGrid>
                <a:gridCol w="1656184"/>
                <a:gridCol w="1584176"/>
                <a:gridCol w="1872208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i="0" dirty="0" smtClean="0">
                          <a:solidFill>
                            <a:srgbClr val="000099"/>
                          </a:solidFill>
                        </a:rPr>
                        <a:t>♠ </a:t>
                      </a:r>
                      <a:r>
                        <a:rPr lang="fi-FI" sz="1800" i="0" dirty="0" smtClean="0">
                          <a:latin typeface="Arial" pitchFamily="34" charset="0"/>
                          <a:cs typeface="Arial" pitchFamily="34" charset="0"/>
                        </a:rPr>
                        <a:t>Q J 10 8 5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 9 7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6 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3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Q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5 4 3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3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6 5 4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7 6 2</a:t>
                      </a:r>
                      <a:endParaRPr lang="fi-FI" sz="1800" dirty="0"/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Q J 4</a:t>
                      </a:r>
                      <a:endParaRPr lang="fi-FI" sz="18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i="0" dirty="0" smtClean="0">
                          <a:solidFill>
                            <a:srgbClr val="000099"/>
                          </a:solidFill>
                        </a:rPr>
                        <a:t>♠ </a:t>
                      </a:r>
                      <a:r>
                        <a:rPr lang="fi-FI" sz="1800" i="0" dirty="0" smtClean="0">
                          <a:latin typeface="Arial" pitchFamily="34" charset="0"/>
                          <a:cs typeface="Arial" pitchFamily="34" charset="0"/>
                        </a:rPr>
                        <a:t>9 7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10 8 6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10 9 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10 8 5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549" y="3429000"/>
            <a:ext cx="867746" cy="86814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980728"/>
            <a:ext cx="7416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000" dirty="0"/>
              <a:t>Tehtävänäsi on saada 9 tikkiä ilman valttia. </a:t>
            </a:r>
            <a:br>
              <a:rPr lang="fi-FI" sz="2000" dirty="0"/>
            </a:br>
            <a:r>
              <a:rPr lang="fi-FI" sz="2000" dirty="0"/>
              <a:t>Olet pelinviejänä lännen (W) kädessä. Pohjoisen lähtökortti on </a:t>
            </a:r>
            <a:r>
              <a:rPr lang="fi-FI" sz="2000" dirty="0">
                <a:solidFill>
                  <a:srgbClr val="000099"/>
                </a:solidFill>
              </a:rPr>
              <a:t>♠</a:t>
            </a:r>
            <a:r>
              <a:rPr lang="fi-FI" sz="2000" dirty="0"/>
              <a:t>Q.</a:t>
            </a: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7</a:t>
            </a:fld>
            <a:endParaRPr lang="fi-FI" dirty="0"/>
          </a:p>
        </p:txBody>
      </p:sp>
      <p:cxnSp>
        <p:nvCxnSpPr>
          <p:cNvPr id="8" name="Suora yhdysviiva 7"/>
          <p:cNvCxnSpPr>
            <a:stCxn id="3" idx="2"/>
            <a:endCxn id="3" idx="6"/>
          </p:cNvCxnSpPr>
          <p:nvPr/>
        </p:nvCxnSpPr>
        <p:spPr>
          <a:xfrm>
            <a:off x="3874458" y="2096852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>
            <a:stCxn id="13" idx="2"/>
            <a:endCxn id="13" idx="6"/>
          </p:cNvCxnSpPr>
          <p:nvPr/>
        </p:nvCxnSpPr>
        <p:spPr>
          <a:xfrm>
            <a:off x="5817076" y="3184788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>
            <a:endCxn id="14" idx="6"/>
          </p:cNvCxnSpPr>
          <p:nvPr/>
        </p:nvCxnSpPr>
        <p:spPr>
          <a:xfrm>
            <a:off x="4067944" y="4644346"/>
            <a:ext cx="2542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i 2"/>
          <p:cNvSpPr/>
          <p:nvPr/>
        </p:nvSpPr>
        <p:spPr>
          <a:xfrm>
            <a:off x="3874458" y="195283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5817076" y="304077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Ellipsi 13"/>
          <p:cNvSpPr/>
          <p:nvPr/>
        </p:nvSpPr>
        <p:spPr>
          <a:xfrm>
            <a:off x="4056675" y="450033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5823299" y="3408344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4572000" y="48691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2666819" y="342900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Ellipsi 23"/>
          <p:cNvSpPr/>
          <p:nvPr/>
        </p:nvSpPr>
        <p:spPr>
          <a:xfrm>
            <a:off x="2195736" y="30689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5" name="Suora yhdysviiva 24"/>
          <p:cNvCxnSpPr>
            <a:stCxn id="24" idx="2"/>
            <a:endCxn id="24" idx="6"/>
          </p:cNvCxnSpPr>
          <p:nvPr/>
        </p:nvCxnSpPr>
        <p:spPr>
          <a:xfrm>
            <a:off x="2195736" y="3212976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i 25"/>
          <p:cNvSpPr/>
          <p:nvPr/>
        </p:nvSpPr>
        <p:spPr>
          <a:xfrm>
            <a:off x="4238821" y="23241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9" name="Suora yhdysviiva 28"/>
          <p:cNvCxnSpPr>
            <a:endCxn id="20" idx="4"/>
          </p:cNvCxnSpPr>
          <p:nvPr/>
        </p:nvCxnSpPr>
        <p:spPr>
          <a:xfrm>
            <a:off x="2799566" y="3444348"/>
            <a:ext cx="0" cy="2726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yhdysviiva 29"/>
          <p:cNvCxnSpPr>
            <a:stCxn id="26" idx="0"/>
            <a:endCxn id="26" idx="4"/>
          </p:cNvCxnSpPr>
          <p:nvPr/>
        </p:nvCxnSpPr>
        <p:spPr>
          <a:xfrm>
            <a:off x="4371568" y="2324160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yhdysviiva 30"/>
          <p:cNvCxnSpPr>
            <a:stCxn id="18" idx="0"/>
            <a:endCxn id="18" idx="4"/>
          </p:cNvCxnSpPr>
          <p:nvPr/>
        </p:nvCxnSpPr>
        <p:spPr>
          <a:xfrm>
            <a:off x="5956046" y="3408344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yhdysviiva 31"/>
          <p:cNvCxnSpPr>
            <a:stCxn id="19" idx="0"/>
            <a:endCxn id="19" idx="4"/>
          </p:cNvCxnSpPr>
          <p:nvPr/>
        </p:nvCxnSpPr>
        <p:spPr>
          <a:xfrm>
            <a:off x="4704747" y="486916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i 32"/>
          <p:cNvSpPr/>
          <p:nvPr/>
        </p:nvSpPr>
        <p:spPr>
          <a:xfrm>
            <a:off x="4090070" y="195283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Tekstiruutu 47"/>
          <p:cNvSpPr txBox="1"/>
          <p:nvPr/>
        </p:nvSpPr>
        <p:spPr>
          <a:xfrm>
            <a:off x="5379680" y="5168592"/>
            <a:ext cx="1208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Tikit</a:t>
            </a:r>
          </a:p>
          <a:p>
            <a:r>
              <a:rPr lang="fi-FI" dirty="0" smtClean="0"/>
              <a:t>Pelinviejä: </a:t>
            </a:r>
            <a:br>
              <a:rPr lang="fi-FI" dirty="0" smtClean="0"/>
            </a:br>
            <a:r>
              <a:rPr lang="fi-FI" dirty="0" smtClean="0"/>
              <a:t>Puolustus: </a:t>
            </a:r>
          </a:p>
        </p:txBody>
      </p:sp>
      <p:sp>
        <p:nvSpPr>
          <p:cNvPr id="49" name="Tekstiruutu 48"/>
          <p:cNvSpPr txBox="1"/>
          <p:nvPr/>
        </p:nvSpPr>
        <p:spPr>
          <a:xfrm>
            <a:off x="6542702" y="54452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50" name="Tekstiruutu 49"/>
          <p:cNvSpPr txBox="1"/>
          <p:nvPr/>
        </p:nvSpPr>
        <p:spPr>
          <a:xfrm>
            <a:off x="6542702" y="572259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605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8" grpId="0" animBg="1"/>
      <p:bldP spid="19" grpId="0" animBg="1"/>
      <p:bldP spid="20" grpId="0" animBg="1"/>
      <p:bldP spid="24" grpId="0" animBg="1"/>
      <p:bldP spid="26" grpId="0" animBg="1"/>
      <p:bldP spid="33" grpId="0" animBg="1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ESIMERKKIJAKO</a:t>
            </a:r>
            <a:r>
              <a:rPr lang="fi-FI" sz="3600" b="1" dirty="0">
                <a:solidFill>
                  <a:srgbClr val="00B050"/>
                </a:solidFill>
              </a:rPr>
              <a:t> </a:t>
            </a:r>
            <a:r>
              <a:rPr lang="fi-FI" sz="3600" b="1" dirty="0" smtClean="0">
                <a:solidFill>
                  <a:srgbClr val="00B050"/>
                </a:solidFill>
              </a:rPr>
              <a:t>4/4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661380"/>
              </p:ext>
            </p:extLst>
          </p:nvPr>
        </p:nvGraphicFramePr>
        <p:xfrm>
          <a:off x="1979712" y="1916832"/>
          <a:ext cx="5112568" cy="4028125"/>
        </p:xfrm>
        <a:graphic>
          <a:graphicData uri="http://schemas.openxmlformats.org/drawingml/2006/table">
            <a:tbl>
              <a:tblPr/>
              <a:tblGrid>
                <a:gridCol w="1656184"/>
                <a:gridCol w="1584176"/>
                <a:gridCol w="1872208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i="0" dirty="0" smtClean="0">
                          <a:solidFill>
                            <a:srgbClr val="000099"/>
                          </a:solidFill>
                        </a:rPr>
                        <a:t>♠ </a:t>
                      </a:r>
                      <a:r>
                        <a:rPr lang="fi-FI" sz="1800" i="0" dirty="0" smtClean="0">
                          <a:latin typeface="Arial" pitchFamily="34" charset="0"/>
                          <a:cs typeface="Arial" pitchFamily="34" charset="0"/>
                        </a:rPr>
                        <a:t>Q J 10 8 5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 9 7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6 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3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Q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5 4 3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3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6 5 4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7 6 2</a:t>
                      </a:r>
                      <a:endParaRPr lang="fi-FI" sz="1800" dirty="0"/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Q J 4</a:t>
                      </a:r>
                      <a:endParaRPr lang="fi-FI" sz="18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i="0" dirty="0" smtClean="0">
                          <a:solidFill>
                            <a:srgbClr val="000099"/>
                          </a:solidFill>
                        </a:rPr>
                        <a:t>♠ </a:t>
                      </a:r>
                      <a:r>
                        <a:rPr lang="fi-FI" sz="1800" i="0" dirty="0" smtClean="0">
                          <a:latin typeface="Arial" pitchFamily="34" charset="0"/>
                          <a:cs typeface="Arial" pitchFamily="34" charset="0"/>
                        </a:rPr>
                        <a:t>9 7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10 8 6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 10 9 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10 8 5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549" y="3429000"/>
            <a:ext cx="867746" cy="86814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980728"/>
            <a:ext cx="7416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000" dirty="0"/>
              <a:t>Tehtävänäsi on saada 9 tikkiä ilman valttia. </a:t>
            </a:r>
            <a:br>
              <a:rPr lang="fi-FI" sz="2000" dirty="0"/>
            </a:br>
            <a:r>
              <a:rPr lang="fi-FI" sz="2000" dirty="0"/>
              <a:t>Olet pelinviejänä lännen (W) kädessä. Pohjoisen lähtökortti on </a:t>
            </a:r>
            <a:r>
              <a:rPr lang="fi-FI" sz="2000" dirty="0">
                <a:solidFill>
                  <a:srgbClr val="000099"/>
                </a:solidFill>
              </a:rPr>
              <a:t>♠</a:t>
            </a:r>
            <a:r>
              <a:rPr lang="fi-FI" sz="2000" dirty="0"/>
              <a:t>Q.</a:t>
            </a: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8</a:t>
            </a:fld>
            <a:endParaRPr lang="fi-FI" dirty="0"/>
          </a:p>
        </p:txBody>
      </p:sp>
      <p:cxnSp>
        <p:nvCxnSpPr>
          <p:cNvPr id="8" name="Suora yhdysviiva 7"/>
          <p:cNvCxnSpPr>
            <a:endCxn id="3" idx="6"/>
          </p:cNvCxnSpPr>
          <p:nvPr/>
        </p:nvCxnSpPr>
        <p:spPr>
          <a:xfrm>
            <a:off x="3874458" y="2096852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>
            <a:stCxn id="13" idx="2"/>
          </p:cNvCxnSpPr>
          <p:nvPr/>
        </p:nvCxnSpPr>
        <p:spPr>
          <a:xfrm>
            <a:off x="5817076" y="3184788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>
            <a:stCxn id="14" idx="2"/>
            <a:endCxn id="14" idx="6"/>
          </p:cNvCxnSpPr>
          <p:nvPr/>
        </p:nvCxnSpPr>
        <p:spPr>
          <a:xfrm>
            <a:off x="4056675" y="4644346"/>
            <a:ext cx="2654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i 2"/>
          <p:cNvSpPr/>
          <p:nvPr/>
        </p:nvSpPr>
        <p:spPr>
          <a:xfrm>
            <a:off x="3874458" y="1952836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5817076" y="3040772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Ellipsi 13"/>
          <p:cNvSpPr/>
          <p:nvPr/>
        </p:nvSpPr>
        <p:spPr>
          <a:xfrm>
            <a:off x="4056675" y="450033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5817076" y="340377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3852312" y="4903048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2207136" y="340377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Ellipsi 23"/>
          <p:cNvSpPr/>
          <p:nvPr/>
        </p:nvSpPr>
        <p:spPr>
          <a:xfrm>
            <a:off x="2195736" y="306896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5" name="Suora yhdysviiva 24"/>
          <p:cNvCxnSpPr>
            <a:stCxn id="20" idx="0"/>
          </p:cNvCxnSpPr>
          <p:nvPr/>
        </p:nvCxnSpPr>
        <p:spPr>
          <a:xfrm>
            <a:off x="2339883" y="340377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i 25"/>
          <p:cNvSpPr/>
          <p:nvPr/>
        </p:nvSpPr>
        <p:spPr>
          <a:xfrm>
            <a:off x="4231794" y="232794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Ellipsi 27"/>
          <p:cNvSpPr/>
          <p:nvPr/>
        </p:nvSpPr>
        <p:spPr>
          <a:xfrm>
            <a:off x="3825270" y="4498410"/>
            <a:ext cx="265494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9" name="Suora yhdysviiva 28"/>
          <p:cNvCxnSpPr>
            <a:stCxn id="24" idx="2"/>
            <a:endCxn id="24" idx="6"/>
          </p:cNvCxnSpPr>
          <p:nvPr/>
        </p:nvCxnSpPr>
        <p:spPr>
          <a:xfrm>
            <a:off x="2195736" y="3212976"/>
            <a:ext cx="26549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uora yhdysviiva 38"/>
          <p:cNvCxnSpPr/>
          <p:nvPr/>
        </p:nvCxnSpPr>
        <p:spPr>
          <a:xfrm>
            <a:off x="4364541" y="232794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yhdysviiva 39"/>
          <p:cNvCxnSpPr/>
          <p:nvPr/>
        </p:nvCxnSpPr>
        <p:spPr>
          <a:xfrm>
            <a:off x="5949823" y="3412154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uora yhdysviiva 40"/>
          <p:cNvCxnSpPr/>
          <p:nvPr/>
        </p:nvCxnSpPr>
        <p:spPr>
          <a:xfrm>
            <a:off x="3989412" y="4903048"/>
            <a:ext cx="0" cy="288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iruutu 41"/>
          <p:cNvSpPr txBox="1"/>
          <p:nvPr/>
        </p:nvSpPr>
        <p:spPr>
          <a:xfrm>
            <a:off x="5580112" y="5085184"/>
            <a:ext cx="1208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Tikit</a:t>
            </a:r>
          </a:p>
          <a:p>
            <a:r>
              <a:rPr lang="fi-FI" dirty="0" smtClean="0"/>
              <a:t>Pelinviejä: </a:t>
            </a:r>
            <a:br>
              <a:rPr lang="fi-FI" dirty="0" smtClean="0"/>
            </a:br>
            <a:r>
              <a:rPr lang="fi-FI" dirty="0" smtClean="0"/>
              <a:t>Puolustus: </a:t>
            </a:r>
          </a:p>
        </p:txBody>
      </p:sp>
      <p:sp>
        <p:nvSpPr>
          <p:cNvPr id="43" name="Tekstiruutu 42"/>
          <p:cNvSpPr txBox="1"/>
          <p:nvPr/>
        </p:nvSpPr>
        <p:spPr>
          <a:xfrm>
            <a:off x="6743134" y="53618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44" name="Tekstiruutu 43"/>
          <p:cNvSpPr txBox="1"/>
          <p:nvPr/>
        </p:nvSpPr>
        <p:spPr>
          <a:xfrm>
            <a:off x="6743134" y="563918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503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6" grpId="0" animBg="1"/>
      <p:bldP spid="28" grpId="0" animBg="1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>
                <a:solidFill>
                  <a:srgbClr val="00B050"/>
                </a:solidFill>
              </a:rPr>
              <a:t>VÄRINKÄSITTELYN </a:t>
            </a:r>
            <a:r>
              <a:rPr lang="fi-FI" b="1" dirty="0" smtClean="0">
                <a:solidFill>
                  <a:srgbClr val="00B050"/>
                </a:solidFill>
              </a:rPr>
              <a:t>PERUSTEITA</a:t>
            </a:r>
            <a:br>
              <a:rPr lang="fi-FI" b="1" dirty="0" smtClean="0">
                <a:solidFill>
                  <a:srgbClr val="00B050"/>
                </a:solidFill>
              </a:rPr>
            </a:br>
            <a:r>
              <a:rPr lang="fi-FI" b="1" dirty="0" smtClean="0">
                <a:solidFill>
                  <a:srgbClr val="00B050"/>
                </a:solidFill>
              </a:rPr>
              <a:t>LEIKKAAMINEN eli </a:t>
            </a:r>
            <a:r>
              <a:rPr lang="fi-FI" b="1" dirty="0" smtClean="0">
                <a:solidFill>
                  <a:srgbClr val="00B050"/>
                </a:solidFill>
              </a:rPr>
              <a:t>MASKAAMINEN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05581" y="1484784"/>
            <a:ext cx="8229600" cy="1944216"/>
          </a:xfrm>
        </p:spPr>
        <p:txBody>
          <a:bodyPr>
            <a:normAutofit/>
          </a:bodyPr>
          <a:lstStyle/>
          <a:p>
            <a:r>
              <a:rPr lang="fi-FI" sz="2800" dirty="0"/>
              <a:t>Pelitapa, jolla voi voittaa tikin kortilla, joka ei ole lähtömaan korkein </a:t>
            </a:r>
            <a:r>
              <a:rPr lang="fi-FI" sz="2800" dirty="0" smtClean="0"/>
              <a:t>kortti</a:t>
            </a:r>
          </a:p>
          <a:p>
            <a:r>
              <a:rPr lang="fi-FI" sz="2800" dirty="0" smtClean="0"/>
              <a:t>Pelataan </a:t>
            </a:r>
            <a:r>
              <a:rPr lang="fi-FI" sz="2800" b="1" i="1" dirty="0" smtClean="0">
                <a:solidFill>
                  <a:srgbClr val="006600"/>
                </a:solidFill>
              </a:rPr>
              <a:t>haarukkaa</a:t>
            </a:r>
            <a:r>
              <a:rPr lang="fi-FI" sz="2800" i="1" dirty="0" smtClean="0"/>
              <a:t> </a:t>
            </a:r>
            <a:r>
              <a:rPr lang="fi-FI" sz="2800" dirty="0" smtClean="0"/>
              <a:t>kohti tai sarjasta kohti suurempaa kuvaa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9</a:t>
            </a:fld>
            <a:endParaRPr lang="fi-FI"/>
          </a:p>
        </p:txBody>
      </p:sp>
      <p:graphicFrame>
        <p:nvGraphicFramePr>
          <p:cNvPr id="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22895"/>
              </p:ext>
            </p:extLst>
          </p:nvPr>
        </p:nvGraphicFramePr>
        <p:xfrm>
          <a:off x="1500276" y="3425255"/>
          <a:ext cx="5689600" cy="1981518"/>
        </p:xfrm>
        <a:graphic>
          <a:graphicData uri="http://schemas.openxmlformats.org/drawingml/2006/table">
            <a:tbl>
              <a:tblPr/>
              <a:tblGrid>
                <a:gridCol w="2016646"/>
                <a:gridCol w="1775892"/>
                <a:gridCol w="1897062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A Q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 J 7 6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 3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5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 J 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124" y="3857303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8" name="Picture 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556" y="3857303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9" name="Picture 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756" y="3857303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6" name="Sisällön paikkamerkki 2"/>
          <p:cNvSpPr txBox="1">
            <a:spLocks/>
          </p:cNvSpPr>
          <p:nvPr/>
        </p:nvSpPr>
        <p:spPr>
          <a:xfrm>
            <a:off x="358193" y="5366192"/>
            <a:ext cx="8229600" cy="11087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800" dirty="0" smtClean="0"/>
              <a:t>Saamamme tikkimäärä riippuu etsimämme kortin sijainnista</a:t>
            </a:r>
          </a:p>
        </p:txBody>
      </p:sp>
    </p:spTree>
    <p:extLst>
      <p:ext uri="{BB962C8B-B14F-4D97-AF65-F5344CB8AC3E}">
        <p14:creationId xmlns:p14="http://schemas.microsoft.com/office/powerpoint/2010/main" val="16219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6717</TotalTime>
  <Words>1468</Words>
  <Application>Microsoft Office PowerPoint</Application>
  <PresentationFormat>Näytössä katseltava diaesitys (4:3)</PresentationFormat>
  <Paragraphs>354</Paragraphs>
  <Slides>24</Slides>
  <Notes>6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24</vt:i4>
      </vt:variant>
    </vt:vector>
  </HeadingPairs>
  <TitlesOfParts>
    <vt:vector size="27" baseType="lpstr">
      <vt:lpstr>Office-teema</vt:lpstr>
      <vt:lpstr>1_Oletusrakenne</vt:lpstr>
      <vt:lpstr>1_Office-teema</vt:lpstr>
      <vt:lpstr>PowerPoint-esitys</vt:lpstr>
      <vt:lpstr>VÄRINKÄSITTELYN PERUSTEITA KUVIA KOHTI PELAAMINEN</vt:lpstr>
      <vt:lpstr>VÄRINKÄSITTELYN PERUSTEITA KUVIA KOHTI PELAAMINEN</vt:lpstr>
      <vt:lpstr>VÄRINKÄSITTELYN PERUSTEITA KUVIA KOHTI PELAAMINEN</vt:lpstr>
      <vt:lpstr>ESIMERKKIJAKO 1/4</vt:lpstr>
      <vt:lpstr>ESIMERKKIJAKO 2/4</vt:lpstr>
      <vt:lpstr>ESIMERKKIJAKO 3/4</vt:lpstr>
      <vt:lpstr>ESIMERKKIJAKO 4/4</vt:lpstr>
      <vt:lpstr>VÄRINKÄSITTELYN PERUSTEITA LEIKKAAMINEN eli MASKAAMINEN</vt:lpstr>
      <vt:lpstr>PowerPoint-esitys</vt:lpstr>
      <vt:lpstr>PowerPoint-esitys</vt:lpstr>
      <vt:lpstr>VÄRINKÄSITTELYN PERUSTEITA KAKSOISLEIKKAUS</vt:lpstr>
      <vt:lpstr>PowerPoint-esitys</vt:lpstr>
      <vt:lpstr>PowerPoint-esitys</vt:lpstr>
      <vt:lpstr>PowerPoint-esitys</vt:lpstr>
      <vt:lpstr>PUOLUSTUSPELAAJA TOISENA KÄTENÄ</vt:lpstr>
      <vt:lpstr>PUOLUSTUSPELAAJA  TOISENA KÄTENÄ</vt:lpstr>
      <vt:lpstr>PowerPoint-esitys</vt:lpstr>
      <vt:lpstr>PowerPoint-esitys</vt:lpstr>
      <vt:lpstr>PUOLUSTUSPELAAJA  KOLMANTENA KÄTENÄ</vt:lpstr>
      <vt:lpstr>PowerPoint-esitys</vt:lpstr>
      <vt:lpstr>PowerPoint-esitys</vt:lpstr>
      <vt:lpstr>Puolustuspelaaja kolmantena kätenä 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Raija</dc:creator>
  <cp:lastModifiedBy>Raija</cp:lastModifiedBy>
  <cp:revision>291</cp:revision>
  <dcterms:created xsi:type="dcterms:W3CDTF">2012-09-09T09:13:49Z</dcterms:created>
  <dcterms:modified xsi:type="dcterms:W3CDTF">2013-09-16T13:43:31Z</dcterms:modified>
</cp:coreProperties>
</file>