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61" r:id="rId7"/>
    <p:sldId id="262" r:id="rId8"/>
    <p:sldId id="263" r:id="rId9"/>
    <p:sldId id="264" r:id="rId10"/>
    <p:sldId id="274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00"/>
    <a:srgbClr val="00339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80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A2999-05E9-400B-9A58-7F7744CD995F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92542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23168-8165-43B7-AA58-906B56BF390D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55536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B176F-3E3B-4D23-AC06-0B111FD4DF3C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51943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C821C-89A6-4E4B-8299-D2E8271FFC15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31694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6D205-8962-45A5-A532-A86CF1829F0D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57753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7339A-3907-4973-BD0C-8BA7B99FFAD9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26883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2B49F-987C-4867-AE74-489D9DE218E5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71525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55FFE-B693-4FDB-A9BE-64B893010F62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607683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B3B0A-4FC6-4AED-B925-2B7C239B2430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783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2A8447-FF7F-40AA-BFD0-3BAEC900808E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225381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B890C-422E-4B51-B5CE-2B3C07086C45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71585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v-SE" altLang="sv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v-SE" altLang="sv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56DC82-58B8-4E1C-9850-662BF067D827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sv-FI" altLang="sv-FI" sz="3600" b="1" dirty="0">
                <a:solidFill>
                  <a:srgbClr val="008000"/>
                </a:solidFill>
                <a:latin typeface="Book Antiqua" panose="02040602050305030304" pitchFamily="18" charset="0"/>
              </a:rPr>
              <a:t>Repetitions-och fördjupningskurs</a:t>
            </a:r>
            <a:endParaRPr lang="sv-SE" altLang="sv-FI" sz="3600" b="1" dirty="0">
              <a:solidFill>
                <a:srgbClr val="008000"/>
              </a:solidFill>
              <a:latin typeface="Book Antiqua" panose="0204060205030503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sv-FI" altLang="sv-FI" sz="3200" dirty="0"/>
          </a:p>
          <a:p>
            <a:r>
              <a:rPr lang="sv-FI" altLang="sv-FI" sz="3200" b="1" dirty="0" smtClean="0">
                <a:solidFill>
                  <a:srgbClr val="003399"/>
                </a:solidFill>
                <a:latin typeface="Book Antiqua" panose="02040602050305030304" pitchFamily="18" charset="0"/>
              </a:rPr>
              <a:t>Hemuppgifter </a:t>
            </a:r>
            <a:r>
              <a:rPr lang="sv-FI" altLang="sv-FI" sz="3200" b="1" dirty="0">
                <a:solidFill>
                  <a:srgbClr val="003399"/>
                </a:solidFill>
                <a:latin typeface="Book Antiqua" panose="02040602050305030304" pitchFamily="18" charset="0"/>
              </a:rPr>
              <a:t>3</a:t>
            </a:r>
            <a:endParaRPr lang="sv-SE" altLang="sv-FI" sz="3200" b="1" dirty="0">
              <a:solidFill>
                <a:srgbClr val="003399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400" b="1"/>
              <a:t>Du har öppnat med 1</a:t>
            </a:r>
            <a:r>
              <a:rPr lang="sv-FI" altLang="sv-FI" sz="2400" b="1">
                <a:solidFill>
                  <a:srgbClr val="008000"/>
                </a:solidFill>
              </a:rPr>
              <a:t>♣</a:t>
            </a:r>
            <a:r>
              <a:rPr lang="sv-FI" altLang="sv-FI" sz="2400" b="1"/>
              <a:t>. Din partner har bjudit 3</a:t>
            </a:r>
            <a:r>
              <a:rPr lang="sv-FI" altLang="sv-FI" sz="2400" b="1">
                <a:solidFill>
                  <a:srgbClr val="008000"/>
                </a:solidFill>
              </a:rPr>
              <a:t>♣</a:t>
            </a:r>
            <a:r>
              <a:rPr lang="sv-FI" altLang="sv-FI" sz="2400" b="1"/>
              <a:t>. </a:t>
            </a:r>
            <a:br>
              <a:rPr lang="sv-FI" altLang="sv-FI" sz="2400" b="1"/>
            </a:br>
            <a:r>
              <a:rPr lang="sv-FI" altLang="sv-FI" sz="2400" b="1"/>
              <a:t>Vad bjuder du nu? </a:t>
            </a:r>
            <a:r>
              <a:rPr lang="sv-SE" altLang="sv-FI" sz="2400" b="1"/>
              <a:t/>
            </a:r>
            <a:br>
              <a:rPr lang="sv-SE" altLang="sv-FI" sz="2400" b="1"/>
            </a:br>
            <a:endParaRPr lang="sv-SE" altLang="sv-FI" sz="2400" b="1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K J 8 		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J 7 		</a:t>
            </a:r>
          </a:p>
          <a:p>
            <a:pPr>
              <a:buFontTx/>
              <a:buNone/>
            </a:pPr>
            <a:r>
              <a:rPr lang="en-GB" altLang="sv-FI" sz="2800" b="1">
                <a:solidFill>
                  <a:srgbClr val="FF6600"/>
                </a:solidFill>
              </a:rPr>
              <a:t>♦ </a:t>
            </a:r>
            <a:r>
              <a:rPr lang="en-GB" altLang="sv-FI" sz="2800" b="1"/>
              <a:t> Q 10 9 		</a:t>
            </a:r>
            <a:endParaRPr lang="sv-SE" altLang="sv-FI" sz="2800" b="1"/>
          </a:p>
          <a:p>
            <a:pPr>
              <a:buFontTx/>
              <a:buNone/>
            </a:pPr>
            <a:r>
              <a:rPr lang="en-GB" altLang="sv-FI" sz="2800" b="1">
                <a:solidFill>
                  <a:srgbClr val="008000"/>
                </a:solidFill>
              </a:rPr>
              <a:t>♣ </a:t>
            </a:r>
            <a:r>
              <a:rPr lang="en-GB" altLang="sv-FI" sz="2800" b="1"/>
              <a:t>A K 6 5 3 2</a:t>
            </a:r>
            <a:r>
              <a:rPr lang="en-GB" altLang="sv-FI" sz="2800"/>
              <a:t> 	</a:t>
            </a:r>
            <a:r>
              <a:rPr lang="en-GB" altLang="sv-FI" sz="2800">
                <a:solidFill>
                  <a:srgbClr val="008000"/>
                </a:solidFill>
              </a:rPr>
              <a:t> </a:t>
            </a:r>
            <a:endParaRPr lang="sv-SE" altLang="sv-FI" sz="2800"/>
          </a:p>
          <a:p>
            <a:pPr>
              <a:buFontTx/>
              <a:buNone/>
            </a:pPr>
            <a:endParaRPr lang="sv-SE" altLang="sv-FI" sz="2800"/>
          </a:p>
          <a:p>
            <a:pPr>
              <a:buFontTx/>
              <a:buNone/>
            </a:pPr>
            <a:endParaRPr lang="sv-SE" altLang="sv-FI" sz="280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400"/>
          </a:p>
          <a:p>
            <a:pPr>
              <a:buFontTx/>
              <a:buNone/>
            </a:pPr>
            <a:r>
              <a:rPr lang="sv-FI" altLang="sv-FI" sz="2800" b="1"/>
              <a:t>3</a:t>
            </a:r>
            <a:r>
              <a:rPr lang="en-GB" altLang="sv-FI" sz="2800" b="1">
                <a:solidFill>
                  <a:srgbClr val="FF6600"/>
                </a:solidFill>
              </a:rPr>
              <a:t>♦</a:t>
            </a:r>
          </a:p>
          <a:p>
            <a:pPr>
              <a:buFontTx/>
              <a:buNone/>
            </a:pPr>
            <a:endParaRPr lang="en-GB" altLang="sv-FI" sz="2800" b="1">
              <a:solidFill>
                <a:srgbClr val="FF6600"/>
              </a:solidFill>
            </a:endParaRPr>
          </a:p>
          <a:p>
            <a:pPr>
              <a:buFontTx/>
              <a:buNone/>
            </a:pPr>
            <a:endParaRPr lang="sv-FI" altLang="sv-FI" sz="1800" b="1"/>
          </a:p>
          <a:p>
            <a:pPr>
              <a:buFontTx/>
              <a:buNone/>
            </a:pPr>
            <a:r>
              <a:rPr lang="sv-FI" altLang="sv-FI" sz="1800" b="1"/>
              <a:t>1</a:t>
            </a:r>
            <a:r>
              <a:rPr lang="sv-FI" altLang="sv-FI" sz="1800" b="1">
                <a:solidFill>
                  <a:srgbClr val="339966"/>
                </a:solidFill>
                <a:sym typeface="Symbol" panose="05050102010706020507" pitchFamily="18" charset="2"/>
              </a:rPr>
              <a:t></a:t>
            </a:r>
            <a:r>
              <a:rPr lang="sv-FI" altLang="sv-FI" sz="1800" b="1">
                <a:solidFill>
                  <a:srgbClr val="FF6600"/>
                </a:solidFill>
              </a:rPr>
              <a:t> </a:t>
            </a:r>
            <a:r>
              <a:rPr lang="sv-FI" altLang="sv-FI" sz="1800" b="1"/>
              <a:t>- 3</a:t>
            </a:r>
            <a:r>
              <a:rPr lang="sv-FI" altLang="sv-FI" sz="1800" b="1">
                <a:solidFill>
                  <a:srgbClr val="339966"/>
                </a:solidFill>
                <a:sym typeface="Symbol" panose="05050102010706020507" pitchFamily="18" charset="2"/>
              </a:rPr>
              <a:t></a:t>
            </a:r>
            <a:endParaRPr lang="sv-SE" altLang="sv-FI" sz="1800" b="1">
              <a:solidFill>
                <a:srgbClr val="FF6600"/>
              </a:solidFill>
            </a:endParaRPr>
          </a:p>
          <a:p>
            <a:pPr>
              <a:buFontTx/>
              <a:buNone/>
            </a:pPr>
            <a:r>
              <a:rPr lang="sv-FI" altLang="sv-FI" sz="1800" b="1"/>
              <a:t>pass		max 14 	hp</a:t>
            </a:r>
          </a:p>
          <a:p>
            <a:pPr>
              <a:buFontTx/>
              <a:buNone/>
            </a:pPr>
            <a:r>
              <a:rPr lang="sv-FI" altLang="sv-FI" sz="2400" b="1">
                <a:solidFill>
                  <a:srgbClr val="008000"/>
                </a:solidFill>
              </a:rPr>
              <a:t>3</a:t>
            </a:r>
            <a:r>
              <a:rPr lang="sv-FI" altLang="sv-FI" sz="2400" b="1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sz="1800" b="1"/>
              <a:t>, 3</a:t>
            </a:r>
            <a:r>
              <a:rPr lang="sv-FI" altLang="sv-FI" sz="1800" b="1">
                <a:solidFill>
                  <a:srgbClr val="FF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1800" b="1"/>
              <a:t>, 3</a:t>
            </a:r>
            <a:r>
              <a:rPr lang="sv-FI" altLang="sv-FI" sz="1800" b="1">
                <a:solidFill>
                  <a:srgbClr val="000080"/>
                </a:solidFill>
                <a:sym typeface="Symbol" panose="05050102010706020507" pitchFamily="18" charset="2"/>
              </a:rPr>
              <a:t>	</a:t>
            </a:r>
            <a:r>
              <a:rPr lang="sv-FI" altLang="sv-FI" sz="2400" b="1">
                <a:solidFill>
                  <a:srgbClr val="008000"/>
                </a:solidFill>
                <a:sym typeface="Symbol" panose="05050102010706020507" pitchFamily="18" charset="2"/>
              </a:rPr>
              <a:t>invit till 3NT,</a:t>
            </a:r>
          </a:p>
          <a:p>
            <a:pPr>
              <a:buFontTx/>
              <a:buNone/>
            </a:pPr>
            <a:r>
              <a:rPr lang="sv-FI" altLang="sv-FI" sz="2400" b="1">
                <a:solidFill>
                  <a:srgbClr val="008000"/>
                </a:solidFill>
                <a:sym typeface="Symbol" panose="05050102010706020507" pitchFamily="18" charset="2"/>
              </a:rPr>
              <a:t>			håll i färgen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				</a:t>
            </a:r>
            <a:endParaRPr lang="sv-SE" altLang="sv-FI" sz="2800" b="1">
              <a:solidFill>
                <a:srgbClr val="FF6600"/>
              </a:solidFill>
            </a:endParaRPr>
          </a:p>
          <a:p>
            <a:pPr>
              <a:buFontTx/>
              <a:buNone/>
            </a:pPr>
            <a:endParaRPr lang="sv-SE" altLang="sv-FI" sz="28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400" b="1"/>
              <a:t>Du har öppnat med 1</a:t>
            </a:r>
            <a:r>
              <a:rPr lang="sv-FI" altLang="sv-FI" sz="2400" b="1">
                <a:solidFill>
                  <a:srgbClr val="008000"/>
                </a:solidFill>
              </a:rPr>
              <a:t>♣</a:t>
            </a:r>
            <a:r>
              <a:rPr lang="sv-FI" altLang="sv-FI" sz="2400" b="1"/>
              <a:t>. Din partner har bjudit 3</a:t>
            </a:r>
            <a:r>
              <a:rPr lang="sv-FI" altLang="sv-FI" sz="2400" b="1">
                <a:solidFill>
                  <a:srgbClr val="008000"/>
                </a:solidFill>
              </a:rPr>
              <a:t>♣</a:t>
            </a:r>
            <a:r>
              <a:rPr lang="sv-FI" altLang="sv-FI" sz="2400" b="1"/>
              <a:t>. </a:t>
            </a:r>
            <a:br>
              <a:rPr lang="sv-FI" altLang="sv-FI" sz="2400" b="1"/>
            </a:br>
            <a:r>
              <a:rPr lang="sv-FI" altLang="sv-FI" sz="2400" b="1"/>
              <a:t>Vad bjuder du nu? </a:t>
            </a:r>
            <a:r>
              <a:rPr lang="sv-SE" altLang="sv-FI" sz="2400" b="1"/>
              <a:t/>
            </a:r>
            <a:br>
              <a:rPr lang="sv-SE" altLang="sv-FI" sz="2400" b="1"/>
            </a:br>
            <a:endParaRPr lang="sv-SE" altLang="sv-FI" sz="2400" b="1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J 6</a:t>
            </a:r>
            <a:r>
              <a:rPr lang="sv-FI" altLang="sv-FI" sz="2800" b="1">
                <a:solidFill>
                  <a:srgbClr val="000080"/>
                </a:solidFill>
              </a:rPr>
              <a:t> 		</a:t>
            </a:r>
            <a:endParaRPr lang="sv-FI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Q J 5</a:t>
            </a:r>
            <a:r>
              <a:rPr lang="sv-FI" altLang="sv-FI" sz="2800" b="1">
                <a:solidFill>
                  <a:srgbClr val="FF0000"/>
                </a:solidFill>
              </a:rPr>
              <a:t> 		</a:t>
            </a:r>
          </a:p>
          <a:p>
            <a:pPr>
              <a:buFontTx/>
              <a:buNone/>
            </a:pPr>
            <a:r>
              <a:rPr lang="en-GB" altLang="sv-FI" sz="2800" b="1">
                <a:solidFill>
                  <a:srgbClr val="FF6600"/>
                </a:solidFill>
              </a:rPr>
              <a:t>♦ </a:t>
            </a:r>
            <a:r>
              <a:rPr lang="en-GB" altLang="sv-FI" sz="2800" b="1"/>
              <a:t>A 10 7 3</a:t>
            </a:r>
            <a:r>
              <a:rPr lang="en-GB" altLang="sv-FI" sz="2800" b="1">
                <a:solidFill>
                  <a:srgbClr val="FF6600"/>
                </a:solidFill>
              </a:rPr>
              <a:t> 		</a:t>
            </a:r>
            <a:endParaRPr lang="sv-SE" altLang="sv-FI" sz="2800" b="1"/>
          </a:p>
          <a:p>
            <a:pPr>
              <a:buFontTx/>
              <a:buNone/>
            </a:pPr>
            <a:r>
              <a:rPr lang="en-GB" altLang="sv-FI" sz="2800" b="1">
                <a:solidFill>
                  <a:srgbClr val="008000"/>
                </a:solidFill>
              </a:rPr>
              <a:t>♣ </a:t>
            </a:r>
            <a:r>
              <a:rPr lang="en-GB" altLang="sv-FI" sz="2800" b="1"/>
              <a:t>K Q 6 2</a:t>
            </a:r>
            <a:r>
              <a:rPr lang="en-GB" altLang="sv-FI" sz="2800">
                <a:solidFill>
                  <a:srgbClr val="008000"/>
                </a:solidFill>
              </a:rPr>
              <a:t> 		</a:t>
            </a:r>
            <a:endParaRPr lang="sv-SE" altLang="sv-FI" sz="2800"/>
          </a:p>
          <a:p>
            <a:pPr>
              <a:buFontTx/>
              <a:buNone/>
            </a:pPr>
            <a:r>
              <a:rPr lang="en-GB" altLang="sv-FI" sz="2800">
                <a:solidFill>
                  <a:srgbClr val="008000"/>
                </a:solidFill>
              </a:rPr>
              <a:t> </a:t>
            </a:r>
            <a:endParaRPr lang="sv-SE" altLang="sv-FI" sz="2800"/>
          </a:p>
          <a:p>
            <a:pPr>
              <a:buFontTx/>
              <a:buNone/>
            </a:pPr>
            <a:endParaRPr lang="sv-SE" altLang="sv-FI" sz="280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b="1"/>
              <a:t>pass</a:t>
            </a:r>
          </a:p>
          <a:p>
            <a:pPr>
              <a:buFontTx/>
              <a:buNone/>
            </a:pPr>
            <a:endParaRPr lang="sv-FI" altLang="sv-FI" b="1"/>
          </a:p>
          <a:p>
            <a:pPr>
              <a:buFontTx/>
              <a:buNone/>
            </a:pPr>
            <a:r>
              <a:rPr lang="sv-FI" altLang="sv-FI" sz="2000" b="1"/>
              <a:t>1</a:t>
            </a:r>
            <a:r>
              <a:rPr lang="sv-FI" altLang="sv-FI" sz="2000" b="1">
                <a:solidFill>
                  <a:srgbClr val="339966"/>
                </a:solidFill>
                <a:sym typeface="Symbol" panose="05050102010706020507" pitchFamily="18" charset="2"/>
              </a:rPr>
              <a:t></a:t>
            </a:r>
            <a:r>
              <a:rPr lang="sv-FI" altLang="sv-FI" sz="2000" b="1">
                <a:solidFill>
                  <a:srgbClr val="FF6600"/>
                </a:solidFill>
              </a:rPr>
              <a:t> </a:t>
            </a:r>
            <a:r>
              <a:rPr lang="sv-FI" altLang="sv-FI" sz="2000" b="1"/>
              <a:t>- 3</a:t>
            </a:r>
            <a:r>
              <a:rPr lang="sv-FI" altLang="sv-FI" sz="2000" b="1">
                <a:solidFill>
                  <a:srgbClr val="339966"/>
                </a:solidFill>
                <a:sym typeface="Symbol" panose="05050102010706020507" pitchFamily="18" charset="2"/>
              </a:rPr>
              <a:t></a:t>
            </a:r>
            <a:endParaRPr lang="sv-SE" altLang="sv-FI" sz="2000" b="1">
              <a:solidFill>
                <a:srgbClr val="FF6600"/>
              </a:solidFill>
            </a:endParaRP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pass		max 14 hp</a:t>
            </a:r>
          </a:p>
          <a:p>
            <a:pPr>
              <a:buFontTx/>
              <a:buNone/>
            </a:pPr>
            <a:r>
              <a:rPr lang="sv-FI" altLang="sv-FI" sz="2000" b="1"/>
              <a:t>3</a:t>
            </a:r>
            <a:r>
              <a:rPr lang="sv-FI" altLang="sv-FI" sz="2000" b="1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sz="2000" b="1"/>
              <a:t>, 3</a:t>
            </a:r>
            <a:r>
              <a:rPr lang="sv-FI" altLang="sv-FI" sz="2000" b="1">
                <a:solidFill>
                  <a:srgbClr val="FF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2000" b="1"/>
              <a:t>, 3</a:t>
            </a:r>
            <a:r>
              <a:rPr lang="sv-FI" altLang="sv-FI" sz="2000" b="1">
                <a:solidFill>
                  <a:srgbClr val="000080"/>
                </a:solidFill>
                <a:sym typeface="Symbol" panose="05050102010706020507" pitchFamily="18" charset="2"/>
              </a:rPr>
              <a:t>	</a:t>
            </a:r>
            <a:r>
              <a:rPr lang="sv-FI" altLang="sv-FI" sz="2000" b="1">
                <a:sym typeface="Symbol" panose="05050102010706020507" pitchFamily="18" charset="2"/>
              </a:rPr>
              <a:t>invit till 3NT,</a:t>
            </a:r>
          </a:p>
          <a:p>
            <a:pPr>
              <a:buFontTx/>
              <a:buNone/>
            </a:pPr>
            <a:r>
              <a:rPr lang="sv-FI" altLang="sv-FI" sz="2000" b="1">
                <a:sym typeface="Symbol" panose="05050102010706020507" pitchFamily="18" charset="2"/>
              </a:rPr>
              <a:t>			håll i färgen</a:t>
            </a:r>
          </a:p>
          <a:p>
            <a:pPr>
              <a:buFontTx/>
              <a:buNone/>
            </a:pPr>
            <a:endParaRPr lang="sv-FI" altLang="sv-FI" sz="2000" b="1"/>
          </a:p>
          <a:p>
            <a:pPr>
              <a:buFontTx/>
              <a:buNone/>
            </a:pPr>
            <a:endParaRPr lang="sv-SE" altLang="sv-FI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400" b="1"/>
              <a:t>Du har öppnat med 1</a:t>
            </a:r>
            <a:r>
              <a:rPr lang="sv-FI" altLang="sv-FI" sz="2400" b="1">
                <a:solidFill>
                  <a:srgbClr val="008000"/>
                </a:solidFill>
              </a:rPr>
              <a:t>♣</a:t>
            </a:r>
            <a:r>
              <a:rPr lang="sv-FI" altLang="sv-FI" sz="2400" b="1"/>
              <a:t>. Din partner har bjudit 3</a:t>
            </a:r>
            <a:r>
              <a:rPr lang="sv-FI" altLang="sv-FI" sz="2400" b="1">
                <a:solidFill>
                  <a:srgbClr val="008000"/>
                </a:solidFill>
              </a:rPr>
              <a:t>♣</a:t>
            </a:r>
            <a:r>
              <a:rPr lang="sv-FI" altLang="sv-FI" sz="2400" b="1"/>
              <a:t>. </a:t>
            </a:r>
            <a:br>
              <a:rPr lang="sv-FI" altLang="sv-FI" sz="2400" b="1"/>
            </a:br>
            <a:r>
              <a:rPr lang="sv-FI" altLang="sv-FI" sz="2400" b="1"/>
              <a:t>Vad bjuder du nu? </a:t>
            </a:r>
            <a:r>
              <a:rPr lang="sv-SE" altLang="sv-FI" sz="2400" b="1"/>
              <a:t/>
            </a:r>
            <a:br>
              <a:rPr lang="sv-SE" altLang="sv-FI" sz="2400" b="1"/>
            </a:br>
            <a:endParaRPr lang="sv-SE" altLang="sv-FI" sz="2400" b="1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2</a:t>
            </a:r>
            <a:r>
              <a:rPr lang="sv-FI" altLang="sv-FI" sz="2800" b="1">
                <a:solidFill>
                  <a:srgbClr val="000080"/>
                </a:solidFill>
              </a:rPr>
              <a:t> 		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K J</a:t>
            </a:r>
            <a:r>
              <a:rPr lang="sv-FI" altLang="sv-FI" sz="2800" b="1">
                <a:solidFill>
                  <a:srgbClr val="FF0000"/>
                </a:solidFill>
              </a:rPr>
              <a:t> 		</a:t>
            </a:r>
            <a:endParaRPr lang="en-GB" altLang="sv-FI" sz="2800" b="1">
              <a:solidFill>
                <a:srgbClr val="FF6600"/>
              </a:solidFill>
            </a:endParaRPr>
          </a:p>
          <a:p>
            <a:pPr>
              <a:buFontTx/>
              <a:buNone/>
            </a:pPr>
            <a:r>
              <a:rPr lang="en-GB" altLang="sv-FI" sz="2800" b="1">
                <a:solidFill>
                  <a:srgbClr val="FF6600"/>
                </a:solidFill>
              </a:rPr>
              <a:t>♦ </a:t>
            </a:r>
            <a:r>
              <a:rPr lang="en-GB" altLang="sv-FI" sz="2800" b="1"/>
              <a:t>K J 5</a:t>
            </a:r>
            <a:r>
              <a:rPr lang="en-GB" altLang="sv-FI" sz="2800" b="1">
                <a:solidFill>
                  <a:srgbClr val="FF6600"/>
                </a:solidFill>
              </a:rPr>
              <a:t> 		</a:t>
            </a:r>
            <a:endParaRPr lang="en-GB" altLang="sv-FI" sz="2800" b="1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en-GB" altLang="sv-FI" sz="2800" b="1">
                <a:solidFill>
                  <a:srgbClr val="008000"/>
                </a:solidFill>
              </a:rPr>
              <a:t>♣ </a:t>
            </a:r>
            <a:r>
              <a:rPr lang="en-GB" altLang="sv-FI" sz="2800" b="1"/>
              <a:t>A 10 9 8 7 4 2</a:t>
            </a:r>
            <a:r>
              <a:rPr lang="en-GB" altLang="sv-FI" sz="2800" b="1">
                <a:solidFill>
                  <a:srgbClr val="008000"/>
                </a:solidFill>
              </a:rPr>
              <a:t> 	 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GB" altLang="sv-FI" b="1"/>
              <a:t>3 </a:t>
            </a:r>
            <a:r>
              <a:rPr lang="sv-FI" altLang="sv-FI" sz="2800" b="1">
                <a:solidFill>
                  <a:srgbClr val="FF0000"/>
                </a:solidFill>
              </a:rPr>
              <a:t>♥</a:t>
            </a:r>
            <a:endParaRPr lang="en-GB" altLang="sv-FI" b="1">
              <a:solidFill>
                <a:srgbClr val="FF6600"/>
              </a:solidFill>
            </a:endParaRPr>
          </a:p>
          <a:p>
            <a:pPr eaLnBrk="0" hangingPunct="0">
              <a:spcBef>
                <a:spcPct val="0"/>
              </a:spcBef>
              <a:buFontTx/>
              <a:buNone/>
            </a:pPr>
            <a:endParaRPr lang="en-GB" altLang="sv-FI" b="1">
              <a:solidFill>
                <a:srgbClr val="FF6600"/>
              </a:solidFill>
            </a:endParaRPr>
          </a:p>
          <a:p>
            <a:pPr>
              <a:buFontTx/>
              <a:buNone/>
            </a:pPr>
            <a:r>
              <a:rPr lang="sv-FI" altLang="sv-FI" sz="2000" b="1"/>
              <a:t>1</a:t>
            </a:r>
            <a:r>
              <a:rPr lang="sv-FI" altLang="sv-FI" sz="2000" b="1">
                <a:solidFill>
                  <a:srgbClr val="339966"/>
                </a:solidFill>
                <a:sym typeface="Symbol" panose="05050102010706020507" pitchFamily="18" charset="2"/>
              </a:rPr>
              <a:t></a:t>
            </a:r>
            <a:r>
              <a:rPr lang="sv-FI" altLang="sv-FI" sz="2000" b="1">
                <a:solidFill>
                  <a:srgbClr val="FF6600"/>
                </a:solidFill>
              </a:rPr>
              <a:t> </a:t>
            </a:r>
            <a:r>
              <a:rPr lang="sv-FI" altLang="sv-FI" sz="2000" b="1"/>
              <a:t>- 3</a:t>
            </a:r>
            <a:r>
              <a:rPr lang="sv-FI" altLang="sv-FI" sz="2000" b="1">
                <a:solidFill>
                  <a:srgbClr val="339966"/>
                </a:solidFill>
                <a:sym typeface="Symbol" panose="05050102010706020507" pitchFamily="18" charset="2"/>
              </a:rPr>
              <a:t></a:t>
            </a:r>
            <a:endParaRPr lang="sv-SE" altLang="sv-FI" sz="2000" b="1">
              <a:solidFill>
                <a:srgbClr val="FF6600"/>
              </a:solidFill>
            </a:endParaRPr>
          </a:p>
          <a:p>
            <a:pPr>
              <a:buFontTx/>
              <a:buNone/>
            </a:pPr>
            <a:r>
              <a:rPr lang="sv-FI" altLang="sv-FI" sz="2000" b="1"/>
              <a:t>pass		max 14 	hp</a:t>
            </a:r>
          </a:p>
          <a:p>
            <a:pPr>
              <a:buFontTx/>
              <a:buNone/>
            </a:pPr>
            <a:r>
              <a:rPr lang="sv-FI" altLang="sv-FI" sz="2000" b="1"/>
              <a:t>3</a:t>
            </a:r>
            <a:r>
              <a:rPr lang="sv-FI" altLang="sv-FI" sz="2000" b="1">
                <a:solidFill>
                  <a:srgbClr val="FF6600"/>
                </a:solidFill>
                <a:sym typeface="Symbol" panose="05050102010706020507" pitchFamily="18" charset="2"/>
              </a:rPr>
              <a:t></a:t>
            </a:r>
            <a:r>
              <a:rPr lang="sv-FI" altLang="sv-FI" sz="2000" b="1"/>
              <a:t>, </a:t>
            </a:r>
            <a:r>
              <a:rPr lang="sv-FI" altLang="sv-FI" sz="2800" b="1">
                <a:solidFill>
                  <a:srgbClr val="008000"/>
                </a:solidFill>
              </a:rPr>
              <a:t>3</a:t>
            </a:r>
            <a:r>
              <a:rPr lang="sv-FI" altLang="sv-FI" sz="2800" b="1">
                <a:solidFill>
                  <a:srgbClr val="FF0000"/>
                </a:solidFill>
                <a:sym typeface="Symbol" panose="05050102010706020507" pitchFamily="18" charset="2"/>
              </a:rPr>
              <a:t></a:t>
            </a:r>
            <a:r>
              <a:rPr lang="sv-FI" altLang="sv-FI" sz="2000" b="1"/>
              <a:t>, 3</a:t>
            </a:r>
            <a:r>
              <a:rPr lang="sv-FI" altLang="sv-FI" sz="2000" b="1">
                <a:solidFill>
                  <a:srgbClr val="000080"/>
                </a:solidFill>
                <a:sym typeface="Symbol" panose="05050102010706020507" pitchFamily="18" charset="2"/>
              </a:rPr>
              <a:t>	</a:t>
            </a:r>
            <a:r>
              <a:rPr lang="sv-FI" altLang="sv-FI" sz="2400" b="1">
                <a:solidFill>
                  <a:srgbClr val="008000"/>
                </a:solidFill>
                <a:sym typeface="Symbol" panose="05050102010706020507" pitchFamily="18" charset="2"/>
              </a:rPr>
              <a:t>invit till 3NT,</a:t>
            </a:r>
          </a:p>
          <a:p>
            <a:pPr>
              <a:buFontTx/>
              <a:buNone/>
            </a:pPr>
            <a:r>
              <a:rPr lang="sv-FI" altLang="sv-FI" sz="2400" b="1">
                <a:solidFill>
                  <a:srgbClr val="008000"/>
                </a:solidFill>
                <a:sym typeface="Symbol" panose="05050102010706020507" pitchFamily="18" charset="2"/>
              </a:rPr>
              <a:t>			håll i färgen</a:t>
            </a:r>
          </a:p>
          <a:p>
            <a:pPr>
              <a:buFontTx/>
              <a:buNone/>
            </a:pPr>
            <a:endParaRPr lang="sv-FI" altLang="sv-FI" sz="2400" b="1">
              <a:solidFill>
                <a:srgbClr val="008000"/>
              </a:solidFill>
            </a:endParaRPr>
          </a:p>
          <a:p>
            <a:pPr eaLnBrk="0" hangingPunct="0">
              <a:spcBef>
                <a:spcPct val="0"/>
              </a:spcBef>
              <a:buFontTx/>
              <a:buNone/>
            </a:pPr>
            <a:endParaRPr lang="sv-SE" altLang="sv-FI" sz="2400" b="1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400" b="1"/>
              <a:t>Du har öppnat med 1</a:t>
            </a:r>
            <a:r>
              <a:rPr lang="sv-FI" altLang="sv-FI" sz="2400" b="1">
                <a:solidFill>
                  <a:srgbClr val="008000"/>
                </a:solidFill>
              </a:rPr>
              <a:t>♣</a:t>
            </a:r>
            <a:r>
              <a:rPr lang="sv-FI" altLang="sv-FI" sz="2400" b="1"/>
              <a:t>. Din partner har bjudit 3</a:t>
            </a:r>
            <a:r>
              <a:rPr lang="sv-FI" altLang="sv-FI" sz="2400" b="1">
                <a:solidFill>
                  <a:srgbClr val="008000"/>
                </a:solidFill>
              </a:rPr>
              <a:t>♣</a:t>
            </a:r>
            <a:r>
              <a:rPr lang="sv-FI" altLang="sv-FI" sz="2400" b="1"/>
              <a:t>. </a:t>
            </a:r>
            <a:br>
              <a:rPr lang="sv-FI" altLang="sv-FI" sz="2400" b="1"/>
            </a:br>
            <a:r>
              <a:rPr lang="sv-FI" altLang="sv-FI" sz="2400" b="1"/>
              <a:t>Vad bjuder du nu? </a:t>
            </a:r>
            <a:r>
              <a:rPr lang="sv-SE" altLang="sv-FI" sz="2400" b="1"/>
              <a:t/>
            </a:r>
            <a:br>
              <a:rPr lang="sv-SE" altLang="sv-FI" sz="2400" b="1"/>
            </a:br>
            <a:endParaRPr lang="sv-SE" altLang="sv-FI" sz="2400" b="1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K J</a:t>
            </a:r>
            <a:r>
              <a:rPr lang="sv-FI" altLang="sv-FI" sz="2800" b="1">
                <a:solidFill>
                  <a:srgbClr val="000080"/>
                </a:solidFill>
              </a:rPr>
              <a:t> 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Q J 5</a:t>
            </a:r>
            <a:endParaRPr lang="sv-SE" altLang="sv-FI" sz="2800" b="1"/>
          </a:p>
          <a:p>
            <a:pPr>
              <a:buFontTx/>
              <a:buNone/>
            </a:pPr>
            <a:r>
              <a:rPr lang="en-GB" altLang="sv-FI" sz="2800" b="1">
                <a:solidFill>
                  <a:srgbClr val="FF6600"/>
                </a:solidFill>
              </a:rPr>
              <a:t>♦ </a:t>
            </a:r>
            <a:r>
              <a:rPr lang="en-GB" altLang="sv-FI" sz="2800" b="1"/>
              <a:t>K 4</a:t>
            </a:r>
            <a:endParaRPr lang="sv-SE" altLang="sv-FI" sz="2800" b="1"/>
          </a:p>
          <a:p>
            <a:pPr>
              <a:buFontTx/>
              <a:buNone/>
            </a:pPr>
            <a:r>
              <a:rPr lang="en-GB" altLang="sv-FI" sz="2800" b="1">
                <a:solidFill>
                  <a:srgbClr val="008000"/>
                </a:solidFill>
              </a:rPr>
              <a:t>♣ </a:t>
            </a:r>
            <a:r>
              <a:rPr lang="en-GB" altLang="sv-FI" sz="2800" b="1"/>
              <a:t>A Q 10 8 6 2</a:t>
            </a:r>
            <a:endParaRPr lang="sv-SE" altLang="sv-FI" sz="2800" b="1"/>
          </a:p>
          <a:p>
            <a:pPr>
              <a:buFontTx/>
              <a:buNone/>
            </a:pPr>
            <a:r>
              <a:rPr lang="en-GB" altLang="sv-FI" sz="2800">
                <a:solidFill>
                  <a:srgbClr val="008000"/>
                </a:solidFill>
              </a:rPr>
              <a:t> </a:t>
            </a:r>
            <a:endParaRPr lang="sv-SE" altLang="sv-FI" sz="2800"/>
          </a:p>
          <a:p>
            <a:pPr>
              <a:buFontTx/>
              <a:buNone/>
            </a:pPr>
            <a:endParaRPr lang="sv-SE" altLang="sv-FI" sz="280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b="1"/>
              <a:t>3NT</a:t>
            </a:r>
            <a:endParaRPr lang="sv-SE" altLang="sv-FI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4000" b="1" dirty="0">
                <a:solidFill>
                  <a:srgbClr val="008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sz="4000" b="1" dirty="0">
                <a:solidFill>
                  <a:srgbClr val="008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sv-FI" altLang="sv-FI" sz="4000" b="1" dirty="0">
                <a:solidFill>
                  <a:srgbClr val="008000"/>
                </a:solidFill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Vilket är ditt öppningsbud?</a:t>
            </a:r>
            <a:r>
              <a:rPr lang="sv-SE" altLang="sv-FI" sz="4000" b="1" dirty="0">
                <a:solidFill>
                  <a:srgbClr val="008000"/>
                </a:solidFill>
                <a:latin typeface="Book Antiqua" panose="02040602050305030304" pitchFamily="18" charset="0"/>
              </a:rPr>
              <a:t/>
            </a:r>
            <a:br>
              <a:rPr lang="sv-SE" altLang="sv-FI" sz="4000" b="1" dirty="0">
                <a:solidFill>
                  <a:srgbClr val="008000"/>
                </a:solidFill>
                <a:latin typeface="Book Antiqua" panose="02040602050305030304" pitchFamily="18" charset="0"/>
              </a:rPr>
            </a:br>
            <a:endParaRPr lang="sv-SE" altLang="sv-FI" sz="4000" b="1" dirty="0">
              <a:solidFill>
                <a:srgbClr val="008000"/>
              </a:solidFill>
              <a:latin typeface="Book Antiqua" panose="02040602050305030304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A J 7 5</a:t>
            </a:r>
            <a:r>
              <a:rPr lang="sv-FI" altLang="sv-FI" sz="2800" b="1">
                <a:solidFill>
                  <a:srgbClr val="000080"/>
                </a:solidFill>
              </a:rPr>
              <a:t>		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K Q 8 5</a:t>
            </a:r>
            <a:r>
              <a:rPr lang="sv-FI" altLang="sv-FI" sz="2800" b="1">
                <a:solidFill>
                  <a:srgbClr val="FF0000"/>
                </a:solidFill>
              </a:rPr>
              <a:t>		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3</a:t>
            </a:r>
            <a:r>
              <a:rPr lang="sv-FI" altLang="sv-FI" sz="2800" b="1">
                <a:solidFill>
                  <a:srgbClr val="FF6600"/>
                </a:solidFill>
              </a:rPr>
              <a:t>		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A 8 7 6	</a:t>
            </a:r>
            <a:r>
              <a:rPr lang="sv-FI" altLang="sv-FI" sz="2800">
                <a:solidFill>
                  <a:srgbClr val="008000"/>
                </a:solidFill>
              </a:rPr>
              <a:t>	</a:t>
            </a:r>
            <a:endParaRPr lang="sv-SE" altLang="sv-FI" sz="280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1</a:t>
            </a:r>
            <a:r>
              <a:rPr lang="sv-FI" altLang="sv-FI" sz="2800" b="1">
                <a:solidFill>
                  <a:srgbClr val="008000"/>
                </a:solidFill>
              </a:rPr>
              <a:t>♣</a:t>
            </a:r>
            <a:endParaRPr lang="sv-SE" altLang="sv-FI" sz="2800" b="1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4000" b="1" dirty="0">
                <a:solidFill>
                  <a:srgbClr val="008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sz="4000" b="1" dirty="0">
                <a:solidFill>
                  <a:srgbClr val="008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sv-FI" altLang="sv-FI" sz="4000" b="1" dirty="0">
                <a:solidFill>
                  <a:srgbClr val="008000"/>
                </a:solidFill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Vilket är ditt öppningsbud?</a:t>
            </a:r>
            <a:r>
              <a:rPr lang="sv-SE" altLang="sv-FI" sz="4000" b="1" dirty="0">
                <a:solidFill>
                  <a:srgbClr val="008000"/>
                </a:solidFill>
                <a:latin typeface="Book Antiqua" panose="02040602050305030304" pitchFamily="18" charset="0"/>
              </a:rPr>
              <a:t/>
            </a:r>
            <a:br>
              <a:rPr lang="sv-SE" altLang="sv-FI" sz="4000" b="1" dirty="0">
                <a:solidFill>
                  <a:srgbClr val="008000"/>
                </a:solidFill>
                <a:latin typeface="Book Antiqua" panose="02040602050305030304" pitchFamily="18" charset="0"/>
              </a:rPr>
            </a:br>
            <a:endParaRPr lang="sv-SE" altLang="sv-FI" sz="4000" b="1" dirty="0">
              <a:solidFill>
                <a:srgbClr val="008000"/>
              </a:solidFill>
              <a:latin typeface="Book Antiqua" panose="02040602050305030304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800">
                <a:solidFill>
                  <a:srgbClr val="000080"/>
                </a:solidFill>
              </a:rPr>
              <a:t>		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A J 7 5</a:t>
            </a:r>
            <a:r>
              <a:rPr lang="sv-FI" altLang="sv-FI" sz="2800" b="1">
                <a:solidFill>
                  <a:srgbClr val="000080"/>
                </a:solidFill>
              </a:rPr>
              <a:t>		</a:t>
            </a:r>
            <a:endParaRPr lang="sv-FI" altLang="sv-FI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3</a:t>
            </a:r>
            <a:r>
              <a:rPr lang="sv-FI" altLang="sv-FI" sz="2800" b="1">
                <a:solidFill>
                  <a:srgbClr val="FF0000"/>
                </a:solidFill>
              </a:rPr>
              <a:t>		</a:t>
            </a:r>
            <a:r>
              <a:rPr lang="sv-FI" altLang="sv-FI" sz="2800" b="1">
                <a:solidFill>
                  <a:srgbClr val="FF6600"/>
                </a:solidFill>
              </a:rPr>
              <a:t>	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K Q 8 5</a:t>
            </a:r>
            <a:r>
              <a:rPr lang="sv-FI" altLang="sv-FI" sz="2800" b="1">
                <a:solidFill>
                  <a:srgbClr val="FF6600"/>
                </a:solidFill>
              </a:rPr>
              <a:t>		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A 8 7 6</a:t>
            </a:r>
            <a:r>
              <a:rPr lang="sv-FI" altLang="sv-FI" sz="2800">
                <a:solidFill>
                  <a:srgbClr val="008000"/>
                </a:solidFill>
              </a:rPr>
              <a:t>		</a:t>
            </a:r>
            <a:endParaRPr lang="sv-SE" altLang="sv-FI" sz="280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1</a:t>
            </a:r>
            <a:r>
              <a:rPr lang="sv-FI" altLang="sv-FI" sz="2800" b="1">
                <a:solidFill>
                  <a:srgbClr val="FF6600"/>
                </a:solidFill>
              </a:rPr>
              <a:t>♦</a:t>
            </a:r>
            <a:endParaRPr lang="sv-SE" altLang="sv-FI" sz="28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4000" b="1" dirty="0">
                <a:solidFill>
                  <a:srgbClr val="008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sz="4000" b="1" dirty="0">
                <a:solidFill>
                  <a:srgbClr val="008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sv-FI" altLang="sv-FI" sz="4000" b="1" dirty="0">
                <a:solidFill>
                  <a:srgbClr val="008000"/>
                </a:solidFill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Vilket är ditt öppningsbud?</a:t>
            </a:r>
            <a:r>
              <a:rPr lang="sv-SE" altLang="sv-FI" sz="4000" b="1" dirty="0">
                <a:solidFill>
                  <a:srgbClr val="008000"/>
                </a:solidFill>
                <a:latin typeface="Book Antiqua" panose="02040602050305030304" pitchFamily="18" charset="0"/>
              </a:rPr>
              <a:t/>
            </a:r>
            <a:br>
              <a:rPr lang="sv-SE" altLang="sv-FI" sz="4000" b="1" dirty="0">
                <a:solidFill>
                  <a:srgbClr val="008000"/>
                </a:solidFill>
                <a:latin typeface="Book Antiqua" panose="02040602050305030304" pitchFamily="18" charset="0"/>
              </a:rPr>
            </a:br>
            <a:endParaRPr lang="sv-SE" altLang="sv-FI" sz="4000" b="1" dirty="0">
              <a:solidFill>
                <a:srgbClr val="008000"/>
              </a:solidFill>
              <a:latin typeface="Book Antiqua" panose="02040602050305030304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800">
                <a:solidFill>
                  <a:srgbClr val="000080"/>
                </a:solidFill>
              </a:rPr>
              <a:t>		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3</a:t>
            </a:r>
            <a:r>
              <a:rPr lang="sv-FI" altLang="sv-FI" sz="2800" b="1">
                <a:solidFill>
                  <a:srgbClr val="000080"/>
                </a:solidFill>
              </a:rPr>
              <a:t>		</a:t>
            </a:r>
            <a:r>
              <a:rPr lang="sv-FI" altLang="sv-FI" sz="2800" b="1">
                <a:solidFill>
                  <a:srgbClr val="FF0000"/>
                </a:solidFill>
              </a:rPr>
              <a:t>	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A J 7 5</a:t>
            </a:r>
            <a:r>
              <a:rPr lang="sv-FI" altLang="sv-FI" sz="2800" b="1">
                <a:solidFill>
                  <a:srgbClr val="FF0000"/>
                </a:solidFill>
              </a:rPr>
              <a:t>		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K Q 8 5</a:t>
            </a:r>
            <a:r>
              <a:rPr lang="sv-FI" altLang="sv-FI" sz="2800" b="1">
                <a:solidFill>
                  <a:srgbClr val="FF6600"/>
                </a:solidFill>
              </a:rPr>
              <a:t>		</a:t>
            </a:r>
            <a:endParaRPr lang="sv-FI" altLang="sv-FI" sz="2800" b="1">
              <a:solidFill>
                <a:srgbClr val="008000"/>
              </a:solidFill>
            </a:endParaRP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A 8 7 6</a:t>
            </a:r>
            <a:r>
              <a:rPr lang="sv-FI" altLang="sv-FI" sz="2800">
                <a:solidFill>
                  <a:srgbClr val="008000"/>
                </a:solidFill>
              </a:rPr>
              <a:t>		</a:t>
            </a:r>
            <a:endParaRPr lang="sv-SE" altLang="sv-FI" sz="280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1</a:t>
            </a:r>
            <a:r>
              <a:rPr lang="sv-FI" altLang="sv-FI" sz="2800" b="1">
                <a:solidFill>
                  <a:srgbClr val="FF6600"/>
                </a:solidFill>
              </a:rPr>
              <a:t>♦</a:t>
            </a:r>
            <a:endParaRPr lang="sv-SE" altLang="sv-FI" sz="28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4000" b="1" dirty="0">
                <a:solidFill>
                  <a:srgbClr val="008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sv-FI" altLang="sv-FI" sz="4000" b="1" dirty="0">
                <a:solidFill>
                  <a:srgbClr val="008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sv-FI" altLang="sv-FI" sz="4000" b="1" dirty="0">
                <a:solidFill>
                  <a:srgbClr val="008000"/>
                </a:solidFill>
                <a:latin typeface="Book Antiqua" panose="0204060205030503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Vilket är ditt öppningsbud?</a:t>
            </a:r>
            <a:r>
              <a:rPr lang="sv-SE" altLang="sv-FI" sz="4000" b="1" dirty="0">
                <a:solidFill>
                  <a:srgbClr val="008000"/>
                </a:solidFill>
                <a:latin typeface="Book Antiqua" panose="02040602050305030304" pitchFamily="18" charset="0"/>
              </a:rPr>
              <a:t/>
            </a:r>
            <a:br>
              <a:rPr lang="sv-SE" altLang="sv-FI" sz="4000" b="1" dirty="0">
                <a:solidFill>
                  <a:srgbClr val="008000"/>
                </a:solidFill>
                <a:latin typeface="Book Antiqua" panose="02040602050305030304" pitchFamily="18" charset="0"/>
              </a:rPr>
            </a:br>
            <a:endParaRPr lang="sv-SE" altLang="sv-FI" sz="4000" b="1" dirty="0">
              <a:solidFill>
                <a:srgbClr val="008000"/>
              </a:solidFill>
              <a:latin typeface="Book Antiqua" panose="02040602050305030304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altLang="sv-FI" sz="2800">
                <a:solidFill>
                  <a:srgbClr val="000080"/>
                </a:solidFill>
              </a:rPr>
              <a:t>	</a:t>
            </a:r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0080"/>
                </a:solidFill>
              </a:rPr>
              <a:t>♠ </a:t>
            </a:r>
            <a:r>
              <a:rPr lang="sv-FI" altLang="sv-FI" sz="2800" b="1"/>
              <a:t>K Q 8 5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0000"/>
                </a:solidFill>
              </a:rPr>
              <a:t>♥ </a:t>
            </a:r>
            <a:r>
              <a:rPr lang="sv-FI" altLang="sv-FI" sz="2800" b="1"/>
              <a:t>A 8 7 6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FF6600"/>
                </a:solidFill>
              </a:rPr>
              <a:t>♦ </a:t>
            </a:r>
            <a:r>
              <a:rPr lang="sv-FI" altLang="sv-FI" sz="2800" b="1"/>
              <a:t>A J 7 5</a:t>
            </a:r>
            <a:endParaRPr lang="sv-SE" altLang="sv-FI" sz="2800" b="1"/>
          </a:p>
          <a:p>
            <a:pPr>
              <a:buFontTx/>
              <a:buNone/>
            </a:pPr>
            <a:r>
              <a:rPr lang="sv-FI" altLang="sv-FI" sz="2800" b="1">
                <a:solidFill>
                  <a:srgbClr val="008000"/>
                </a:solidFill>
              </a:rPr>
              <a:t>♣ </a:t>
            </a:r>
            <a:r>
              <a:rPr lang="sv-FI" altLang="sv-FI" sz="2800" b="1"/>
              <a:t>3</a:t>
            </a:r>
            <a:endParaRPr lang="sv-SE" altLang="sv-FI" sz="2800" b="1"/>
          </a:p>
          <a:p>
            <a:pPr>
              <a:buFontTx/>
              <a:buNone/>
            </a:pPr>
            <a:endParaRPr lang="sv-SE" altLang="sv-FI" sz="2800" b="1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endParaRPr lang="sv-FI" altLang="sv-FI" sz="2800"/>
          </a:p>
          <a:p>
            <a:pPr>
              <a:buFontTx/>
              <a:buNone/>
            </a:pPr>
            <a:r>
              <a:rPr lang="sv-FI" altLang="sv-FI" sz="2800" b="1"/>
              <a:t>1</a:t>
            </a:r>
            <a:r>
              <a:rPr lang="sv-FI" altLang="sv-FI" sz="2800" b="1">
                <a:solidFill>
                  <a:srgbClr val="FF6600"/>
                </a:solidFill>
              </a:rPr>
              <a:t>♦</a:t>
            </a:r>
            <a:endParaRPr lang="sv-SE" altLang="sv-FI" sz="28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 dirty="0">
                <a:latin typeface="Calibri" panose="020F0502020204030204" pitchFamily="34" charset="0"/>
              </a:rPr>
              <a:t>Du har öppnat med 1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dirty="0">
                <a:latin typeface="Calibri" panose="020F0502020204030204" pitchFamily="34" charset="0"/>
              </a:rPr>
              <a:t> och fått 2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dirty="0">
                <a:latin typeface="Calibri" panose="020F0502020204030204" pitchFamily="34" charset="0"/>
              </a:rPr>
              <a:t> av din partner. Vad bjuder du nu?</a:t>
            </a:r>
            <a:r>
              <a:rPr lang="sv-SE" altLang="sv-FI" sz="2800" b="1" dirty="0">
                <a:latin typeface="Calibri" panose="020F0502020204030204" pitchFamily="34" charset="0"/>
              </a:rPr>
              <a:t/>
            </a:r>
            <a:br>
              <a:rPr lang="sv-SE" altLang="sv-FI" sz="2800" b="1" dirty="0">
                <a:latin typeface="Calibri" panose="020F0502020204030204" pitchFamily="34" charset="0"/>
              </a:rPr>
            </a:br>
            <a:endParaRPr lang="sv-SE" altLang="sv-FI" sz="2800" b="1" dirty="0">
              <a:latin typeface="Calibri" panose="020F050202020403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 dirty="0"/>
          </a:p>
          <a:p>
            <a:pPr>
              <a:buFontTx/>
              <a:buNone/>
            </a:pPr>
            <a:endParaRPr lang="en-GB" altLang="sv-FI" sz="2800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sz="2800" b="1" dirty="0">
                <a:latin typeface="Calibri" panose="020F0502020204030204" pitchFamily="34" charset="0"/>
              </a:rPr>
              <a:t>9 8 		</a:t>
            </a: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sz="2800" b="1" dirty="0">
                <a:latin typeface="Calibri" panose="020F0502020204030204" pitchFamily="34" charset="0"/>
              </a:rPr>
              <a:t>A Q 10 8 5	</a:t>
            </a: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sz="2800" b="1" dirty="0">
                <a:latin typeface="Calibri" panose="020F0502020204030204" pitchFamily="34" charset="0"/>
              </a:rPr>
              <a:t>K J 6		</a:t>
            </a: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sz="2800" b="1" dirty="0">
                <a:latin typeface="Calibri" panose="020F0502020204030204" pitchFamily="34" charset="0"/>
              </a:rPr>
              <a:t>A K 2</a:t>
            </a:r>
            <a:r>
              <a:rPr lang="en-GB" altLang="sv-FI" sz="2800" dirty="0">
                <a:latin typeface="Calibri" panose="020F0502020204030204" pitchFamily="34" charset="0"/>
              </a:rPr>
              <a:t>	</a:t>
            </a:r>
            <a:r>
              <a:rPr lang="en-GB" altLang="sv-FI" sz="2800" dirty="0"/>
              <a:t>	</a:t>
            </a:r>
            <a:endParaRPr lang="sv-SE" altLang="sv-FI" sz="2800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4328120"/>
          </a:xfrm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GB" altLang="sv-FI" sz="2400" b="1" dirty="0">
              <a:solidFill>
                <a:srgbClr val="FF6600"/>
              </a:solidFill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sv-FI" sz="2800" b="1" dirty="0">
                <a:latin typeface="Calibri" panose="020F0502020204030204" pitchFamily="34" charset="0"/>
              </a:rPr>
              <a:t>3</a:t>
            </a:r>
            <a:r>
              <a:rPr lang="en-GB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GB" altLang="sv-FI" sz="2800" b="1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v-FI" altLang="sv-FI" sz="2800" b="1" dirty="0">
                <a:latin typeface="Calibri" panose="020F0502020204030204" pitchFamily="34" charset="0"/>
              </a:rPr>
              <a:t>1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   </a:t>
            </a:r>
            <a:r>
              <a:rPr lang="sv-FI" altLang="sv-FI" sz="2800" b="1" dirty="0">
                <a:latin typeface="Calibri" panose="020F0502020204030204" pitchFamily="34" charset="0"/>
              </a:rPr>
              <a:t>-   2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	</a:t>
            </a:r>
            <a:endParaRPr lang="sv-SE" altLang="sv-FI" sz="2800" b="1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v-FI" altLang="sv-FI" sz="2800" b="1" dirty="0">
                <a:latin typeface="Calibri" panose="020F0502020204030204" pitchFamily="34" charset="0"/>
              </a:rPr>
              <a:t>pass		13–16 </a:t>
            </a:r>
            <a:r>
              <a:rPr lang="sv-FI" altLang="sv-FI" sz="2800" b="1" dirty="0" err="1">
                <a:latin typeface="Calibri" panose="020F0502020204030204" pitchFamily="34" charset="0"/>
              </a:rPr>
              <a:t>hfp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 </a:t>
            </a:r>
            <a:endParaRPr lang="sv-FI" altLang="sv-FI" sz="2800" b="1" dirty="0" smtClean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sv-SE" altLang="sv-FI" sz="2800" b="1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v-FI" altLang="sv-FI" sz="2800" b="1" dirty="0">
                <a:latin typeface="Calibri" panose="020F0502020204030204" pitchFamily="34" charset="0"/>
              </a:rPr>
              <a:t>3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		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spärrande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sv-FI" altLang="sv-FI" sz="2800" b="1" dirty="0"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v-FI" altLang="sv-FI" sz="2800" b="1" dirty="0">
                <a:latin typeface="Calibri" panose="020F0502020204030204" pitchFamily="34" charset="0"/>
              </a:rPr>
              <a:t>2</a:t>
            </a:r>
            <a:r>
              <a:rPr lang="sv-FI" altLang="sv-FI" sz="2800" b="1" dirty="0">
                <a:solidFill>
                  <a:srgbClr val="00008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800" b="1" dirty="0">
                <a:latin typeface="Calibri" panose="020F0502020204030204" pitchFamily="34" charset="0"/>
              </a:rPr>
              <a:t>,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 </a:t>
            </a:r>
            <a:r>
              <a:rPr lang="sv-FI" altLang="sv-FI" sz="2800" b="1" dirty="0">
                <a:latin typeface="Calibri" panose="020F0502020204030204" pitchFamily="34" charset="0"/>
              </a:rPr>
              <a:t>3</a:t>
            </a:r>
            <a:r>
              <a:rPr lang="sv-FI" altLang="sv-FI" sz="2800" b="1" dirty="0">
                <a:solidFill>
                  <a:srgbClr val="008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sz="2800" b="1" dirty="0">
                <a:latin typeface="Calibri" panose="020F0502020204030204" pitchFamily="34" charset="0"/>
              </a:rPr>
              <a:t>, 3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800" b="1" dirty="0">
                <a:solidFill>
                  <a:srgbClr val="008000"/>
                </a:solidFill>
                <a:latin typeface="Calibri" panose="020F0502020204030204" pitchFamily="34" charset="0"/>
              </a:rPr>
              <a:t>	</a:t>
            </a:r>
            <a:r>
              <a:rPr lang="sv-FI" altLang="sv-FI" sz="2800" b="1" dirty="0">
                <a:latin typeface="Calibri" panose="020F0502020204030204" pitchFamily="34" charset="0"/>
              </a:rPr>
              <a:t>17-18 </a:t>
            </a:r>
            <a:r>
              <a:rPr lang="sv-FI" altLang="sv-FI" sz="2800" b="1" dirty="0" err="1">
                <a:latin typeface="Calibri" panose="020F0502020204030204" pitchFamily="34" charset="0"/>
              </a:rPr>
              <a:t>hfp</a:t>
            </a:r>
            <a:r>
              <a:rPr lang="sv-FI" altLang="sv-FI" sz="2800" b="1" dirty="0">
                <a:latin typeface="Calibri" panose="020F0502020204030204" pitchFamily="34" charset="0"/>
              </a:rPr>
              <a:t>, 		positiv 		invit </a:t>
            </a:r>
            <a:endParaRPr lang="sv-SE" altLang="sv-FI" sz="28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 dirty="0">
                <a:latin typeface="Calibri" panose="020F0502020204030204" pitchFamily="34" charset="0"/>
              </a:rPr>
              <a:t>Du har öppnat med 1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dirty="0">
                <a:latin typeface="Calibri" panose="020F0502020204030204" pitchFamily="34" charset="0"/>
              </a:rPr>
              <a:t> och fått 2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dirty="0">
                <a:latin typeface="Calibri" panose="020F0502020204030204" pitchFamily="34" charset="0"/>
              </a:rPr>
              <a:t> av din partner. Vad bjuder du nu?</a:t>
            </a:r>
            <a:r>
              <a:rPr lang="sv-SE" altLang="sv-FI" sz="2800" b="1" dirty="0">
                <a:latin typeface="Calibri" panose="020F0502020204030204" pitchFamily="34" charset="0"/>
              </a:rPr>
              <a:t/>
            </a:r>
            <a:br>
              <a:rPr lang="sv-SE" altLang="sv-FI" sz="2800" b="1" dirty="0">
                <a:latin typeface="Calibri" panose="020F0502020204030204" pitchFamily="34" charset="0"/>
              </a:rPr>
            </a:br>
            <a:endParaRPr lang="sv-SE" altLang="sv-FI" sz="2800" b="1" dirty="0"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 dirty="0"/>
          </a:p>
          <a:p>
            <a:pPr>
              <a:buFontTx/>
              <a:buNone/>
            </a:pPr>
            <a:endParaRPr lang="en-GB" altLang="sv-FI" sz="2800" b="1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sz="2800" b="1" dirty="0">
                <a:latin typeface="Calibri" panose="020F0502020204030204" pitchFamily="34" charset="0"/>
              </a:rPr>
              <a:t>A 3</a:t>
            </a:r>
            <a:r>
              <a:rPr lang="en-GB" altLang="sv-FI" sz="2800" b="1" dirty="0">
                <a:solidFill>
                  <a:srgbClr val="000080"/>
                </a:solidFill>
                <a:latin typeface="Calibri" panose="020F0502020204030204" pitchFamily="34" charset="0"/>
              </a:rPr>
              <a:t> 		</a:t>
            </a:r>
            <a:endParaRPr lang="en-GB" altLang="sv-FI" sz="2800" b="1" dirty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sz="2800" b="1" dirty="0">
                <a:latin typeface="Calibri" panose="020F0502020204030204" pitchFamily="34" charset="0"/>
              </a:rPr>
              <a:t>A K 8 5 4 3 2</a:t>
            </a:r>
            <a:r>
              <a:rPr lang="en-GB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 	</a:t>
            </a:r>
            <a:endParaRPr lang="en-GB" altLang="sv-FI" sz="2800" b="1" dirty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sz="2800" b="1" dirty="0">
                <a:latin typeface="Calibri" panose="020F0502020204030204" pitchFamily="34" charset="0"/>
              </a:rPr>
              <a:t>K 7</a:t>
            </a:r>
            <a:r>
              <a:rPr lang="en-GB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 		</a:t>
            </a:r>
            <a:r>
              <a:rPr lang="en-GB" altLang="sv-FI" sz="2800" b="1" dirty="0">
                <a:latin typeface="Calibri" panose="020F0502020204030204" pitchFamily="34" charset="0"/>
              </a:rPr>
              <a:t>	</a:t>
            </a: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sz="2800" b="1" dirty="0">
                <a:latin typeface="Calibri" panose="020F0502020204030204" pitchFamily="34" charset="0"/>
              </a:rPr>
              <a:t>5 2</a:t>
            </a:r>
            <a:r>
              <a:rPr lang="en-GB" altLang="sv-FI" sz="2800" b="1" dirty="0">
                <a:solidFill>
                  <a:srgbClr val="008000"/>
                </a:solidFill>
                <a:latin typeface="Calibri" panose="020F0502020204030204" pitchFamily="34" charset="0"/>
              </a:rPr>
              <a:t> 	</a:t>
            </a:r>
            <a:r>
              <a:rPr lang="en-GB" altLang="sv-FI" sz="2800" b="1" dirty="0">
                <a:solidFill>
                  <a:srgbClr val="008000"/>
                </a:solidFill>
              </a:rPr>
              <a:t>	</a:t>
            </a:r>
            <a:endParaRPr lang="sv-SE" altLang="sv-FI" sz="2800" b="1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 dirty="0"/>
          </a:p>
          <a:p>
            <a:pPr>
              <a:buFontTx/>
              <a:buNone/>
            </a:pPr>
            <a:endParaRPr lang="sv-FI" altLang="sv-FI" sz="2800" dirty="0"/>
          </a:p>
          <a:p>
            <a:pPr>
              <a:buFontTx/>
              <a:buNone/>
            </a:pPr>
            <a:r>
              <a:rPr lang="sv-FI" altLang="sv-FI" b="1" dirty="0">
                <a:latin typeface="Calibri" panose="020F0502020204030204" pitchFamily="34" charset="0"/>
              </a:rPr>
              <a:t>4</a:t>
            </a:r>
            <a:r>
              <a:rPr lang="en-GB" altLang="sv-FI" b="1" dirty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endParaRPr lang="sv-SE" altLang="sv-FI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 dirty="0">
                <a:latin typeface="Calibri" panose="020F0502020204030204" pitchFamily="34" charset="0"/>
              </a:rPr>
              <a:t>Du har öppnat med 1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dirty="0">
                <a:latin typeface="Calibri" panose="020F0502020204030204" pitchFamily="34" charset="0"/>
              </a:rPr>
              <a:t> och fått 2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dirty="0">
                <a:latin typeface="Calibri" panose="020F0502020204030204" pitchFamily="34" charset="0"/>
              </a:rPr>
              <a:t> av din partner. Vad bjuder du nu?</a:t>
            </a:r>
            <a:r>
              <a:rPr lang="sv-SE" altLang="sv-FI" sz="2800" b="1" dirty="0">
                <a:latin typeface="Calibri" panose="020F0502020204030204" pitchFamily="34" charset="0"/>
              </a:rPr>
              <a:t/>
            </a:r>
            <a:br>
              <a:rPr lang="sv-SE" altLang="sv-FI" sz="2800" b="1" dirty="0">
                <a:latin typeface="Calibri" panose="020F0502020204030204" pitchFamily="34" charset="0"/>
              </a:rPr>
            </a:br>
            <a:endParaRPr lang="sv-SE" altLang="sv-FI" sz="2800" b="1" dirty="0"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 dirty="0"/>
          </a:p>
          <a:p>
            <a:pPr>
              <a:buFontTx/>
              <a:buNone/>
            </a:pPr>
            <a:r>
              <a:rPr lang="en-GB" altLang="sv-FI" sz="2800" dirty="0">
                <a:solidFill>
                  <a:srgbClr val="000080"/>
                </a:solidFill>
              </a:rPr>
              <a:t>		</a:t>
            </a: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sz="2800" b="1" dirty="0">
                <a:latin typeface="Calibri" panose="020F0502020204030204" pitchFamily="34" charset="0"/>
              </a:rPr>
              <a:t>K J 7</a:t>
            </a:r>
            <a:r>
              <a:rPr lang="en-GB" altLang="sv-FI" sz="2800" b="1" dirty="0">
                <a:solidFill>
                  <a:srgbClr val="000080"/>
                </a:solidFill>
                <a:latin typeface="Calibri" panose="020F0502020204030204" pitchFamily="34" charset="0"/>
              </a:rPr>
              <a:t> 		</a:t>
            </a:r>
            <a:endParaRPr lang="en-GB" altLang="sv-FI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sz="2800" b="1" dirty="0">
                <a:latin typeface="Calibri" panose="020F0502020204030204" pitchFamily="34" charset="0"/>
              </a:rPr>
              <a:t>A Q 7 4</a:t>
            </a:r>
            <a:r>
              <a:rPr lang="en-GB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 		</a:t>
            </a:r>
            <a:endParaRPr lang="en-GB" altLang="sv-FI" sz="2800" b="1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sz="2800" b="1" dirty="0">
                <a:latin typeface="Calibri" panose="020F0502020204030204" pitchFamily="34" charset="0"/>
              </a:rPr>
              <a:t>Q 6 3</a:t>
            </a:r>
            <a:r>
              <a:rPr lang="en-GB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 		</a:t>
            </a:r>
            <a:endParaRPr lang="en-GB" altLang="sv-FI" sz="2800" b="1" dirty="0">
              <a:solidFill>
                <a:srgbClr val="008000"/>
              </a:solidFill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sz="2800" b="1" dirty="0">
                <a:latin typeface="Calibri" panose="020F0502020204030204" pitchFamily="34" charset="0"/>
              </a:rPr>
              <a:t>Q 5 2</a:t>
            </a:r>
            <a:r>
              <a:rPr lang="en-GB" altLang="sv-FI" sz="2800" dirty="0">
                <a:solidFill>
                  <a:srgbClr val="008000"/>
                </a:solidFill>
                <a:latin typeface="Calibri" panose="020F0502020204030204" pitchFamily="34" charset="0"/>
              </a:rPr>
              <a:t> </a:t>
            </a:r>
            <a:r>
              <a:rPr lang="en-GB" altLang="sv-FI" sz="2800" dirty="0">
                <a:solidFill>
                  <a:srgbClr val="008000"/>
                </a:solidFill>
              </a:rPr>
              <a:t>		</a:t>
            </a:r>
            <a:endParaRPr lang="sv-SE" altLang="sv-FI" sz="2800" dirty="0"/>
          </a:p>
          <a:p>
            <a:pPr>
              <a:buFontTx/>
              <a:buNone/>
            </a:pPr>
            <a:endParaRPr lang="sv-SE" altLang="sv-FI" sz="2800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sv-FI" altLang="sv-FI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sz="2800" b="1" dirty="0">
                <a:latin typeface="Calibri" panose="020F0502020204030204" pitchFamily="34" charset="0"/>
              </a:rPr>
              <a:t>pass</a:t>
            </a:r>
          </a:p>
          <a:p>
            <a:pPr>
              <a:lnSpc>
                <a:spcPct val="90000"/>
              </a:lnSpc>
              <a:buFontTx/>
              <a:buNone/>
            </a:pPr>
            <a:endParaRPr lang="sv-FI" altLang="sv-FI" sz="2800" b="1" dirty="0"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v-FI" altLang="sv-FI" sz="2800" b="1" dirty="0">
                <a:latin typeface="Calibri" panose="020F0502020204030204" pitchFamily="34" charset="0"/>
              </a:rPr>
              <a:t>1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   </a:t>
            </a:r>
            <a:r>
              <a:rPr lang="sv-FI" altLang="sv-FI" sz="2800" b="1" dirty="0">
                <a:latin typeface="Calibri" panose="020F0502020204030204" pitchFamily="34" charset="0"/>
              </a:rPr>
              <a:t>-   2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	</a:t>
            </a:r>
            <a:endParaRPr lang="sv-SE" altLang="sv-FI" sz="2800" b="1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v-FI" altLang="sv-FI" b="1" dirty="0">
                <a:solidFill>
                  <a:srgbClr val="008000"/>
                </a:solidFill>
                <a:latin typeface="Calibri" panose="020F0502020204030204" pitchFamily="34" charset="0"/>
              </a:rPr>
              <a:t>pass		13–16 </a:t>
            </a:r>
            <a:r>
              <a:rPr lang="sv-FI" altLang="sv-FI" b="1" dirty="0" err="1">
                <a:solidFill>
                  <a:srgbClr val="008000"/>
                </a:solidFill>
                <a:latin typeface="Calibri" panose="020F0502020204030204" pitchFamily="34" charset="0"/>
              </a:rPr>
              <a:t>hfp</a:t>
            </a:r>
            <a:r>
              <a:rPr lang="sv-FI" altLang="sv-FI" b="1" dirty="0">
                <a:solidFill>
                  <a:srgbClr val="FF6600"/>
                </a:solidFill>
                <a:latin typeface="Calibri" panose="020F0502020204030204" pitchFamily="34" charset="0"/>
              </a:rPr>
              <a:t> </a:t>
            </a:r>
            <a:endParaRPr lang="sv-SE" altLang="sv-FI" b="1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v-FI" altLang="sv-FI" sz="2800" b="1" dirty="0">
                <a:latin typeface="Calibri" panose="020F0502020204030204" pitchFamily="34" charset="0"/>
              </a:rPr>
              <a:t>3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		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spärrande</a:t>
            </a:r>
            <a:endParaRPr lang="sv-FI" altLang="sv-FI" sz="2800" b="1" dirty="0"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v-FI" altLang="sv-FI" sz="2800" b="1" dirty="0">
                <a:latin typeface="Calibri" panose="020F0502020204030204" pitchFamily="34" charset="0"/>
              </a:rPr>
              <a:t>2</a:t>
            </a:r>
            <a:r>
              <a:rPr lang="sv-FI" altLang="sv-FI" sz="2800" b="1" dirty="0">
                <a:solidFill>
                  <a:srgbClr val="00008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800" b="1" dirty="0">
                <a:latin typeface="Calibri" panose="020F0502020204030204" pitchFamily="34" charset="0"/>
              </a:rPr>
              <a:t>,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 </a:t>
            </a:r>
            <a:r>
              <a:rPr lang="sv-FI" altLang="sv-FI" sz="2800" b="1" dirty="0">
                <a:latin typeface="Calibri" panose="020F0502020204030204" pitchFamily="34" charset="0"/>
              </a:rPr>
              <a:t>3</a:t>
            </a:r>
            <a:r>
              <a:rPr lang="sv-FI" altLang="sv-FI" sz="2800" b="1" dirty="0">
                <a:solidFill>
                  <a:srgbClr val="008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sz="2800" b="1" dirty="0">
                <a:latin typeface="Calibri" panose="020F0502020204030204" pitchFamily="34" charset="0"/>
              </a:rPr>
              <a:t>, 3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800" b="1" dirty="0">
                <a:latin typeface="Calibri" panose="020F0502020204030204" pitchFamily="34" charset="0"/>
              </a:rPr>
              <a:t>	17-18 </a:t>
            </a:r>
            <a:r>
              <a:rPr lang="sv-FI" altLang="sv-FI" sz="2800" b="1" dirty="0" err="1">
                <a:latin typeface="Calibri" panose="020F0502020204030204" pitchFamily="34" charset="0"/>
              </a:rPr>
              <a:t>hfp</a:t>
            </a:r>
            <a:r>
              <a:rPr lang="sv-FI" altLang="sv-FI" sz="2800" b="1" dirty="0">
                <a:latin typeface="Calibri" panose="020F0502020204030204" pitchFamily="34" charset="0"/>
              </a:rPr>
              <a:t>, 		positiv 		invit </a:t>
            </a:r>
            <a:endParaRPr lang="sv-SE" altLang="sv-FI" sz="2800" b="1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v-SE" altLang="sv-FI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altLang="sv-FI" sz="2800" b="1" dirty="0">
                <a:latin typeface="Calibri" panose="020F0502020204030204" pitchFamily="34" charset="0"/>
              </a:rPr>
              <a:t>Du har öppnat med 1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dirty="0">
                <a:latin typeface="Calibri" panose="020F0502020204030204" pitchFamily="34" charset="0"/>
              </a:rPr>
              <a:t> och fått 2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♥</a:t>
            </a:r>
            <a:r>
              <a:rPr lang="sv-FI" altLang="sv-FI" sz="2800" b="1" dirty="0">
                <a:latin typeface="Calibri" panose="020F0502020204030204" pitchFamily="34" charset="0"/>
              </a:rPr>
              <a:t> av din partner. Vad bjuder du nu?</a:t>
            </a:r>
            <a:r>
              <a:rPr lang="sv-SE" altLang="sv-FI" sz="2800" b="1" dirty="0">
                <a:latin typeface="Calibri" panose="020F0502020204030204" pitchFamily="34" charset="0"/>
              </a:rPr>
              <a:t/>
            </a:r>
            <a:br>
              <a:rPr lang="sv-SE" altLang="sv-FI" sz="2800" b="1" dirty="0">
                <a:latin typeface="Calibri" panose="020F0502020204030204" pitchFamily="34" charset="0"/>
              </a:rPr>
            </a:br>
            <a:endParaRPr lang="sv-SE" altLang="sv-FI" sz="2800" b="1" dirty="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altLang="sv-FI" sz="2800" dirty="0"/>
          </a:p>
          <a:p>
            <a:pPr>
              <a:buFontTx/>
              <a:buNone/>
            </a:pPr>
            <a:endParaRPr lang="sv-FI" altLang="sv-FI" sz="2800" dirty="0"/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en-GB" altLang="sv-FI" sz="2800" b="1" dirty="0">
                <a:latin typeface="Calibri" panose="020F0502020204030204" pitchFamily="34" charset="0"/>
              </a:rPr>
              <a:t>A 7</a:t>
            </a:r>
            <a:r>
              <a:rPr lang="en-GB" altLang="sv-FI" sz="2800" b="1" dirty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endParaRPr lang="sv-SE" altLang="sv-FI" sz="2800" b="1" dirty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en-GB" altLang="sv-FI" sz="2800" b="1" dirty="0">
                <a:latin typeface="Calibri" panose="020F0502020204030204" pitchFamily="34" charset="0"/>
              </a:rPr>
              <a:t>K J 8 6 3</a:t>
            </a:r>
            <a:endParaRPr lang="sv-SE" altLang="sv-FI" sz="2800" b="1" dirty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en-GB" altLang="sv-FI" sz="2800" b="1" dirty="0">
                <a:latin typeface="Calibri" panose="020F0502020204030204" pitchFamily="34" charset="0"/>
              </a:rPr>
              <a:t>A 5 2</a:t>
            </a:r>
            <a:endParaRPr lang="sv-SE" altLang="sv-FI" sz="2800" b="1" dirty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GB" altLang="sv-FI" sz="2800" b="1" dirty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en-GB" altLang="sv-FI" sz="2800" b="1" dirty="0">
                <a:latin typeface="Calibri" panose="020F0502020204030204" pitchFamily="34" charset="0"/>
              </a:rPr>
              <a:t>A 4 2</a:t>
            </a:r>
            <a:endParaRPr lang="sv-SE" altLang="sv-FI" sz="2800" b="1" dirty="0">
              <a:latin typeface="Calibri" panose="020F0502020204030204" pitchFamily="34" charset="0"/>
            </a:endParaRPr>
          </a:p>
          <a:p>
            <a:pPr>
              <a:buFontTx/>
              <a:buNone/>
            </a:pPr>
            <a:endParaRPr lang="sv-SE" altLang="sv-FI" sz="2800" dirty="0">
              <a:latin typeface="Calibri" panose="020F0502020204030204" pitchFamily="34" charset="0"/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sv-FI" altLang="sv-FI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sv-FI" altLang="sv-FI" b="1" dirty="0" smtClean="0">
                <a:latin typeface="Calibri" panose="020F0502020204030204" pitchFamily="34" charset="0"/>
              </a:rPr>
              <a:t>3</a:t>
            </a:r>
            <a:r>
              <a:rPr lang="sv-FI" altLang="sv-FI" b="1" dirty="0" smtClean="0">
                <a:solidFill>
                  <a:srgbClr val="008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endParaRPr lang="en-GB" altLang="sv-FI" b="1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sv-FI" sz="28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v-FI" altLang="sv-FI" sz="2800" b="1" dirty="0">
                <a:latin typeface="Calibri" panose="020F0502020204030204" pitchFamily="34" charset="0"/>
              </a:rPr>
              <a:t>1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   </a:t>
            </a:r>
            <a:r>
              <a:rPr lang="sv-FI" altLang="sv-FI" sz="2800" b="1" dirty="0">
                <a:latin typeface="Calibri" panose="020F0502020204030204" pitchFamily="34" charset="0"/>
              </a:rPr>
              <a:t>-   2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	</a:t>
            </a:r>
            <a:endParaRPr lang="sv-SE" altLang="sv-FI" sz="2800" b="1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v-FI" altLang="sv-FI" sz="2800" b="1" dirty="0">
                <a:latin typeface="Calibri" panose="020F0502020204030204" pitchFamily="34" charset="0"/>
              </a:rPr>
              <a:t>pass		13–16 </a:t>
            </a:r>
            <a:r>
              <a:rPr lang="sv-FI" altLang="sv-FI" sz="2800" b="1" dirty="0" err="1">
                <a:latin typeface="Calibri" panose="020F0502020204030204" pitchFamily="34" charset="0"/>
              </a:rPr>
              <a:t>hfp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 </a:t>
            </a:r>
            <a:endParaRPr lang="sv-SE" altLang="sv-FI" sz="2800" b="1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v-FI" altLang="sv-FI" sz="2800" b="1" dirty="0">
                <a:latin typeface="Calibri" panose="020F0502020204030204" pitchFamily="34" charset="0"/>
              </a:rPr>
              <a:t>3</a:t>
            </a:r>
            <a:r>
              <a:rPr lang="sv-FI" altLang="sv-FI" sz="2800" b="1" dirty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2800" b="1" dirty="0">
                <a:solidFill>
                  <a:srgbClr val="008000"/>
                </a:solidFill>
                <a:latin typeface="Calibri" panose="020F0502020204030204" pitchFamily="34" charset="0"/>
              </a:rPr>
              <a:t>		</a:t>
            </a:r>
            <a:r>
              <a:rPr lang="sv-FI" altLang="sv-FI" sz="2800" b="1" dirty="0" smtClean="0">
                <a:latin typeface="Calibri" panose="020F0502020204030204" pitchFamily="34" charset="0"/>
              </a:rPr>
              <a:t>spärrande</a:t>
            </a:r>
            <a:endParaRPr lang="sv-FI" altLang="sv-FI" sz="2800" b="1" dirty="0">
              <a:latin typeface="Calibri" panose="020F0502020204030204" pitchFamily="34" charset="0"/>
            </a:endParaRPr>
          </a:p>
          <a:p>
            <a:pPr eaLnBrk="0" hangingPunct="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v-FI" altLang="sv-FI" sz="2800" b="1" dirty="0">
                <a:latin typeface="Calibri" panose="020F0502020204030204" pitchFamily="34" charset="0"/>
              </a:rPr>
              <a:t>2</a:t>
            </a:r>
            <a:r>
              <a:rPr lang="sv-FI" altLang="sv-FI" sz="2800" b="1" dirty="0">
                <a:solidFill>
                  <a:srgbClr val="00008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FI" altLang="sv-FI" sz="2800" b="1" dirty="0">
                <a:latin typeface="Calibri" panose="020F0502020204030204" pitchFamily="34" charset="0"/>
              </a:rPr>
              <a:t>,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 </a:t>
            </a:r>
            <a:r>
              <a:rPr lang="sv-FI" altLang="sv-FI" sz="2800" b="1" dirty="0">
                <a:latin typeface="Calibri" panose="020F0502020204030204" pitchFamily="34" charset="0"/>
              </a:rPr>
              <a:t>3</a:t>
            </a:r>
            <a:r>
              <a:rPr lang="sv-FI" altLang="sv-FI" sz="2800" b="1" dirty="0">
                <a:solidFill>
                  <a:srgbClr val="008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sz="2800" b="1" dirty="0">
                <a:latin typeface="Calibri" panose="020F0502020204030204" pitchFamily="34" charset="0"/>
              </a:rPr>
              <a:t>, 3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FI" altLang="sv-FI" sz="2800" b="1" dirty="0">
                <a:solidFill>
                  <a:srgbClr val="FF6600"/>
                </a:solidFill>
                <a:latin typeface="Calibri" panose="020F0502020204030204" pitchFamily="34" charset="0"/>
              </a:rPr>
              <a:t>	</a:t>
            </a:r>
            <a:r>
              <a:rPr lang="sv-FI" altLang="sv-FI" sz="2800" b="1" dirty="0">
                <a:latin typeface="Calibri" panose="020F0502020204030204" pitchFamily="34" charset="0"/>
              </a:rPr>
              <a:t>17-18 </a:t>
            </a:r>
            <a:r>
              <a:rPr lang="sv-FI" altLang="sv-FI" sz="2800" b="1" dirty="0" err="1">
                <a:latin typeface="Calibri" panose="020F0502020204030204" pitchFamily="34" charset="0"/>
              </a:rPr>
              <a:t>hfp</a:t>
            </a:r>
            <a:r>
              <a:rPr lang="sv-FI" altLang="sv-FI" sz="2800" b="1" dirty="0">
                <a:latin typeface="Calibri" panose="020F0502020204030204" pitchFamily="34" charset="0"/>
              </a:rPr>
              <a:t>, 		positiv 		invit </a:t>
            </a:r>
            <a:endParaRPr lang="sv-SE" altLang="sv-FI" sz="2800" b="1" dirty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altLang="sv-FI" sz="28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sv-SE" altLang="sv-FI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244</Words>
  <Application>Microsoft Office PowerPoint</Application>
  <PresentationFormat>Bildspel på skärmen (4:3)</PresentationFormat>
  <Paragraphs>150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20" baseType="lpstr">
      <vt:lpstr>Arial Unicode MS</vt:lpstr>
      <vt:lpstr>Arial</vt:lpstr>
      <vt:lpstr>Book Antiqua</vt:lpstr>
      <vt:lpstr>Calibri</vt:lpstr>
      <vt:lpstr>Symbol</vt:lpstr>
      <vt:lpstr>Times New Roman</vt:lpstr>
      <vt:lpstr>Standardformgivning</vt:lpstr>
      <vt:lpstr>Repetitions-och fördjupningskurs</vt:lpstr>
      <vt:lpstr> Vilket är ditt öppningsbud? </vt:lpstr>
      <vt:lpstr> Vilket är ditt öppningsbud? </vt:lpstr>
      <vt:lpstr> Vilket är ditt öppningsbud? </vt:lpstr>
      <vt:lpstr> Vilket är ditt öppningsbud? </vt:lpstr>
      <vt:lpstr>Du har öppnat med 1♥ och fått 2♥ av din partner. Vad bjuder du nu? </vt:lpstr>
      <vt:lpstr>Du har öppnat med 1♥ och fått 2♥ av din partner. Vad bjuder du nu? </vt:lpstr>
      <vt:lpstr>Du har öppnat med 1♥ och fått 2♥ av din partner. Vad bjuder du nu? </vt:lpstr>
      <vt:lpstr>Du har öppnat med 1♥ och fått 2♥ av din partner. Vad bjuder du nu? </vt:lpstr>
      <vt:lpstr>Du har öppnat med 1♣. Din partner har bjudit 3♣.  Vad bjuder du nu?  </vt:lpstr>
      <vt:lpstr>Du har öppnat med 1♣. Din partner har bjudit 3♣.  Vad bjuder du nu?  </vt:lpstr>
      <vt:lpstr>Du har öppnat med 1♣. Din partner har bjudit 3♣.  Vad bjuder du nu?  </vt:lpstr>
      <vt:lpstr>Du har öppnat med 1♣. Din partner har bjudit 3♣.  Vad bjuder du nu? 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Hemuppgifter 1</dc:title>
  <dc:creator>Teta</dc:creator>
  <cp:lastModifiedBy>Agneta Berglund</cp:lastModifiedBy>
  <cp:revision>30</cp:revision>
  <dcterms:created xsi:type="dcterms:W3CDTF">2010-12-28T09:06:07Z</dcterms:created>
  <dcterms:modified xsi:type="dcterms:W3CDTF">2015-09-20T08:56:29Z</dcterms:modified>
</cp:coreProperties>
</file>