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00"/>
    <a:srgbClr val="6633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1BDE5-4168-4D85-B09F-27633F5C958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7636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E72F2-A942-455D-A8C2-0F646DBC7BB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00808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1BBE0-571B-48D9-B231-3FC97814B29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2101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59941-4947-42B5-8AF4-3F2AB2278B0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8415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CCEE1-8C2F-4676-A329-AB56E98E5ED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955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4FDC6-1C13-435F-8282-807E96F7897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67543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1499A-D572-46F4-BF2B-16482CAD1A2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7062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BBB0C-54E0-40F7-A208-5856CFE9AAD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5339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62F85-E749-4E00-A8F8-DD5E4B034DC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4624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51322-38CD-4953-AB45-9B611B0556A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48657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7908C-38DF-4A58-8CF8-3DEEB0DBC0B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895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E97804-1366-4BB2-9862-788F5EA945FE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0099"/>
                </a:solidFill>
                <a:latin typeface="Arial Rounded MT Bold" pitchFamily="34" charset="0"/>
              </a:rPr>
              <a:t>Lektion 2</a:t>
            </a:r>
            <a:endParaRPr lang="sv-SE" altLang="sv-FI" b="1" smtClean="0">
              <a:solidFill>
                <a:srgbClr val="000099"/>
              </a:solidFill>
              <a:latin typeface="Arial Rounded MT Bold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6600"/>
                </a:solidFill>
                <a:latin typeface="Berlin Sans FB Demi" pitchFamily="34" charset="0"/>
              </a:rPr>
              <a:t>Trumfspel</a:t>
            </a:r>
            <a:endParaRPr lang="sv-SE" altLang="sv-FI" sz="4000" b="1" smtClean="0">
              <a:solidFill>
                <a:srgbClr val="0066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Maska!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sv-FI" altLang="sv-FI" b="1" smtClean="0"/>
              <a:t> </a:t>
            </a:r>
            <a:r>
              <a:rPr lang="sv-SE" altLang="sv-FI" b="1" smtClean="0"/>
              <a:t> </a:t>
            </a:r>
            <a:r>
              <a:rPr lang="sv-FI" altLang="sv-FI" b="1" smtClean="0"/>
              <a:t>				</a:t>
            </a:r>
            <a:r>
              <a:rPr lang="sv-SE" altLang="sv-FI" b="1" smtClean="0"/>
              <a:t> </a:t>
            </a:r>
            <a:r>
              <a:rPr lang="sv-SE" altLang="sv-FI" sz="3200" b="1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sz="3200" b="1" smtClean="0">
                <a:latin typeface="Calibri" panose="020F0502020204030204" pitchFamily="34" charset="0"/>
              </a:rPr>
              <a:t> A 7 4	</a:t>
            </a:r>
            <a:r>
              <a:rPr lang="sv-FI" altLang="sv-FI" sz="3200" b="1" smtClean="0">
                <a:latin typeface="Calibri" panose="020F0502020204030204" pitchFamily="34" charset="0"/>
              </a:rPr>
              <a:t>						       </a:t>
            </a:r>
            <a:r>
              <a:rPr lang="en-GB" altLang="sv-FI" sz="3200" b="1" smtClean="0">
                <a:latin typeface="Calibri" panose="020F0502020204030204" pitchFamily="34" charset="0"/>
              </a:rPr>
              <a:t>N </a:t>
            </a:r>
            <a:endParaRPr lang="sv-SE" altLang="sv-FI" sz="320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latin typeface="Calibri" panose="020F0502020204030204" pitchFamily="34" charset="0"/>
              </a:rPr>
              <a:t> </a:t>
            </a: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latin typeface="Calibri" panose="020F0502020204030204" pitchFamily="34" charset="0"/>
              </a:rPr>
              <a:t>				        S                   					           </a:t>
            </a:r>
            <a:r>
              <a:rPr lang="sv-SE" altLang="sv-FI" b="1" smtClean="0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 smtClean="0">
                <a:latin typeface="Calibri" panose="020F0502020204030204" pitchFamily="34" charset="0"/>
              </a:rPr>
              <a:t> Q J 10	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sym typeface="Symbol" panose="05050102010706020507" pitchFamily="18" charset="2"/>
              </a:rPr>
              <a:t>				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 smtClean="0"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latin typeface="Calibri" panose="020F0502020204030204" pitchFamily="34" charset="0"/>
              </a:rPr>
              <a:t>A Q 4</a:t>
            </a:r>
            <a:r>
              <a:rPr lang="sv-SE" altLang="sv-FI" smtClean="0">
                <a:latin typeface="Calibri" panose="020F0502020204030204" pitchFamily="34" charset="0"/>
              </a:rPr>
              <a:t> </a:t>
            </a: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				       N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lvl="4"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                          </a:t>
            </a:r>
            <a:r>
              <a:rPr lang="sv-FI" altLang="sv-FI" sz="3200" smtClean="0">
                <a:latin typeface="Calibri" panose="020F0502020204030204" pitchFamily="34" charset="0"/>
              </a:rPr>
              <a:t>S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  <a:sym typeface="Symbol" panose="05050102010706020507" pitchFamily="18" charset="2"/>
              </a:rPr>
              <a:t>				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 smtClean="0">
                <a:latin typeface="Calibri" panose="020F0502020204030204" pitchFamily="34" charset="0"/>
              </a:rPr>
              <a:t> J 10 7</a:t>
            </a:r>
            <a:r>
              <a:rPr lang="sv-SE" altLang="sv-FI" smtClean="0"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sym typeface="Symbol" panose="05050102010706020507" pitchFamily="18" charset="2"/>
              </a:rPr>
              <a:t>                             </a:t>
            </a:r>
            <a:r>
              <a:rPr lang="sv-SE" altLang="sv-FI" b="1" smtClean="0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 smtClean="0">
                <a:latin typeface="Calibri" panose="020F0502020204030204" pitchFamily="34" charset="0"/>
              </a:rPr>
              <a:t> </a:t>
            </a:r>
            <a:r>
              <a:rPr lang="sv-SE" altLang="sv-FI" b="1" smtClean="0">
                <a:latin typeface="Calibri" panose="020F0502020204030204" pitchFamily="34" charset="0"/>
              </a:rPr>
              <a:t>A K J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		</a:t>
            </a:r>
            <a:r>
              <a:rPr lang="sv-FI" altLang="sv-FI" smtClean="0">
                <a:latin typeface="Calibri" panose="020F0502020204030204" pitchFamily="34" charset="0"/>
              </a:rPr>
              <a:t>N</a:t>
            </a:r>
          </a:p>
          <a:p>
            <a:pPr eaLnBrk="1" hangingPunct="1">
              <a:buFontTx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			</a:t>
            </a:r>
            <a:r>
              <a:rPr lang="sv-FI" altLang="sv-FI" smtClean="0">
                <a:latin typeface="Calibri" panose="020F0502020204030204" pitchFamily="34" charset="0"/>
              </a:rPr>
              <a:t>S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  <a:sym typeface="Symbol" panose="05050102010706020507" pitchFamily="18" charset="2"/>
              </a:rPr>
              <a:t>                             </a:t>
            </a:r>
            <a:r>
              <a:rPr lang="sv-SE" altLang="sv-FI" b="1" smtClean="0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b="1" smtClean="0">
                <a:latin typeface="Calibri" panose="020F0502020204030204" pitchFamily="34" charset="0"/>
              </a:rPr>
              <a:t> 4 3 2</a:t>
            </a:r>
          </a:p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När ska vi spela trumf?</a:t>
            </a:r>
            <a:endParaRPr lang="sv-SE" altLang="sv-FI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sv-FI" altLang="sv-FI" smtClean="0"/>
          </a:p>
          <a:p>
            <a:pPr marL="0" indent="0"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</a:rPr>
              <a:t>När du och din partner har		 </a:t>
            </a:r>
          </a:p>
          <a:p>
            <a:pPr marL="0" indent="0" eaLnBrk="1" hangingPunct="1">
              <a:buFontTx/>
              <a:buNone/>
            </a:pPr>
            <a:r>
              <a:rPr lang="sv-FI" altLang="sv-FI" sz="4400" b="1" smtClean="0">
                <a:solidFill>
                  <a:srgbClr val="FF0000"/>
                </a:solidFill>
                <a:latin typeface="Calibri" panose="020F0502020204030204" pitchFamily="34" charset="0"/>
              </a:rPr>
              <a:t>minst 8 kort</a:t>
            </a:r>
            <a:r>
              <a:rPr lang="sv-FI" altLang="sv-FI" smtClean="0">
                <a:latin typeface="Calibri" panose="020F0502020204030204" pitchFamily="34" charset="0"/>
              </a:rPr>
              <a:t> i en färg är det oftast bäst att spela med den färgen som trumf.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Spelföring i trumfspel</a:t>
            </a:r>
            <a:endParaRPr lang="sv-SE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b="1" smtClean="0">
              <a:solidFill>
                <a:srgbClr val="000099"/>
              </a:solidFill>
            </a:endParaRPr>
          </a:p>
          <a:p>
            <a:pPr eaLnBrk="1" hangingPunct="1"/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Planera spelföringen</a:t>
            </a:r>
            <a:r>
              <a:rPr lang="sv-FI" altLang="sv-FI" smtClean="0">
                <a:latin typeface="Calibri" panose="020F0502020204030204" pitchFamily="34" charset="0"/>
              </a:rPr>
              <a:t> på samma sätt som i sangspel.</a:t>
            </a:r>
          </a:p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Dra ut motståndarnas trumf</a:t>
            </a:r>
            <a:r>
              <a:rPr lang="sv-FI" altLang="sv-FI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eaLnBrk="1" hangingPunct="1"/>
            <a:r>
              <a:rPr lang="sv-FI" altLang="sv-FI" smtClean="0">
                <a:latin typeface="Calibri" panose="020F0502020204030204" pitchFamily="34" charset="0"/>
              </a:rPr>
              <a:t>Du kan få extra stick genom att </a:t>
            </a:r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godspela en sidofärg med hjälp av stöld.</a:t>
            </a:r>
            <a:endParaRPr lang="sv-SE" altLang="sv-FI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206500"/>
            <a:ext cx="9144000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6000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v-FI" sz="2200"/>
              <a:t>        	</a:t>
            </a:r>
            <a:r>
              <a:rPr lang="en-GB" altLang="sv-FI" sz="2200" b="1">
                <a:latin typeface="Calibri" panose="020F0502020204030204" pitchFamily="34" charset="0"/>
              </a:rPr>
              <a:t>        </a:t>
            </a:r>
            <a:r>
              <a:rPr lang="sv-SE" altLang="sv-FI" sz="2200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200" b="1">
                <a:latin typeface="Calibri" panose="020F0502020204030204" pitchFamily="34" charset="0"/>
              </a:rPr>
              <a:t> J 7 6 3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sz="2200" b="1">
                <a:latin typeface="Calibri" panose="020F0502020204030204" pitchFamily="34" charset="0"/>
              </a:rPr>
              <a:t> 5 4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sz="2200" b="1">
                <a:latin typeface="Calibri" panose="020F0502020204030204" pitchFamily="34" charset="0"/>
              </a:rPr>
              <a:t> A K 5 3 2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sz="2200" b="1">
                <a:latin typeface="Calibri" panose="020F0502020204030204" pitchFamily="34" charset="0"/>
              </a:rPr>
              <a:t> A 5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sz="2200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200" b="1">
                <a:latin typeface="Calibri" panose="020F0502020204030204" pitchFamily="34" charset="0"/>
              </a:rPr>
              <a:t> 10 4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            N	           </a:t>
            </a:r>
            <a:r>
              <a:rPr lang="sv-SE" altLang="sv-FI" sz="2200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200" b="1">
                <a:latin typeface="Calibri" panose="020F0502020204030204" pitchFamily="34" charset="0"/>
              </a:rPr>
              <a:t>  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9 8 2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sz="2200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sz="2200" b="1">
                <a:latin typeface="Calibri" panose="020F0502020204030204" pitchFamily="34" charset="0"/>
              </a:rPr>
              <a:t> K Q J 8 7</a:t>
            </a:r>
            <a:r>
              <a:rPr lang="sv-SE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                          </a:t>
            </a:r>
            <a:r>
              <a:rPr lang="sv-SE" altLang="sv-FI" sz="2200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sz="2200" b="1">
                <a:latin typeface="Calibri" panose="020F0502020204030204" pitchFamily="34" charset="0"/>
              </a:rPr>
              <a:t> 10 9 6 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sz="2200" b="1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sz="2200" b="1">
                <a:latin typeface="Calibri" panose="020F0502020204030204" pitchFamily="34" charset="0"/>
              </a:rPr>
              <a:t> Q 10 8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                        	           </a:t>
            </a:r>
            <a:r>
              <a:rPr lang="sv-SE" altLang="sv-FI" sz="2200" b="1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sz="2200" b="1">
                <a:latin typeface="Calibri" panose="020F0502020204030204" pitchFamily="34" charset="0"/>
              </a:rPr>
              <a:t>  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9 7 6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sz="2200" b="1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sz="2200" b="1">
                <a:latin typeface="Calibri" panose="020F0502020204030204" pitchFamily="34" charset="0"/>
              </a:rPr>
              <a:t> Q 9 6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              S        	           </a:t>
            </a:r>
            <a:r>
              <a:rPr lang="sv-SE" altLang="sv-FI" sz="2200" b="1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sz="2200" b="1">
                <a:latin typeface="Calibri" panose="020F0502020204030204" pitchFamily="34" charset="0"/>
              </a:rPr>
              <a:t>  </a:t>
            </a: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K J 8 3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        	        </a:t>
            </a:r>
            <a:r>
              <a:rPr lang="sv-SE" altLang="sv-FI" sz="2200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200" b="1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n-GB" altLang="sv-FI" sz="2200" b="1">
                <a:latin typeface="Calibri" panose="020F0502020204030204" pitchFamily="34" charset="0"/>
              </a:rPr>
              <a:t>A K Q 5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sz="2200" b="1">
                <a:latin typeface="Calibri" panose="020F0502020204030204" pitchFamily="34" charset="0"/>
              </a:rPr>
              <a:t> A 3 2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sz="2200" b="1">
                <a:latin typeface="Calibri" panose="020F0502020204030204" pitchFamily="34" charset="0"/>
              </a:rPr>
              <a:t> J 4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sz="2200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sz="2200" b="1">
                <a:solidFill>
                  <a:srgbClr val="00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sz="2200" b="1">
                <a:latin typeface="Calibri" panose="020F0502020204030204" pitchFamily="34" charset="0"/>
              </a:rPr>
              <a:t> 10 7 4 2</a:t>
            </a:r>
            <a:endParaRPr lang="sv-SE" altLang="sv-FI" sz="1200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SE" altLang="sv-FI" sz="220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Renons</a:t>
            </a:r>
            <a:r>
              <a:rPr lang="sv-SE" altLang="sv-FI" smtClean="0">
                <a:latin typeface="Calibri" panose="020F0502020204030204" pitchFamily="34" charset="0"/>
              </a:rPr>
              <a:t> betyder noll kort i en färg</a:t>
            </a:r>
          </a:p>
          <a:p>
            <a:pPr eaLnBrk="1" hangingPunct="1"/>
            <a:r>
              <a:rPr lang="sv-SE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Singelton</a:t>
            </a:r>
            <a:r>
              <a:rPr lang="sv-SE" altLang="sv-FI" smtClean="0">
                <a:latin typeface="Calibri" panose="020F0502020204030204" pitchFamily="34" charset="0"/>
              </a:rPr>
              <a:t> betyder ett kort i en färg</a:t>
            </a:r>
          </a:p>
          <a:p>
            <a:pPr eaLnBrk="1" hangingPunct="1"/>
            <a:r>
              <a:rPr lang="sv-SE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Dubbelton</a:t>
            </a:r>
            <a:r>
              <a:rPr lang="sv-SE" altLang="sv-FI" smtClean="0">
                <a:latin typeface="Calibri" panose="020F0502020204030204" pitchFamily="34" charset="0"/>
              </a:rPr>
              <a:t> betyder två</a:t>
            </a:r>
            <a:r>
              <a:rPr lang="sv-FI" altLang="sv-FI" smtClean="0">
                <a:latin typeface="Calibri" panose="020F0502020204030204" pitchFamily="34" charset="0"/>
              </a:rPr>
              <a:t> </a:t>
            </a:r>
            <a:r>
              <a:rPr lang="sv-SE" altLang="sv-FI" smtClean="0">
                <a:latin typeface="Calibri" panose="020F0502020204030204" pitchFamily="34" charset="0"/>
              </a:rPr>
              <a:t>kort i en färg</a:t>
            </a:r>
          </a:p>
          <a:p>
            <a:pPr eaLnBrk="1" hangingPunct="1"/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mtClean="0">
                <a:latin typeface="Calibri" panose="020F0502020204030204" pitchFamily="34" charset="0"/>
              </a:rPr>
              <a:t>Utspel mot trumfkontrakt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sv-FI" sz="2000" b="1" u="sng" smtClean="0">
                <a:solidFill>
                  <a:srgbClr val="006600"/>
                </a:solidFill>
                <a:latin typeface="Calibri" panose="020F0502020204030204" pitchFamily="34" charset="0"/>
              </a:rPr>
              <a:t>1. Singeltonutspel</a:t>
            </a:r>
            <a:endParaRPr lang="sv-FI" altLang="sv-FI" sz="2000" b="1" u="sng" smtClean="0">
              <a:solidFill>
                <a:srgbClr val="0066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sv-SE" altLang="sv-FI" sz="20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sv-FI" sz="2000" b="1" u="sng" smtClean="0">
                <a:solidFill>
                  <a:srgbClr val="FF0000"/>
                </a:solidFill>
                <a:latin typeface="Calibri" panose="020F0502020204030204" pitchFamily="34" charset="0"/>
              </a:rPr>
              <a:t>2. Sekvensutspel</a:t>
            </a:r>
            <a:endParaRPr lang="sv-FI" altLang="sv-FI" sz="2000" b="1" u="sng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sv-SE" altLang="sv-FI" sz="2000" b="1" u="sng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sv-FI" sz="2000" smtClean="0">
                <a:latin typeface="Calibri" panose="020F0502020204030204" pitchFamily="34" charset="0"/>
              </a:rPr>
              <a:t>	</a:t>
            </a:r>
            <a:r>
              <a:rPr lang="sv-SE" altLang="sv-FI" sz="2000" b="1" u="sng" smtClean="0">
                <a:latin typeface="Calibri" panose="020F0502020204030204" pitchFamily="34" charset="0"/>
              </a:rPr>
              <a:t>K</a:t>
            </a:r>
            <a:r>
              <a:rPr lang="sv-SE" altLang="sv-FI" sz="2000" smtClean="0">
                <a:latin typeface="Calibri" panose="020F0502020204030204" pitchFamily="34" charset="0"/>
              </a:rPr>
              <a:t> Q J 8		</a:t>
            </a:r>
            <a:r>
              <a:rPr lang="sv-SE" altLang="sv-FI" sz="2000" b="1" u="sng" smtClean="0">
                <a:latin typeface="Calibri" panose="020F0502020204030204" pitchFamily="34" charset="0"/>
              </a:rPr>
              <a:t>J</a:t>
            </a:r>
            <a:r>
              <a:rPr lang="sv-SE" altLang="sv-FI" sz="2000" smtClean="0">
                <a:latin typeface="Calibri" panose="020F0502020204030204" pitchFamily="34" charset="0"/>
              </a:rPr>
              <a:t> 10 9 2	</a:t>
            </a:r>
          </a:p>
          <a:p>
            <a:pPr eaLnBrk="1" hangingPunct="1">
              <a:lnSpc>
                <a:spcPct val="90000"/>
              </a:lnSpc>
            </a:pPr>
            <a:endParaRPr lang="sv-SE" altLang="sv-FI" sz="20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sv-FI" sz="2000" smtClean="0">
                <a:latin typeface="Calibri" panose="020F0502020204030204" pitchFamily="34" charset="0"/>
              </a:rPr>
              <a:t>	</a:t>
            </a:r>
            <a:r>
              <a:rPr lang="en-GB" altLang="sv-FI" sz="2000" b="1" u="sng" smtClean="0">
                <a:latin typeface="Calibri" panose="020F0502020204030204" pitchFamily="34" charset="0"/>
              </a:rPr>
              <a:t>A</a:t>
            </a:r>
            <a:r>
              <a:rPr lang="en-GB" altLang="sv-FI" sz="2000" smtClean="0">
                <a:latin typeface="Calibri" panose="020F0502020204030204" pitchFamily="34" charset="0"/>
              </a:rPr>
              <a:t> K 6		</a:t>
            </a:r>
            <a:r>
              <a:rPr lang="en-GB" altLang="sv-FI" sz="2000" b="1" u="sng" smtClean="0">
                <a:latin typeface="Calibri" panose="020F0502020204030204" pitchFamily="34" charset="0"/>
              </a:rPr>
              <a:t>K</a:t>
            </a:r>
            <a:r>
              <a:rPr lang="en-GB" altLang="sv-FI" sz="2000" smtClean="0">
                <a:latin typeface="Calibri" panose="020F0502020204030204" pitchFamily="34" charset="0"/>
              </a:rPr>
              <a:t> Q 5 4 3		</a:t>
            </a:r>
            <a:r>
              <a:rPr lang="en-GB" altLang="sv-FI" sz="2000" b="1" u="sng" smtClean="0">
                <a:latin typeface="Calibri" panose="020F0502020204030204" pitchFamily="34" charset="0"/>
              </a:rPr>
              <a:t>Q</a:t>
            </a:r>
            <a:r>
              <a:rPr lang="en-GB" altLang="sv-FI" sz="2000" smtClean="0">
                <a:latin typeface="Calibri" panose="020F0502020204030204" pitchFamily="34" charset="0"/>
              </a:rPr>
              <a:t> J 8 4</a:t>
            </a:r>
            <a:endParaRPr lang="sv-SE" altLang="sv-FI" sz="20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sv-FI" sz="2000" smtClean="0">
                <a:latin typeface="Calibri" panose="020F0502020204030204" pitchFamily="34" charset="0"/>
              </a:rPr>
              <a:t> </a:t>
            </a:r>
            <a:endParaRPr lang="sv-SE" altLang="sv-FI" sz="200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sv-FI" sz="2000" b="1" u="sng" smtClean="0">
                <a:solidFill>
                  <a:srgbClr val="000099"/>
                </a:solidFill>
                <a:latin typeface="Calibri" panose="020F0502020204030204" pitchFamily="34" charset="0"/>
              </a:rPr>
              <a:t>3. Drag från honnör</a:t>
            </a:r>
            <a:r>
              <a:rPr lang="sv-FI" altLang="sv-FI" sz="2000" b="1" u="sng" smtClean="0">
                <a:solidFill>
                  <a:srgbClr val="000099"/>
                </a:solidFill>
                <a:latin typeface="Calibri" panose="020F0502020204030204" pitchFamily="34" charset="0"/>
              </a:rPr>
              <a:t> enligt ”elva-regeln”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000" b="1" u="sng" smtClean="0">
              <a:solidFill>
                <a:srgbClr val="000099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u="sng" smtClean="0">
                <a:solidFill>
                  <a:srgbClr val="663300"/>
                </a:solidFill>
                <a:latin typeface="Calibri" panose="020F0502020204030204" pitchFamily="34" charset="0"/>
              </a:rPr>
              <a:t>4. Utspel från hackor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000" b="1" u="sng" smtClean="0">
                <a:latin typeface="Calibri" panose="020F0502020204030204" pitchFamily="34" charset="0"/>
              </a:rPr>
              <a:t>9</a:t>
            </a:r>
            <a:r>
              <a:rPr lang="sv-FI" altLang="sv-FI" sz="2000" smtClean="0">
                <a:latin typeface="Calibri" panose="020F0502020204030204" pitchFamily="34" charset="0"/>
              </a:rPr>
              <a:t> 7			8 </a:t>
            </a:r>
            <a:r>
              <a:rPr lang="sv-FI" altLang="sv-FI" sz="2000" b="1" u="sng" smtClean="0">
                <a:latin typeface="Calibri" panose="020F0502020204030204" pitchFamily="34" charset="0"/>
              </a:rPr>
              <a:t>6 </a:t>
            </a:r>
            <a:r>
              <a:rPr lang="sv-FI" altLang="sv-FI" sz="2000" smtClean="0">
                <a:latin typeface="Calibri" panose="020F0502020204030204" pitchFamily="34" charset="0"/>
              </a:rPr>
              <a:t>4</a:t>
            </a:r>
            <a:endParaRPr lang="sv-SE" altLang="sv-FI" sz="20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sz="4800" b="1" smtClean="0">
                <a:solidFill>
                  <a:srgbClr val="FF0000"/>
                </a:solidFill>
                <a:latin typeface="Calibri" panose="020F0502020204030204" pitchFamily="34" charset="0"/>
              </a:rPr>
              <a:t>Spela aldrig ut under ett äss i trumfspel</a:t>
            </a:r>
            <a:r>
              <a:rPr lang="sv-FI" altLang="sv-FI" smtClean="0">
                <a:solidFill>
                  <a:srgbClr val="FF0000"/>
                </a:solidFill>
                <a:latin typeface="Calibri" panose="020F0502020204030204" pitchFamily="34" charset="0"/>
              </a:rPr>
              <a:t>!</a:t>
            </a:r>
            <a:endParaRPr lang="sv-SE" altLang="sv-FI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sz="4800" b="1" smtClean="0">
                <a:solidFill>
                  <a:srgbClr val="006600"/>
                </a:solidFill>
                <a:latin typeface="Calibri" panose="020F0502020204030204" pitchFamily="34" charset="0"/>
              </a:rPr>
              <a:t>En god partner spelar tillbaka i utspelsfärgen!</a:t>
            </a:r>
            <a:endParaRPr lang="sv-SE" altLang="sv-FI" sz="4800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Mask</a:t>
            </a:r>
            <a:endParaRPr lang="sv-SE" altLang="sv-FI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   </a:t>
            </a:r>
            <a:r>
              <a:rPr lang="sv-SE" altLang="sv-FI" smtClean="0"/>
              <a:t> </a:t>
            </a:r>
            <a:r>
              <a:rPr lang="sv-SE" altLang="sv-FI" sz="4400" smtClean="0">
                <a:solidFill>
                  <a:srgbClr val="FF3300"/>
                </a:solidFill>
                <a:sym typeface="Symbol" panose="05050102010706020507" pitchFamily="18" charset="2"/>
              </a:rPr>
              <a:t></a:t>
            </a:r>
            <a:r>
              <a:rPr lang="sv-SE" altLang="sv-FI" sz="4400" smtClean="0"/>
              <a:t> </a:t>
            </a:r>
            <a:r>
              <a:rPr lang="sv-SE" altLang="sv-FI" sz="4400" smtClean="0">
                <a:latin typeface="Calibri" panose="020F0502020204030204" pitchFamily="34" charset="0"/>
              </a:rPr>
              <a:t>A Q  bordet (träkarlen)	</a:t>
            </a:r>
            <a:endParaRPr lang="sv-FI" altLang="sv-FI" sz="440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440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4400" smtClean="0">
                <a:latin typeface="Calibri" panose="020F0502020204030204" pitchFamily="34" charset="0"/>
              </a:rPr>
              <a:t> 	</a:t>
            </a:r>
            <a:r>
              <a:rPr lang="sv-FI" altLang="sv-FI" sz="4400" smtClean="0">
                <a:latin typeface="Calibri" panose="020F0502020204030204" pitchFamily="34" charset="0"/>
              </a:rPr>
              <a:t> </a:t>
            </a:r>
            <a:r>
              <a:rPr lang="sv-SE" altLang="sv-FI" sz="4400" smtClean="0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sz="4400" smtClean="0">
                <a:latin typeface="Calibri" panose="020F0502020204030204" pitchFamily="34" charset="0"/>
              </a:rPr>
              <a:t>  7 4   handen (spelföraren</a:t>
            </a:r>
            <a:r>
              <a:rPr lang="sv-SE" altLang="sv-FI" sz="4400" smtClean="0"/>
              <a:t>)</a:t>
            </a:r>
          </a:p>
          <a:p>
            <a:pPr eaLnBrk="1" hangingPunct="1">
              <a:buFontTx/>
              <a:buNone/>
            </a:pPr>
            <a:r>
              <a:rPr lang="sv-SE" altLang="sv-FI" sz="4400" b="1" smtClean="0"/>
              <a:t> </a:t>
            </a:r>
            <a:endParaRPr lang="sv-SE" altLang="sv-FI" sz="4400" smtClean="0"/>
          </a:p>
          <a:p>
            <a:pPr eaLnBrk="1" hangingPunct="1"/>
            <a:endParaRPr lang="sv-SE" altLang="sv-FI" sz="4400" smtClean="0"/>
          </a:p>
          <a:p>
            <a:pPr eaLnBrk="1" hangingPunct="1"/>
            <a:endParaRPr lang="sv-SE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112</Words>
  <Application>Microsoft Office PowerPoint</Application>
  <PresentationFormat>Bildspel på skärmen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Times New Roman</vt:lpstr>
      <vt:lpstr>Arial</vt:lpstr>
      <vt:lpstr>Calibri</vt:lpstr>
      <vt:lpstr>Arial Rounded MT Bold</vt:lpstr>
      <vt:lpstr>Berlin Sans FB Demi</vt:lpstr>
      <vt:lpstr>Symbol</vt:lpstr>
      <vt:lpstr>Standardformgivning</vt:lpstr>
      <vt:lpstr>Lektion 2</vt:lpstr>
      <vt:lpstr>När ska vi spela trumf?</vt:lpstr>
      <vt:lpstr>Spelföring i trumfspel</vt:lpstr>
      <vt:lpstr>PowerPoint-presentation</vt:lpstr>
      <vt:lpstr>PowerPoint-presentation</vt:lpstr>
      <vt:lpstr>Utspel mot trumfkontrakt</vt:lpstr>
      <vt:lpstr>Spela aldrig ut under ett äss i trumfspel!</vt:lpstr>
      <vt:lpstr>En god partner spelar tillbaka i utspelsfärgen!</vt:lpstr>
      <vt:lpstr>Mask</vt:lpstr>
      <vt:lpstr>Maska!</vt:lpstr>
      <vt:lpstr>PowerPoint-presentation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2</dc:title>
  <dc:creator>Teta</dc:creator>
  <cp:lastModifiedBy>Agneta Berglund</cp:lastModifiedBy>
  <cp:revision>29</cp:revision>
  <dcterms:created xsi:type="dcterms:W3CDTF">2010-09-14T16:34:57Z</dcterms:created>
  <dcterms:modified xsi:type="dcterms:W3CDTF">2015-07-22T17:44:28Z</dcterms:modified>
</cp:coreProperties>
</file>