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8" d="100"/>
          <a:sy n="68" d="100"/>
        </p:scale>
        <p:origin x="80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858D74-8894-415C-9E91-3D36159303A2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718777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A56C14-3D9E-45AC-A7AF-D8BBE89381D1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33198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DF5DD9-74D0-4AD8-9784-918A451209BC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046454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B4E3BF-EEAD-4F25-8E9B-7DBEB530E206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297503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2E2EBA-9B9F-46E6-BFBD-28193E304577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395798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3EAE63-D2DC-48EB-8D00-7A3765F9850F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67290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3D23BD-1582-4958-8173-9DE19683EDBD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95512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13D951-B2F8-439A-AE29-F0397E92B397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37889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B8F5A3-A4BB-40B3-9881-4DC91A3D6E7B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9929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7A7090-A24F-4F2B-8C64-90F58D81FF35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406741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FI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D5A7AD-7C8A-40C6-95FD-AB11EA805663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57566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FI" smtClean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FI" smtClean="0"/>
              <a:t>Klicka här för att ändra format på bakgrundstexten</a:t>
            </a:r>
          </a:p>
          <a:p>
            <a:pPr lvl="1"/>
            <a:r>
              <a:rPr lang="sv-SE" altLang="sv-FI" smtClean="0"/>
              <a:t>Nivå två</a:t>
            </a:r>
          </a:p>
          <a:p>
            <a:pPr lvl="2"/>
            <a:r>
              <a:rPr lang="sv-SE" altLang="sv-FI" smtClean="0"/>
              <a:t>Nivå tre</a:t>
            </a:r>
          </a:p>
          <a:p>
            <a:pPr lvl="3"/>
            <a:r>
              <a:rPr lang="sv-SE" altLang="sv-FI" smtClean="0"/>
              <a:t>Nivå fyra</a:t>
            </a:r>
          </a:p>
          <a:p>
            <a:pPr lvl="4"/>
            <a:r>
              <a:rPr lang="sv-SE" altLang="sv-FI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A7998EE-CBA3-4BB6-BB55-E06BAC0E41CA}" type="slidenum">
              <a:rPr lang="sv-SE" altLang="sv-FI"/>
              <a:pPr/>
              <a:t>‹#›</a:t>
            </a:fld>
            <a:endParaRPr lang="sv-SE" altLang="sv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sv-FI" altLang="sv-FI" b="1" dirty="0" smtClean="0">
                <a:solidFill>
                  <a:srgbClr val="008000"/>
                </a:solidFill>
              </a:rPr>
              <a:t>Hemuppgifter </a:t>
            </a:r>
            <a:r>
              <a:rPr lang="sv-FI" altLang="sv-FI" b="1" dirty="0" smtClean="0">
                <a:solidFill>
                  <a:srgbClr val="008000"/>
                </a:solidFill>
              </a:rPr>
              <a:t>7</a:t>
            </a:r>
            <a:endParaRPr lang="sv-SE" altLang="sv-FI" b="1" dirty="0" smtClean="0">
              <a:solidFill>
                <a:srgbClr val="008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sv-FI" altLang="sv-FI" dirty="0" smtClean="0"/>
          </a:p>
          <a:p>
            <a:pPr eaLnBrk="1" hangingPunct="1"/>
            <a:r>
              <a:rPr lang="sv-FI" altLang="sv-FI" b="1" dirty="0" smtClean="0">
                <a:solidFill>
                  <a:srgbClr val="000099"/>
                </a:solidFill>
              </a:rPr>
              <a:t>Fortsättningskurs</a:t>
            </a:r>
            <a:endParaRPr lang="sv-SE" altLang="sv-FI" b="1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800" b="1" dirty="0" smtClean="0">
                <a:latin typeface="Calibri" panose="020F0502020204030204" pitchFamily="34" charset="0"/>
              </a:rPr>
              <a:t>1</a:t>
            </a:r>
            <a:r>
              <a:rPr lang="sv-FI" altLang="sv-FI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- </a:t>
            </a:r>
            <a:r>
              <a:rPr lang="sv-FI" altLang="sv-FI" sz="2800" b="1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Dbl</a:t>
            </a:r>
            <a:r>
              <a:rPr lang="sv-FI" altLang="sv-FI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– pass</a:t>
            </a:r>
            <a:r>
              <a:rPr lang="sv-FI" altLang="sv-FI" sz="2800" b="1" dirty="0" smtClean="0">
                <a:latin typeface="Calibri" panose="020F0502020204030204" pitchFamily="34" charset="0"/>
              </a:rPr>
              <a:t> - Vad bjuder du?</a:t>
            </a:r>
            <a:r>
              <a:rPr lang="sv-SE" altLang="sv-FI" sz="2800" b="1" dirty="0" smtClean="0">
                <a:latin typeface="Calibri" panose="020F0502020204030204" pitchFamily="34" charset="0"/>
              </a:rPr>
              <a:t/>
            </a:r>
            <a:br>
              <a:rPr lang="sv-SE" altLang="sv-FI" sz="2800" b="1" dirty="0" smtClean="0">
                <a:latin typeface="Calibri" panose="020F0502020204030204" pitchFamily="34" charset="0"/>
              </a:rPr>
            </a:br>
            <a:endParaRPr lang="sv-SE" altLang="sv-FI" sz="2800" b="1" dirty="0" smtClean="0">
              <a:latin typeface="Calibri" panose="020F050202020403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dirty="0" smtClean="0">
                <a:latin typeface="Calibri" panose="020F0502020204030204" pitchFamily="34" charset="0"/>
              </a:rPr>
              <a:t>432</a:t>
            </a: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		</a:t>
            </a:r>
          </a:p>
          <a:p>
            <a:pPr eaLnBrk="1" hangingPunct="1">
              <a:buFontTx/>
              <a:buNone/>
            </a:pPr>
            <a:r>
              <a:rPr lang="sv-FI" altLang="sv-FI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dirty="0" smtClean="0">
                <a:latin typeface="Calibri" panose="020F0502020204030204" pitchFamily="34" charset="0"/>
              </a:rPr>
              <a:t>5342</a:t>
            </a:r>
            <a:r>
              <a:rPr lang="sv-FI" altLang="sv-FI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		</a:t>
            </a:r>
          </a:p>
          <a:p>
            <a:pPr eaLnBrk="1" hangingPunct="1">
              <a:buFontTx/>
              <a:buNone/>
            </a:pPr>
            <a:r>
              <a:rPr lang="sv-FI" altLang="sv-FI" b="1" dirty="0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sv-FI" altLang="sv-FI" b="1" dirty="0" smtClean="0">
                <a:latin typeface="Calibri" panose="020F0502020204030204" pitchFamily="34" charset="0"/>
              </a:rPr>
              <a:t>432</a:t>
            </a:r>
            <a:r>
              <a:rPr lang="sv-FI" altLang="sv-FI" b="1" dirty="0" smtClean="0">
                <a:solidFill>
                  <a:srgbClr val="FF6600"/>
                </a:solidFill>
                <a:latin typeface="Calibri" panose="020F0502020204030204" pitchFamily="34" charset="0"/>
              </a:rPr>
              <a:t>	</a:t>
            </a:r>
            <a:endParaRPr lang="sv-SE" altLang="sv-FI" b="1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dirty="0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dirty="0" smtClean="0">
                <a:latin typeface="Calibri" panose="020F0502020204030204" pitchFamily="34" charset="0"/>
              </a:rPr>
              <a:t>432</a:t>
            </a:r>
            <a:r>
              <a:rPr lang="sv-FI" altLang="sv-FI" dirty="0" smtClean="0">
                <a:solidFill>
                  <a:srgbClr val="008000"/>
                </a:solidFill>
                <a:latin typeface="Calibri" panose="020F0502020204030204" pitchFamily="34" charset="0"/>
              </a:rPr>
              <a:t>	</a:t>
            </a:r>
            <a:r>
              <a:rPr lang="sv-FI" altLang="sv-FI" dirty="0" smtClean="0">
                <a:solidFill>
                  <a:srgbClr val="008000"/>
                </a:solidFill>
              </a:rPr>
              <a:t>	</a:t>
            </a:r>
            <a:endParaRPr lang="sv-SE" altLang="sv-FI" dirty="0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r>
              <a:rPr lang="sv-FI" altLang="sv-FI" b="1" dirty="0" smtClean="0">
                <a:latin typeface="Calibri" panose="020F0502020204030204" pitchFamily="34" charset="0"/>
              </a:rPr>
              <a:t>1</a:t>
            </a: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♠</a:t>
            </a:r>
            <a:endParaRPr lang="sv-SE" altLang="sv-FI" b="1" dirty="0" smtClean="0">
              <a:solidFill>
                <a:srgbClr val="00008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800" b="1" dirty="0" smtClean="0">
                <a:latin typeface="Calibri" panose="020F0502020204030204" pitchFamily="34" charset="0"/>
              </a:rPr>
              <a:t>1</a:t>
            </a:r>
            <a:r>
              <a:rPr lang="sv-FI" altLang="sv-FI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- </a:t>
            </a:r>
            <a:r>
              <a:rPr lang="sv-FI" altLang="sv-FI" sz="2800" b="1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Dbl</a:t>
            </a:r>
            <a:r>
              <a:rPr lang="sv-FI" altLang="sv-FI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– pass</a:t>
            </a:r>
            <a:r>
              <a:rPr lang="sv-FI" altLang="sv-FI" sz="2800" b="1" dirty="0" smtClean="0">
                <a:latin typeface="Calibri" panose="020F0502020204030204" pitchFamily="34" charset="0"/>
              </a:rPr>
              <a:t> - Vad bjuder du?</a:t>
            </a:r>
            <a:r>
              <a:rPr lang="sv-SE" altLang="sv-FI" sz="2800" b="1" dirty="0" smtClean="0">
                <a:latin typeface="Calibri" panose="020F0502020204030204" pitchFamily="34" charset="0"/>
              </a:rPr>
              <a:t/>
            </a:r>
            <a:br>
              <a:rPr lang="sv-SE" altLang="sv-FI" sz="2800" b="1" dirty="0" smtClean="0">
                <a:latin typeface="Calibri" panose="020F0502020204030204" pitchFamily="34" charset="0"/>
              </a:rPr>
            </a:br>
            <a:endParaRPr lang="sv-SE" altLang="sv-FI" sz="2800" b="1" dirty="0" smtClean="0">
              <a:latin typeface="Calibri" panose="020F0502020204030204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dirty="0" smtClean="0">
                <a:latin typeface="Calibri" panose="020F0502020204030204" pitchFamily="34" charset="0"/>
              </a:rPr>
              <a:t>KQJ32</a:t>
            </a: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		</a:t>
            </a:r>
            <a:endParaRPr lang="sv-SE" altLang="sv-FI" b="1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dirty="0" smtClean="0">
                <a:latin typeface="Calibri" panose="020F0502020204030204" pitchFamily="34" charset="0"/>
              </a:rPr>
              <a:t>6</a:t>
            </a:r>
            <a:r>
              <a:rPr lang="sv-FI" altLang="sv-FI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	</a:t>
            </a:r>
            <a:r>
              <a:rPr lang="sv-FI" altLang="sv-FI" b="1" dirty="0" smtClean="0">
                <a:solidFill>
                  <a:srgbClr val="FF6600"/>
                </a:solidFill>
                <a:latin typeface="Calibri" panose="020F0502020204030204" pitchFamily="34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sv-FI" altLang="sv-FI" b="1" dirty="0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sv-FI" altLang="sv-FI" b="1" dirty="0" smtClean="0">
                <a:latin typeface="Calibri" panose="020F0502020204030204" pitchFamily="34" charset="0"/>
              </a:rPr>
              <a:t>J976		</a:t>
            </a:r>
            <a:endParaRPr lang="sv-FI" altLang="sv-FI" b="1" dirty="0" smtClean="0">
              <a:solidFill>
                <a:srgbClr val="008000"/>
              </a:solidFill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dirty="0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dirty="0" smtClean="0">
                <a:latin typeface="Calibri" panose="020F0502020204030204" pitchFamily="34" charset="0"/>
              </a:rPr>
              <a:t>Q73</a:t>
            </a:r>
            <a:r>
              <a:rPr lang="sv-FI" altLang="sv-FI" dirty="0" smtClean="0">
                <a:solidFill>
                  <a:srgbClr val="008000"/>
                </a:solidFill>
                <a:latin typeface="Calibri" panose="020F0502020204030204" pitchFamily="34" charset="0"/>
              </a:rPr>
              <a:t>	</a:t>
            </a:r>
            <a:r>
              <a:rPr lang="sv-FI" altLang="sv-FI" dirty="0" smtClean="0">
                <a:solidFill>
                  <a:srgbClr val="008000"/>
                </a:solidFill>
              </a:rPr>
              <a:t>	</a:t>
            </a:r>
            <a:endParaRPr lang="sv-SE" altLang="sv-FI" dirty="0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r>
              <a:rPr lang="sv-FI" altLang="sv-FI" b="1" dirty="0" smtClean="0">
                <a:latin typeface="Calibri" panose="020F0502020204030204" pitchFamily="34" charset="0"/>
              </a:rPr>
              <a:t>3</a:t>
            </a: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♠</a:t>
            </a:r>
            <a:endParaRPr lang="sv-SE" altLang="sv-FI" b="1" dirty="0" smtClean="0">
              <a:solidFill>
                <a:srgbClr val="00008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800" b="1" dirty="0" smtClean="0">
                <a:latin typeface="Calibri" panose="020F0502020204030204" pitchFamily="34" charset="0"/>
              </a:rPr>
              <a:t>1</a:t>
            </a:r>
            <a:r>
              <a:rPr lang="sv-FI" altLang="sv-FI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- </a:t>
            </a:r>
            <a:r>
              <a:rPr lang="sv-FI" altLang="sv-FI" sz="2800" b="1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Dbl</a:t>
            </a:r>
            <a:r>
              <a:rPr lang="sv-FI" altLang="sv-FI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– pass</a:t>
            </a:r>
            <a:r>
              <a:rPr lang="sv-FI" altLang="sv-FI" sz="2800" b="1" dirty="0" smtClean="0">
                <a:latin typeface="Calibri" panose="020F0502020204030204" pitchFamily="34" charset="0"/>
              </a:rPr>
              <a:t> - Vad bjuder du?</a:t>
            </a:r>
            <a:r>
              <a:rPr lang="sv-SE" altLang="sv-FI" sz="2800" b="1" dirty="0" smtClean="0">
                <a:latin typeface="Calibri" panose="020F0502020204030204" pitchFamily="34" charset="0"/>
              </a:rPr>
              <a:t/>
            </a:r>
            <a:br>
              <a:rPr lang="sv-SE" altLang="sv-FI" sz="2800" b="1" dirty="0" smtClean="0">
                <a:latin typeface="Calibri" panose="020F0502020204030204" pitchFamily="34" charset="0"/>
              </a:rPr>
            </a:br>
            <a:endParaRPr lang="sv-SE" altLang="sv-FI" sz="2800" b="1" dirty="0" smtClean="0">
              <a:latin typeface="Calibri" panose="020F0502020204030204" pitchFamily="34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dirty="0" smtClean="0">
                <a:latin typeface="Calibri" panose="020F0502020204030204" pitchFamily="34" charset="0"/>
              </a:rPr>
              <a:t>AKJ85</a:t>
            </a: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		</a:t>
            </a:r>
            <a:endParaRPr lang="sv-SE" altLang="sv-FI" b="1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dirty="0" smtClean="0">
                <a:latin typeface="Calibri" panose="020F0502020204030204" pitchFamily="34" charset="0"/>
              </a:rPr>
              <a:t>98</a:t>
            </a:r>
            <a:r>
              <a:rPr lang="sv-FI" altLang="sv-FI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sv-FI" altLang="sv-FI" b="1" dirty="0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sv-FI" altLang="sv-FI" b="1" dirty="0" smtClean="0">
                <a:latin typeface="Calibri" panose="020F0502020204030204" pitchFamily="34" charset="0"/>
              </a:rPr>
              <a:t>K982</a:t>
            </a:r>
            <a:r>
              <a:rPr lang="sv-FI" altLang="sv-FI" b="1" dirty="0" smtClean="0">
                <a:solidFill>
                  <a:srgbClr val="FF6600"/>
                </a:solidFill>
                <a:latin typeface="Calibri" panose="020F0502020204030204" pitchFamily="34" charset="0"/>
              </a:rPr>
              <a:t>		</a:t>
            </a:r>
            <a:endParaRPr lang="sv-SE" altLang="sv-FI" b="1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dirty="0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dirty="0" smtClean="0">
                <a:latin typeface="Calibri" panose="020F0502020204030204" pitchFamily="34" charset="0"/>
              </a:rPr>
              <a:t>Q5</a:t>
            </a:r>
            <a:r>
              <a:rPr lang="sv-FI" altLang="sv-FI" dirty="0" smtClean="0">
                <a:solidFill>
                  <a:srgbClr val="008000"/>
                </a:solidFill>
                <a:latin typeface="Calibri" panose="020F0502020204030204" pitchFamily="34" charset="0"/>
              </a:rPr>
              <a:t>	</a:t>
            </a:r>
            <a:endParaRPr lang="sv-SE" altLang="sv-FI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dirty="0" smtClean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r>
              <a:rPr lang="sv-FI" altLang="sv-FI" b="1" dirty="0" smtClean="0">
                <a:latin typeface="Calibri" panose="020F0502020204030204" pitchFamily="34" charset="0"/>
              </a:rPr>
              <a:t>4</a:t>
            </a: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♠</a:t>
            </a:r>
            <a:endParaRPr lang="sv-SE" altLang="sv-FI" b="1" dirty="0" smtClean="0">
              <a:solidFill>
                <a:srgbClr val="00008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800" b="1" dirty="0" smtClean="0">
                <a:latin typeface="Calibri" panose="020F0502020204030204" pitchFamily="34" charset="0"/>
              </a:rPr>
              <a:t>1</a:t>
            </a:r>
            <a:r>
              <a:rPr lang="sv-FI" altLang="sv-FI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- </a:t>
            </a:r>
            <a:r>
              <a:rPr lang="sv-FI" altLang="sv-FI" sz="2800" b="1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Dbl</a:t>
            </a:r>
            <a:r>
              <a:rPr lang="sv-FI" altLang="sv-FI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– pass</a:t>
            </a:r>
            <a:r>
              <a:rPr lang="sv-FI" altLang="sv-FI" sz="2800" b="1" dirty="0" smtClean="0">
                <a:latin typeface="Calibri" panose="020F0502020204030204" pitchFamily="34" charset="0"/>
              </a:rPr>
              <a:t> - Vad bjuder du?</a:t>
            </a:r>
            <a:r>
              <a:rPr lang="sv-SE" altLang="sv-FI" sz="2800" b="1" dirty="0" smtClean="0">
                <a:latin typeface="Calibri" panose="020F0502020204030204" pitchFamily="34" charset="0"/>
              </a:rPr>
              <a:t/>
            </a:r>
            <a:br>
              <a:rPr lang="sv-SE" altLang="sv-FI" sz="2800" b="1" dirty="0" smtClean="0">
                <a:latin typeface="Calibri" panose="020F0502020204030204" pitchFamily="34" charset="0"/>
              </a:rPr>
            </a:br>
            <a:endParaRPr lang="sv-SE" altLang="sv-FI" sz="2800" b="1" dirty="0" smtClean="0">
              <a:latin typeface="Calibri" panose="020F0502020204030204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dirty="0" smtClean="0">
                <a:latin typeface="Calibri" panose="020F0502020204030204" pitchFamily="34" charset="0"/>
              </a:rPr>
              <a:t>85</a:t>
            </a: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 </a:t>
            </a:r>
            <a:endParaRPr lang="sv-SE" altLang="sv-FI" b="1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dirty="0" smtClean="0">
                <a:latin typeface="Calibri" panose="020F0502020204030204" pitchFamily="34" charset="0"/>
              </a:rPr>
              <a:t>KJT2</a:t>
            </a:r>
            <a:endParaRPr lang="sv-SE" altLang="sv-FI" b="1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dirty="0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sv-FI" altLang="sv-FI" b="1" dirty="0" smtClean="0">
                <a:latin typeface="Calibri" panose="020F0502020204030204" pitchFamily="34" charset="0"/>
              </a:rPr>
              <a:t>AQ64</a:t>
            </a:r>
            <a:endParaRPr lang="sv-SE" altLang="sv-FI" b="1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dirty="0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dirty="0" smtClean="0">
                <a:latin typeface="Calibri" panose="020F0502020204030204" pitchFamily="34" charset="0"/>
              </a:rPr>
              <a:t>KJ5</a:t>
            </a:r>
            <a:endParaRPr lang="sv-SE" altLang="sv-FI" b="1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dirty="0" smtClean="0">
              <a:latin typeface="Calibri" panose="020F0502020204030204" pitchFamily="34" charset="0"/>
            </a:endParaRP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r>
              <a:rPr lang="sv-FI" altLang="sv-FI" b="1" dirty="0" smtClean="0">
                <a:latin typeface="Calibri" panose="020F0502020204030204" pitchFamily="34" charset="0"/>
              </a:rPr>
              <a:t>3NT</a:t>
            </a:r>
            <a:endParaRPr lang="sv-SE" altLang="sv-FI" b="1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000" dirty="0" smtClean="0"/>
              <a:t/>
            </a:r>
            <a:br>
              <a:rPr lang="sv-FI" altLang="sv-FI" sz="2000" dirty="0" smtClean="0"/>
            </a:br>
            <a:r>
              <a:rPr lang="sv-FI" altLang="sv-FI" sz="2000" dirty="0" smtClean="0"/>
              <a:t/>
            </a:r>
            <a:br>
              <a:rPr lang="sv-FI" altLang="sv-FI" sz="2000" dirty="0" smtClean="0"/>
            </a:br>
            <a:r>
              <a:rPr lang="sv-FI" altLang="sv-FI" sz="2000" b="1" dirty="0" smtClean="0">
                <a:latin typeface="Calibri" panose="020F0502020204030204" pitchFamily="34" charset="0"/>
              </a:rPr>
              <a:t>Budgivningen går: pass av dig, pass, pass, 1</a:t>
            </a:r>
            <a:r>
              <a:rPr lang="sv-FI" altLang="sv-FI" sz="2000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sz="2000" b="1" dirty="0" smtClean="0">
                <a:latin typeface="Calibri" panose="020F0502020204030204" pitchFamily="34" charset="0"/>
              </a:rPr>
              <a:t>till höger pass av dig.</a:t>
            </a:r>
            <a:br>
              <a:rPr lang="sv-FI" altLang="sv-FI" sz="2000" b="1" dirty="0" smtClean="0">
                <a:latin typeface="Calibri" panose="020F0502020204030204" pitchFamily="34" charset="0"/>
              </a:rPr>
            </a:br>
            <a:r>
              <a:rPr lang="sv-FI" altLang="sv-FI" sz="2000" b="1" dirty="0" smtClean="0">
                <a:latin typeface="Calibri" panose="020F0502020204030204" pitchFamily="34" charset="0"/>
              </a:rPr>
              <a:t>2</a:t>
            </a:r>
            <a:r>
              <a:rPr lang="sv-FI" altLang="sv-FI" sz="2000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sz="2000" b="1" dirty="0" smtClean="0">
                <a:latin typeface="Calibri" panose="020F0502020204030204" pitchFamily="34" charset="0"/>
              </a:rPr>
              <a:t>av den andra motståndaren, pass, pass. Vad bjuder du? </a:t>
            </a:r>
            <a:r>
              <a:rPr lang="sv-SE" altLang="sv-FI" sz="2000" b="1" dirty="0" smtClean="0">
                <a:latin typeface="Calibri" panose="020F0502020204030204" pitchFamily="34" charset="0"/>
              </a:rPr>
              <a:t/>
            </a:r>
            <a:br>
              <a:rPr lang="sv-SE" altLang="sv-FI" sz="2000" b="1" dirty="0" smtClean="0">
                <a:latin typeface="Calibri" panose="020F0502020204030204" pitchFamily="34" charset="0"/>
              </a:rPr>
            </a:br>
            <a:endParaRPr lang="sv-SE" altLang="sv-FI" sz="2000" b="1" dirty="0" smtClean="0">
              <a:latin typeface="Calibri" panose="020F050202020403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endParaRPr lang="en-GB" altLang="sv-FI" b="1" dirty="0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r>
              <a:rPr lang="en-GB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en-GB" altLang="sv-FI" b="1" dirty="0" smtClean="0">
                <a:latin typeface="Calibri" panose="020F0502020204030204" pitchFamily="34" charset="0"/>
              </a:rPr>
              <a:t>93	</a:t>
            </a:r>
          </a:p>
          <a:p>
            <a:pPr eaLnBrk="1" hangingPunct="1">
              <a:buFontTx/>
              <a:buNone/>
            </a:pPr>
            <a:r>
              <a:rPr lang="en-GB" altLang="sv-FI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en-GB" altLang="sv-FI" b="1" dirty="0" smtClean="0">
                <a:latin typeface="Calibri" panose="020F0502020204030204" pitchFamily="34" charset="0"/>
              </a:rPr>
              <a:t>6		</a:t>
            </a:r>
          </a:p>
          <a:p>
            <a:pPr eaLnBrk="1" hangingPunct="1">
              <a:buFontTx/>
              <a:buNone/>
            </a:pPr>
            <a:r>
              <a:rPr lang="en-GB" altLang="sv-FI" b="1" dirty="0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en-GB" altLang="sv-FI" b="1" dirty="0" smtClean="0">
                <a:latin typeface="Calibri" panose="020F0502020204030204" pitchFamily="34" charset="0"/>
              </a:rPr>
              <a:t>A10972</a:t>
            </a:r>
            <a:r>
              <a:rPr lang="en-GB" altLang="sv-FI" b="1" dirty="0" smtClean="0">
                <a:solidFill>
                  <a:srgbClr val="FF6600"/>
                </a:solidFill>
                <a:latin typeface="Calibri" panose="020F0502020204030204" pitchFamily="34" charset="0"/>
              </a:rPr>
              <a:t>		</a:t>
            </a:r>
            <a:endParaRPr lang="sv-SE" altLang="sv-FI" b="1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dirty="0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en-GB" altLang="sv-FI" b="1" dirty="0" smtClean="0">
                <a:latin typeface="Calibri" panose="020F0502020204030204" pitchFamily="34" charset="0"/>
              </a:rPr>
              <a:t>A10872</a:t>
            </a:r>
            <a:r>
              <a:rPr lang="en-GB" altLang="sv-FI" dirty="0" smtClean="0">
                <a:solidFill>
                  <a:srgbClr val="008000"/>
                </a:solidFill>
              </a:rPr>
              <a:t>		</a:t>
            </a:r>
            <a:endParaRPr lang="sv-SE" altLang="sv-FI" dirty="0" smtClean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r>
              <a:rPr lang="sv-FI" altLang="sv-FI" b="1" dirty="0" smtClean="0">
                <a:latin typeface="Calibri" panose="020F0502020204030204" pitchFamily="34" charset="0"/>
              </a:rPr>
              <a:t>2 NT</a:t>
            </a:r>
            <a:endParaRPr lang="sv-SE" altLang="sv-FI" b="1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000" b="1" dirty="0" smtClean="0">
                <a:latin typeface="Calibri" panose="020F0502020204030204" pitchFamily="34" charset="0"/>
              </a:rPr>
              <a:t>Budgivningen går: pass av dig, pass, pass, 1</a:t>
            </a:r>
            <a:r>
              <a:rPr lang="sv-FI" altLang="sv-FI" sz="2000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sz="2000" b="1" dirty="0" smtClean="0">
                <a:latin typeface="Calibri" panose="020F0502020204030204" pitchFamily="34" charset="0"/>
              </a:rPr>
              <a:t>till höger pass av dig.</a:t>
            </a:r>
            <a:br>
              <a:rPr lang="sv-FI" altLang="sv-FI" sz="2000" b="1" dirty="0" smtClean="0">
                <a:latin typeface="Calibri" panose="020F0502020204030204" pitchFamily="34" charset="0"/>
              </a:rPr>
            </a:br>
            <a:r>
              <a:rPr lang="sv-FI" altLang="sv-FI" sz="2000" b="1" dirty="0" smtClean="0">
                <a:latin typeface="Calibri" panose="020F0502020204030204" pitchFamily="34" charset="0"/>
              </a:rPr>
              <a:t>2</a:t>
            </a:r>
            <a:r>
              <a:rPr lang="sv-FI" altLang="sv-FI" sz="2000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sz="2000" b="1" dirty="0" smtClean="0">
                <a:latin typeface="Calibri" panose="020F0502020204030204" pitchFamily="34" charset="0"/>
              </a:rPr>
              <a:t>av den andra motståndaren, pass, pass. Vad bjuder du? </a:t>
            </a:r>
            <a:r>
              <a:rPr lang="sv-SE" altLang="sv-FI" sz="2000" b="1" dirty="0" smtClean="0">
                <a:latin typeface="Calibri" panose="020F0502020204030204" pitchFamily="34" charset="0"/>
              </a:rPr>
              <a:t/>
            </a:r>
            <a:br>
              <a:rPr lang="sv-SE" altLang="sv-FI" sz="2000" b="1" dirty="0" smtClean="0">
                <a:latin typeface="Calibri" panose="020F0502020204030204" pitchFamily="34" charset="0"/>
              </a:rPr>
            </a:br>
            <a:endParaRPr lang="sv-SE" altLang="sv-FI" sz="2000" b="1" dirty="0" smtClean="0">
              <a:latin typeface="Calibri" panose="020F050202020403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endParaRPr lang="en-GB" altLang="sv-FI" dirty="0" smtClean="0"/>
          </a:p>
          <a:p>
            <a:pPr eaLnBrk="1" hangingPunct="1">
              <a:buFontTx/>
              <a:buNone/>
            </a:pPr>
            <a:r>
              <a:rPr lang="en-GB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en-GB" altLang="sv-FI" b="1" dirty="0" smtClean="0">
                <a:latin typeface="Calibri" panose="020F0502020204030204" pitchFamily="34" charset="0"/>
              </a:rPr>
              <a:t>7		</a:t>
            </a:r>
            <a:endParaRPr lang="sv-SE" altLang="sv-FI" b="1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en-GB" altLang="sv-FI" b="1" dirty="0" smtClean="0">
                <a:latin typeface="Calibri" panose="020F0502020204030204" pitchFamily="34" charset="0"/>
              </a:rPr>
              <a:t>A1098		</a:t>
            </a:r>
            <a:endParaRPr lang="en-GB" altLang="sv-FI" b="1" dirty="0" smtClean="0">
              <a:solidFill>
                <a:srgbClr val="FF6600"/>
              </a:solidFill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dirty="0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en-GB" altLang="sv-FI" b="1" dirty="0" smtClean="0">
                <a:latin typeface="Calibri" panose="020F0502020204030204" pitchFamily="34" charset="0"/>
              </a:rPr>
              <a:t>J842</a:t>
            </a:r>
            <a:r>
              <a:rPr lang="en-GB" altLang="sv-FI" b="1" dirty="0" smtClean="0">
                <a:solidFill>
                  <a:srgbClr val="FF6600"/>
                </a:solidFill>
                <a:latin typeface="Calibri" panose="020F0502020204030204" pitchFamily="34" charset="0"/>
              </a:rPr>
              <a:t>		</a:t>
            </a:r>
            <a:r>
              <a:rPr lang="en-GB" altLang="sv-FI" b="1" dirty="0" smtClean="0">
                <a:solidFill>
                  <a:srgbClr val="008000"/>
                </a:solidFill>
                <a:latin typeface="Calibri" panose="020F0502020204030204" pitchFamily="34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GB" altLang="sv-FI" b="1" dirty="0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en-GB" altLang="sv-FI" b="1" dirty="0" smtClean="0">
                <a:latin typeface="Calibri" panose="020F0502020204030204" pitchFamily="34" charset="0"/>
              </a:rPr>
              <a:t>A1092</a:t>
            </a:r>
            <a:r>
              <a:rPr lang="en-GB" altLang="sv-FI" dirty="0" smtClean="0">
                <a:solidFill>
                  <a:srgbClr val="008000"/>
                </a:solidFill>
                <a:latin typeface="Calibri" panose="020F0502020204030204" pitchFamily="34" charset="0"/>
              </a:rPr>
              <a:t>	</a:t>
            </a:r>
            <a:r>
              <a:rPr lang="en-GB" altLang="sv-FI" dirty="0" smtClean="0">
                <a:solidFill>
                  <a:srgbClr val="008000"/>
                </a:solidFill>
              </a:rPr>
              <a:t>	</a:t>
            </a:r>
            <a:endParaRPr lang="sv-SE" altLang="sv-FI" dirty="0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r>
              <a:rPr lang="sv-FI" altLang="sv-FI" b="1" dirty="0" err="1" smtClean="0">
                <a:latin typeface="Calibri" panose="020F0502020204030204" pitchFamily="34" charset="0"/>
              </a:rPr>
              <a:t>Dbl</a:t>
            </a:r>
            <a:endParaRPr lang="sv-SE" altLang="sv-FI" b="1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000" b="1" dirty="0" smtClean="0">
                <a:latin typeface="Calibri" panose="020F0502020204030204" pitchFamily="34" charset="0"/>
              </a:rPr>
              <a:t>Budgivningen går: pass av dig, pass, pass, 1</a:t>
            </a:r>
            <a:r>
              <a:rPr lang="sv-FI" altLang="sv-FI" sz="2000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sz="2000" b="1" dirty="0" smtClean="0">
                <a:latin typeface="Calibri" panose="020F0502020204030204" pitchFamily="34" charset="0"/>
              </a:rPr>
              <a:t>till höger pass av dig.</a:t>
            </a:r>
            <a:br>
              <a:rPr lang="sv-FI" altLang="sv-FI" sz="2000" b="1" dirty="0" smtClean="0">
                <a:latin typeface="Calibri" panose="020F0502020204030204" pitchFamily="34" charset="0"/>
              </a:rPr>
            </a:br>
            <a:r>
              <a:rPr lang="sv-FI" altLang="sv-FI" sz="2000" b="1" dirty="0" smtClean="0">
                <a:latin typeface="Calibri" panose="020F0502020204030204" pitchFamily="34" charset="0"/>
              </a:rPr>
              <a:t>2</a:t>
            </a:r>
            <a:r>
              <a:rPr lang="sv-FI" altLang="sv-FI" sz="2000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sz="2000" b="1" dirty="0" smtClean="0">
                <a:latin typeface="Calibri" panose="020F0502020204030204" pitchFamily="34" charset="0"/>
              </a:rPr>
              <a:t>av den andra motståndaren, pass, pass. Vad bjuder du? </a:t>
            </a:r>
            <a:r>
              <a:rPr lang="sv-SE" altLang="sv-FI" sz="2000" b="1" dirty="0" smtClean="0">
                <a:latin typeface="Calibri" panose="020F0502020204030204" pitchFamily="34" charset="0"/>
              </a:rPr>
              <a:t/>
            </a:r>
            <a:br>
              <a:rPr lang="sv-SE" altLang="sv-FI" sz="2000" b="1" dirty="0" smtClean="0">
                <a:latin typeface="Calibri" panose="020F0502020204030204" pitchFamily="34" charset="0"/>
              </a:rPr>
            </a:br>
            <a:endParaRPr lang="sv-SE" altLang="sv-FI" sz="2000" b="1" dirty="0" smtClean="0">
              <a:latin typeface="Calibri" panose="020F050202020403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FI" altLang="sv-FI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en-GB" altLang="sv-FI" b="1" dirty="0" smtClean="0">
                <a:latin typeface="Calibri" panose="020F0502020204030204" pitchFamily="34" charset="0"/>
              </a:rPr>
              <a:t>872		</a:t>
            </a:r>
          </a:p>
          <a:p>
            <a:pPr eaLnBrk="1" hangingPunct="1">
              <a:buFontTx/>
              <a:buNone/>
            </a:pPr>
            <a:r>
              <a:rPr lang="en-GB" altLang="sv-FI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en-GB" altLang="sv-FI" b="1" dirty="0" smtClean="0">
                <a:latin typeface="Calibri" panose="020F0502020204030204" pitchFamily="34" charset="0"/>
              </a:rPr>
              <a:t>A85		</a:t>
            </a:r>
            <a:r>
              <a:rPr lang="en-GB" altLang="sv-FI" b="1" dirty="0" smtClean="0">
                <a:solidFill>
                  <a:srgbClr val="FF6600"/>
                </a:solidFill>
                <a:latin typeface="Calibri" panose="020F0502020204030204" pitchFamily="34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en-GB" altLang="sv-FI" b="1" dirty="0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en-GB" altLang="sv-FI" b="1" dirty="0" smtClean="0">
                <a:latin typeface="Calibri" panose="020F0502020204030204" pitchFamily="34" charset="0"/>
              </a:rPr>
              <a:t>8</a:t>
            </a:r>
            <a:r>
              <a:rPr lang="en-GB" altLang="sv-FI" b="1" dirty="0" smtClean="0">
                <a:solidFill>
                  <a:srgbClr val="FF6600"/>
                </a:solidFill>
                <a:latin typeface="Calibri" panose="020F0502020204030204" pitchFamily="34" charset="0"/>
              </a:rPr>
              <a:t>		</a:t>
            </a:r>
            <a:r>
              <a:rPr lang="en-GB" altLang="sv-FI" b="1" dirty="0" smtClean="0">
                <a:solidFill>
                  <a:srgbClr val="008000"/>
                </a:solidFill>
                <a:latin typeface="Calibri" panose="020F0502020204030204" pitchFamily="34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en-GB" altLang="sv-FI" b="1" dirty="0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en-GB" altLang="sv-FI" b="1" dirty="0" smtClean="0">
                <a:latin typeface="Calibri" panose="020F0502020204030204" pitchFamily="34" charset="0"/>
              </a:rPr>
              <a:t>AJ10975</a:t>
            </a:r>
            <a:r>
              <a:rPr lang="en-GB" altLang="sv-FI" b="1" dirty="0" smtClean="0">
                <a:solidFill>
                  <a:srgbClr val="008000"/>
                </a:solidFill>
                <a:latin typeface="Calibri" panose="020F0502020204030204" pitchFamily="34" charset="0"/>
              </a:rPr>
              <a:t>	</a:t>
            </a:r>
            <a:r>
              <a:rPr lang="en-GB" altLang="sv-FI" dirty="0" smtClean="0">
                <a:solidFill>
                  <a:srgbClr val="008000"/>
                </a:solidFill>
                <a:latin typeface="Calibri" panose="020F0502020204030204" pitchFamily="34" charset="0"/>
              </a:rPr>
              <a:t>	</a:t>
            </a:r>
            <a:endParaRPr lang="sv-SE" altLang="sv-FI" dirty="0" smtClean="0">
              <a:latin typeface="Calibri" panose="020F0502020204030204" pitchFamily="34" charset="0"/>
            </a:endParaRP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r>
              <a:rPr lang="sv-FI" altLang="sv-FI" b="1" dirty="0" smtClean="0">
                <a:latin typeface="Calibri" panose="020F0502020204030204" pitchFamily="34" charset="0"/>
              </a:rPr>
              <a:t>3</a:t>
            </a:r>
            <a:r>
              <a:rPr lang="en-GB" altLang="sv-FI" b="1" dirty="0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endParaRPr lang="sv-SE" altLang="sv-FI" b="1" dirty="0" smtClean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000" b="1" dirty="0" smtClean="0">
                <a:latin typeface="Calibri" panose="020F0502020204030204" pitchFamily="34" charset="0"/>
              </a:rPr>
              <a:t>Budgivningen går: pass av dig, pass, pass, 1</a:t>
            </a:r>
            <a:r>
              <a:rPr lang="sv-FI" altLang="sv-FI" sz="2000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sz="2000" b="1" dirty="0" smtClean="0">
                <a:latin typeface="Calibri" panose="020F0502020204030204" pitchFamily="34" charset="0"/>
              </a:rPr>
              <a:t>till höger pass av dig.</a:t>
            </a:r>
            <a:br>
              <a:rPr lang="sv-FI" altLang="sv-FI" sz="2000" b="1" dirty="0" smtClean="0">
                <a:latin typeface="Calibri" panose="020F0502020204030204" pitchFamily="34" charset="0"/>
              </a:rPr>
            </a:br>
            <a:r>
              <a:rPr lang="sv-FI" altLang="sv-FI" sz="2000" b="1" dirty="0" smtClean="0">
                <a:latin typeface="Calibri" panose="020F0502020204030204" pitchFamily="34" charset="0"/>
              </a:rPr>
              <a:t>2</a:t>
            </a:r>
            <a:r>
              <a:rPr lang="sv-FI" altLang="sv-FI" sz="2000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sz="2000" b="1" dirty="0" smtClean="0">
                <a:latin typeface="Calibri" panose="020F0502020204030204" pitchFamily="34" charset="0"/>
              </a:rPr>
              <a:t>av den andra motståndaren, pass, pass. Vad bjuder du? </a:t>
            </a:r>
            <a:r>
              <a:rPr lang="sv-SE" altLang="sv-FI" sz="2000" b="1" dirty="0" smtClean="0">
                <a:latin typeface="Calibri" panose="020F0502020204030204" pitchFamily="34" charset="0"/>
              </a:rPr>
              <a:t/>
            </a:r>
            <a:br>
              <a:rPr lang="sv-SE" altLang="sv-FI" sz="2000" b="1" dirty="0" smtClean="0">
                <a:latin typeface="Calibri" panose="020F0502020204030204" pitchFamily="34" charset="0"/>
              </a:rPr>
            </a:br>
            <a:endParaRPr lang="sv-SE" altLang="sv-FI" sz="2000" b="1" dirty="0" smtClean="0">
              <a:latin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endParaRPr lang="en-GB" altLang="sv-FI" b="1" dirty="0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r>
              <a:rPr lang="en-GB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en-GB" altLang="sv-FI" b="1" dirty="0" smtClean="0">
                <a:latin typeface="Calibri" panose="020F0502020204030204" pitchFamily="34" charset="0"/>
              </a:rPr>
              <a:t>KJ1092</a:t>
            </a:r>
            <a:r>
              <a:rPr lang="en-GB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 </a:t>
            </a:r>
            <a:endParaRPr lang="sv-SE" altLang="sv-FI" b="1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en-GB" altLang="sv-FI" b="1" dirty="0" smtClean="0">
                <a:latin typeface="Calibri" panose="020F0502020204030204" pitchFamily="34" charset="0"/>
              </a:rPr>
              <a:t>A6</a:t>
            </a:r>
            <a:endParaRPr lang="sv-SE" altLang="sv-FI" b="1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dirty="0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en-GB" altLang="sv-FI" b="1" dirty="0" smtClean="0">
                <a:latin typeface="Calibri" panose="020F0502020204030204" pitchFamily="34" charset="0"/>
              </a:rPr>
              <a:t>2</a:t>
            </a:r>
            <a:endParaRPr lang="sv-SE" altLang="sv-FI" b="1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dirty="0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en-GB" altLang="sv-FI" b="1" dirty="0" smtClean="0">
                <a:latin typeface="Calibri" panose="020F0502020204030204" pitchFamily="34" charset="0"/>
              </a:rPr>
              <a:t>J10982</a:t>
            </a:r>
            <a:endParaRPr lang="sv-SE" altLang="sv-FI" b="1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dirty="0" smtClean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r>
              <a:rPr lang="sv-FI" altLang="sv-FI" b="1" dirty="0" smtClean="0">
                <a:latin typeface="Calibri" panose="020F0502020204030204" pitchFamily="34" charset="0"/>
              </a:rPr>
              <a:t>pass</a:t>
            </a:r>
            <a:endParaRPr lang="sv-SE" altLang="sv-FI" b="1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800" b="1" dirty="0" smtClean="0">
                <a:latin typeface="Calibri" panose="020F0502020204030204" pitchFamily="34" charset="0"/>
              </a:rPr>
              <a:t>Öppning till vänster med 1</a:t>
            </a:r>
            <a:r>
              <a:rPr lang="sv-FI" altLang="sv-FI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dirty="0" smtClean="0">
                <a:latin typeface="Calibri" panose="020F0502020204030204" pitchFamily="34" charset="0"/>
              </a:rPr>
              <a:t>. Pass, pass till dig. </a:t>
            </a:r>
            <a:r>
              <a:rPr lang="sv-FI" altLang="sv-FI" sz="2800" b="1" dirty="0" smtClean="0">
                <a:latin typeface="Calibri" panose="020F0502020204030204" pitchFamily="34" charset="0"/>
              </a:rPr>
              <a:t/>
            </a:r>
            <a:br>
              <a:rPr lang="sv-FI" altLang="sv-FI" sz="2800" b="1" dirty="0" smtClean="0">
                <a:latin typeface="Calibri" panose="020F0502020204030204" pitchFamily="34" charset="0"/>
              </a:rPr>
            </a:br>
            <a:r>
              <a:rPr lang="sv-FI" altLang="sv-FI" sz="2800" b="1" dirty="0" smtClean="0">
                <a:latin typeface="Calibri" panose="020F0502020204030204" pitchFamily="34" charset="0"/>
              </a:rPr>
              <a:t>Vad </a:t>
            </a:r>
            <a:r>
              <a:rPr lang="sv-FI" altLang="sv-FI" sz="2800" b="1" dirty="0" smtClean="0">
                <a:latin typeface="Calibri" panose="020F0502020204030204" pitchFamily="34" charset="0"/>
              </a:rPr>
              <a:t>bjuder du?</a:t>
            </a:r>
            <a:r>
              <a:rPr lang="sv-SE" altLang="sv-FI" sz="2800" b="1" dirty="0" smtClean="0">
                <a:latin typeface="Calibri" panose="020F0502020204030204" pitchFamily="34" charset="0"/>
              </a:rPr>
              <a:t/>
            </a:r>
            <a:br>
              <a:rPr lang="sv-SE" altLang="sv-FI" sz="2800" b="1" dirty="0" smtClean="0">
                <a:latin typeface="Calibri" panose="020F0502020204030204" pitchFamily="34" charset="0"/>
              </a:rPr>
            </a:br>
            <a:endParaRPr lang="sv-SE" altLang="sv-FI" sz="2800" b="1" dirty="0" smtClean="0">
              <a:latin typeface="Calibri" panose="020F050202020403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FI" altLang="sv-FI" b="1" dirty="0" smtClean="0">
              <a:solidFill>
                <a:srgbClr val="000080"/>
              </a:solidFill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dirty="0" smtClean="0">
                <a:latin typeface="Calibri" panose="020F0502020204030204" pitchFamily="34" charset="0"/>
              </a:rPr>
              <a:t>AJ2</a:t>
            </a: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		</a:t>
            </a:r>
          </a:p>
          <a:p>
            <a:pPr eaLnBrk="1" hangingPunct="1">
              <a:buFontTx/>
              <a:buNone/>
            </a:pPr>
            <a:r>
              <a:rPr lang="en-GB" altLang="sv-FI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en-GB" altLang="sv-FI" b="1" dirty="0" smtClean="0">
                <a:latin typeface="Calibri" panose="020F0502020204030204" pitchFamily="34" charset="0"/>
              </a:rPr>
              <a:t>KQ10</a:t>
            </a:r>
            <a:r>
              <a:rPr lang="en-GB" altLang="sv-FI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		</a:t>
            </a:r>
            <a:endParaRPr lang="sv-SE" altLang="sv-FI" b="1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dirty="0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en-GB" altLang="sv-FI" b="1" dirty="0" smtClean="0">
                <a:latin typeface="Calibri" panose="020F0502020204030204" pitchFamily="34" charset="0"/>
              </a:rPr>
              <a:t>QJ5</a:t>
            </a:r>
            <a:r>
              <a:rPr lang="en-GB" altLang="sv-FI" b="1" dirty="0" smtClean="0">
                <a:solidFill>
                  <a:srgbClr val="FF6600"/>
                </a:solidFill>
                <a:latin typeface="Calibri" panose="020F0502020204030204" pitchFamily="34" charset="0"/>
              </a:rPr>
              <a:t>		</a:t>
            </a:r>
          </a:p>
          <a:p>
            <a:pPr eaLnBrk="1" hangingPunct="1">
              <a:buFontTx/>
              <a:buNone/>
            </a:pPr>
            <a:r>
              <a:rPr lang="en-GB" altLang="sv-FI" b="1" dirty="0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en-GB" altLang="sv-FI" b="1" dirty="0" smtClean="0">
                <a:latin typeface="Calibri" panose="020F0502020204030204" pitchFamily="34" charset="0"/>
              </a:rPr>
              <a:t>J1092</a:t>
            </a:r>
            <a:r>
              <a:rPr lang="en-GB" altLang="sv-FI" dirty="0" smtClean="0">
                <a:solidFill>
                  <a:srgbClr val="008000"/>
                </a:solidFill>
                <a:latin typeface="Calibri" panose="020F0502020204030204" pitchFamily="34" charset="0"/>
              </a:rPr>
              <a:t>		</a:t>
            </a:r>
            <a:endParaRPr lang="sv-SE" altLang="sv-FI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dirty="0" smtClean="0">
              <a:latin typeface="Calibri" panose="020F0502020204030204" pitchFamily="34" charset="0"/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r>
              <a:rPr lang="sv-FI" altLang="sv-FI" b="1" dirty="0" smtClean="0">
                <a:latin typeface="Calibri" panose="020F0502020204030204" pitchFamily="34" charset="0"/>
              </a:rPr>
              <a:t>1NT</a:t>
            </a:r>
            <a:endParaRPr lang="sv-SE" altLang="sv-FI" b="1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800" b="1" dirty="0" smtClean="0">
                <a:latin typeface="Calibri" panose="020F0502020204030204" pitchFamily="34" charset="0"/>
              </a:rPr>
              <a:t>Öppning till vänster med 1</a:t>
            </a:r>
            <a:r>
              <a:rPr lang="sv-FI" altLang="sv-FI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dirty="0" smtClean="0">
                <a:latin typeface="Calibri" panose="020F0502020204030204" pitchFamily="34" charset="0"/>
              </a:rPr>
              <a:t>. Pass, pass till dig. </a:t>
            </a:r>
            <a:r>
              <a:rPr lang="sv-FI" altLang="sv-FI" sz="2800" b="1" dirty="0" smtClean="0">
                <a:latin typeface="Calibri" panose="020F0502020204030204" pitchFamily="34" charset="0"/>
              </a:rPr>
              <a:t/>
            </a:r>
            <a:br>
              <a:rPr lang="sv-FI" altLang="sv-FI" sz="2800" b="1" dirty="0" smtClean="0">
                <a:latin typeface="Calibri" panose="020F0502020204030204" pitchFamily="34" charset="0"/>
              </a:rPr>
            </a:br>
            <a:r>
              <a:rPr lang="sv-FI" altLang="sv-FI" sz="2800" b="1" dirty="0" smtClean="0">
                <a:latin typeface="Calibri" panose="020F0502020204030204" pitchFamily="34" charset="0"/>
              </a:rPr>
              <a:t>Vad </a:t>
            </a:r>
            <a:r>
              <a:rPr lang="sv-FI" altLang="sv-FI" sz="2800" b="1" dirty="0" smtClean="0">
                <a:latin typeface="Calibri" panose="020F0502020204030204" pitchFamily="34" charset="0"/>
              </a:rPr>
              <a:t>bjuder du?</a:t>
            </a:r>
            <a:r>
              <a:rPr lang="sv-SE" altLang="sv-FI" sz="2800" b="1" dirty="0" smtClean="0">
                <a:latin typeface="Calibri" panose="020F0502020204030204" pitchFamily="34" charset="0"/>
              </a:rPr>
              <a:t/>
            </a:r>
            <a:br>
              <a:rPr lang="sv-SE" altLang="sv-FI" sz="2800" b="1" dirty="0" smtClean="0">
                <a:latin typeface="Calibri" panose="020F0502020204030204" pitchFamily="34" charset="0"/>
              </a:rPr>
            </a:br>
            <a:endParaRPr lang="sv-SE" altLang="sv-FI" sz="2800" b="1" dirty="0" smtClean="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endParaRPr lang="sv-FI" altLang="sv-FI" dirty="0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dirty="0" smtClean="0">
                <a:latin typeface="Calibri" panose="020F0502020204030204" pitchFamily="34" charset="0"/>
              </a:rPr>
              <a:t>QJ82</a:t>
            </a: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		</a:t>
            </a:r>
            <a:endParaRPr lang="en-GB" altLang="sv-FI" b="1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en-GB" altLang="sv-FI" b="1" dirty="0" smtClean="0">
                <a:latin typeface="Calibri" panose="020F0502020204030204" pitchFamily="34" charset="0"/>
              </a:rPr>
              <a:t>A4	</a:t>
            </a:r>
            <a:r>
              <a:rPr lang="en-GB" altLang="sv-FI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	</a:t>
            </a:r>
            <a:r>
              <a:rPr lang="en-GB" altLang="sv-FI" b="1" dirty="0" smtClean="0">
                <a:solidFill>
                  <a:srgbClr val="FF6600"/>
                </a:solidFill>
                <a:latin typeface="Calibri" panose="020F0502020204030204" pitchFamily="34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en-GB" altLang="sv-FI" b="1" dirty="0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en-GB" altLang="sv-FI" b="1" dirty="0" smtClean="0">
                <a:latin typeface="Calibri" panose="020F0502020204030204" pitchFamily="34" charset="0"/>
              </a:rPr>
              <a:t>10862</a:t>
            </a:r>
            <a:r>
              <a:rPr lang="en-GB" altLang="sv-FI" b="1" dirty="0" smtClean="0">
                <a:solidFill>
                  <a:srgbClr val="FF6600"/>
                </a:solidFill>
                <a:latin typeface="Calibri" panose="020F0502020204030204" pitchFamily="34" charset="0"/>
              </a:rPr>
              <a:t>		</a:t>
            </a:r>
            <a:endParaRPr lang="sv-SE" altLang="sv-FI" b="1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dirty="0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en-GB" altLang="sv-FI" b="1" dirty="0" smtClean="0">
                <a:latin typeface="Calibri" panose="020F0502020204030204" pitchFamily="34" charset="0"/>
              </a:rPr>
              <a:t>K42</a:t>
            </a:r>
            <a:r>
              <a:rPr lang="en-GB" altLang="sv-FI" dirty="0" smtClean="0">
                <a:solidFill>
                  <a:srgbClr val="008000"/>
                </a:solidFill>
                <a:latin typeface="Calibri" panose="020F0502020204030204" pitchFamily="34" charset="0"/>
              </a:rPr>
              <a:t>	</a:t>
            </a:r>
            <a:r>
              <a:rPr lang="en-GB" altLang="sv-FI" dirty="0" smtClean="0">
                <a:solidFill>
                  <a:srgbClr val="008000"/>
                </a:solidFill>
              </a:rPr>
              <a:t>	</a:t>
            </a:r>
            <a:endParaRPr lang="sv-SE" altLang="sv-FI" dirty="0" smtClean="0"/>
          </a:p>
          <a:p>
            <a:pPr eaLnBrk="1" hangingPunct="1">
              <a:buFontTx/>
              <a:buNone/>
            </a:pPr>
            <a:endParaRPr lang="sv-SE" altLang="sv-FI" dirty="0" smtClean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r>
              <a:rPr lang="sv-FI" altLang="sv-FI" b="1" dirty="0" err="1" smtClean="0">
                <a:latin typeface="Calibri" panose="020F0502020204030204" pitchFamily="34" charset="0"/>
              </a:rPr>
              <a:t>Dbl</a:t>
            </a:r>
            <a:endParaRPr lang="sv-SE" altLang="sv-FI" b="1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800" b="1" dirty="0" smtClean="0">
                <a:latin typeface="Calibri" panose="020F0502020204030204" pitchFamily="34" charset="0"/>
              </a:rPr>
              <a:t>Öppning till vänster med 1</a:t>
            </a:r>
            <a:r>
              <a:rPr lang="sv-FI" altLang="sv-FI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dirty="0" smtClean="0">
                <a:latin typeface="Calibri" panose="020F0502020204030204" pitchFamily="34" charset="0"/>
              </a:rPr>
              <a:t>. Pass, pass till dig. </a:t>
            </a:r>
            <a:r>
              <a:rPr lang="sv-FI" altLang="sv-FI" sz="2800" b="1" dirty="0" smtClean="0">
                <a:latin typeface="Calibri" panose="020F0502020204030204" pitchFamily="34" charset="0"/>
              </a:rPr>
              <a:t/>
            </a:r>
            <a:br>
              <a:rPr lang="sv-FI" altLang="sv-FI" sz="2800" b="1" dirty="0" smtClean="0">
                <a:latin typeface="Calibri" panose="020F0502020204030204" pitchFamily="34" charset="0"/>
              </a:rPr>
            </a:br>
            <a:r>
              <a:rPr lang="sv-FI" altLang="sv-FI" sz="2800" b="1" dirty="0" smtClean="0">
                <a:latin typeface="Calibri" panose="020F0502020204030204" pitchFamily="34" charset="0"/>
              </a:rPr>
              <a:t>Vad </a:t>
            </a:r>
            <a:r>
              <a:rPr lang="sv-FI" altLang="sv-FI" sz="2800" b="1" dirty="0" smtClean="0">
                <a:latin typeface="Calibri" panose="020F0502020204030204" pitchFamily="34" charset="0"/>
              </a:rPr>
              <a:t>bjuder du?</a:t>
            </a:r>
            <a:r>
              <a:rPr lang="sv-SE" altLang="sv-FI" sz="2800" b="1" dirty="0" smtClean="0">
                <a:latin typeface="Calibri" panose="020F0502020204030204" pitchFamily="34" charset="0"/>
              </a:rPr>
              <a:t/>
            </a:r>
            <a:br>
              <a:rPr lang="sv-SE" altLang="sv-FI" sz="2800" b="1" dirty="0" smtClean="0">
                <a:latin typeface="Calibri" panose="020F0502020204030204" pitchFamily="34" charset="0"/>
              </a:rPr>
            </a:br>
            <a:endParaRPr lang="sv-SE" altLang="sv-FI" sz="2800" b="1" dirty="0" smtClean="0">
              <a:latin typeface="Calibri" panose="020F050202020403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dirty="0" smtClean="0">
                <a:latin typeface="Calibri" panose="020F0502020204030204" pitchFamily="34" charset="0"/>
              </a:rPr>
              <a:t>AJ3</a:t>
            </a: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		</a:t>
            </a:r>
            <a:endParaRPr lang="en-GB" altLang="sv-FI" b="1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en-GB" altLang="sv-FI" b="1" dirty="0" smtClean="0">
                <a:latin typeface="Calibri" panose="020F0502020204030204" pitchFamily="34" charset="0"/>
              </a:rPr>
              <a:t>KJ10</a:t>
            </a:r>
            <a:r>
              <a:rPr lang="en-GB" altLang="sv-FI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		</a:t>
            </a:r>
            <a:endParaRPr lang="en-GB" altLang="sv-FI" b="1" dirty="0" smtClean="0">
              <a:solidFill>
                <a:srgbClr val="FF6600"/>
              </a:solidFill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dirty="0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en-GB" altLang="sv-FI" b="1" dirty="0" smtClean="0">
                <a:latin typeface="Calibri" panose="020F0502020204030204" pitchFamily="34" charset="0"/>
              </a:rPr>
              <a:t>AJ103</a:t>
            </a:r>
            <a:r>
              <a:rPr lang="en-GB" altLang="sv-FI" b="1" dirty="0" smtClean="0">
                <a:solidFill>
                  <a:srgbClr val="FF6600"/>
                </a:solidFill>
                <a:latin typeface="Calibri" panose="020F0502020204030204" pitchFamily="34" charset="0"/>
              </a:rPr>
              <a:t>		</a:t>
            </a:r>
            <a:endParaRPr lang="sv-SE" altLang="sv-FI" b="1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dirty="0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en-GB" altLang="sv-FI" b="1" dirty="0" smtClean="0">
                <a:latin typeface="Calibri" panose="020F0502020204030204" pitchFamily="34" charset="0"/>
              </a:rPr>
              <a:t>K107</a:t>
            </a:r>
            <a:r>
              <a:rPr lang="en-GB" altLang="sv-FI" dirty="0" smtClean="0">
                <a:solidFill>
                  <a:srgbClr val="008000"/>
                </a:solidFill>
              </a:rPr>
              <a:t>		</a:t>
            </a:r>
            <a:endParaRPr lang="sv-SE" altLang="sv-FI" dirty="0" smtClean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r>
              <a:rPr lang="sv-FI" altLang="sv-FI" b="1" dirty="0" err="1" smtClean="0">
                <a:latin typeface="Calibri" panose="020F0502020204030204" pitchFamily="34" charset="0"/>
              </a:rPr>
              <a:t>Dbl</a:t>
            </a:r>
            <a:endParaRPr lang="sv-SE" altLang="sv-FI" b="1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800" b="1" dirty="0" smtClean="0">
                <a:latin typeface="Calibri" panose="020F0502020204030204" pitchFamily="34" charset="0"/>
              </a:rPr>
              <a:t>Öppning till vänster med 1</a:t>
            </a:r>
            <a:r>
              <a:rPr lang="sv-FI" altLang="sv-FI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dirty="0" smtClean="0">
                <a:latin typeface="Calibri" panose="020F0502020204030204" pitchFamily="34" charset="0"/>
              </a:rPr>
              <a:t>. Pass, pass till dig. Vad bjuder du?</a:t>
            </a:r>
            <a:r>
              <a:rPr lang="sv-SE" altLang="sv-FI" sz="2800" b="1" dirty="0" smtClean="0">
                <a:latin typeface="Calibri" panose="020F0502020204030204" pitchFamily="34" charset="0"/>
              </a:rPr>
              <a:t/>
            </a:r>
            <a:br>
              <a:rPr lang="sv-SE" altLang="sv-FI" sz="2800" b="1" dirty="0" smtClean="0">
                <a:latin typeface="Calibri" panose="020F0502020204030204" pitchFamily="34" charset="0"/>
              </a:rPr>
            </a:br>
            <a:endParaRPr lang="sv-SE" altLang="sv-FI" sz="2800" b="1" dirty="0" smtClean="0">
              <a:latin typeface="Calibri" panose="020F050202020403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dirty="0" smtClean="0">
                <a:latin typeface="Calibri" panose="020F0502020204030204" pitchFamily="34" charset="0"/>
              </a:rPr>
              <a:t>AJ1086</a:t>
            </a: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 </a:t>
            </a:r>
            <a:endParaRPr lang="sv-SE" altLang="sv-FI" b="1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en-GB" altLang="sv-FI" b="1" dirty="0" smtClean="0">
                <a:latin typeface="Calibri" panose="020F0502020204030204" pitchFamily="34" charset="0"/>
              </a:rPr>
              <a:t>863</a:t>
            </a:r>
            <a:endParaRPr lang="sv-SE" altLang="sv-FI" b="1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dirty="0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en-GB" altLang="sv-FI" b="1" dirty="0" smtClean="0">
                <a:latin typeface="Calibri" panose="020F0502020204030204" pitchFamily="34" charset="0"/>
              </a:rPr>
              <a:t>Q5</a:t>
            </a:r>
            <a:endParaRPr lang="sv-SE" altLang="sv-FI" b="1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dirty="0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en-GB" altLang="sv-FI" b="1" dirty="0" smtClean="0">
                <a:latin typeface="Calibri" panose="020F0502020204030204" pitchFamily="34" charset="0"/>
              </a:rPr>
              <a:t>Q52</a:t>
            </a:r>
            <a:endParaRPr lang="sv-SE" altLang="sv-FI" b="1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dirty="0" smtClean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endParaRPr lang="sv-FI" altLang="sv-FI" dirty="0" smtClean="0"/>
          </a:p>
          <a:p>
            <a:pPr eaLnBrk="1" hangingPunct="1">
              <a:buFontTx/>
              <a:buNone/>
            </a:pPr>
            <a:r>
              <a:rPr lang="sv-FI" altLang="sv-FI" b="1" dirty="0" smtClean="0">
                <a:latin typeface="Calibri" panose="020F0502020204030204" pitchFamily="34" charset="0"/>
              </a:rPr>
              <a:t>1</a:t>
            </a: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♠</a:t>
            </a:r>
            <a:endParaRPr lang="sv-SE" altLang="sv-FI" b="1" dirty="0" smtClean="0">
              <a:solidFill>
                <a:srgbClr val="00008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p" autoUpdateAnimBg="0"/>
    </p:bldLst>
  </p:timing>
</p:sld>
</file>

<file path=ppt/theme/theme1.xml><?xml version="1.0" encoding="utf-8"?>
<a:theme xmlns:a="http://schemas.openxmlformats.org/drawingml/2006/main" name="Standardformgivning">
  <a:themeElements>
    <a:clrScheme name="Standardformgivnin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formgivning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220</Words>
  <Application>Microsoft Office PowerPoint</Application>
  <PresentationFormat>Bildspel på skärmen (4:3)</PresentationFormat>
  <Paragraphs>124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7" baseType="lpstr">
      <vt:lpstr>Times New Roman</vt:lpstr>
      <vt:lpstr>Arial</vt:lpstr>
      <vt:lpstr>Calibri</vt:lpstr>
      <vt:lpstr>Standardformgivning</vt:lpstr>
      <vt:lpstr>Hemuppgifter 7</vt:lpstr>
      <vt:lpstr>  Budgivningen går: pass av dig, pass, pass, 1♠ till höger pass av dig. 2♠ av den andra motståndaren, pass, pass. Vad bjuder du?  </vt:lpstr>
      <vt:lpstr>Budgivningen går: pass av dig, pass, pass, 1♠ till höger pass av dig. 2♠ av den andra motståndaren, pass, pass. Vad bjuder du?  </vt:lpstr>
      <vt:lpstr>Budgivningen går: pass av dig, pass, pass, 1♠ till höger pass av dig. 2♠ av den andra motståndaren, pass, pass. Vad bjuder du?  </vt:lpstr>
      <vt:lpstr>Budgivningen går: pass av dig, pass, pass, 1♠ till höger pass av dig. 2♠ av den andra motståndaren, pass, pass. Vad bjuder du?  </vt:lpstr>
      <vt:lpstr>Öppning till vänster med 1♥. Pass, pass till dig.  Vad bjuder du? </vt:lpstr>
      <vt:lpstr>Öppning till vänster med 1♥. Pass, pass till dig.  Vad bjuder du? </vt:lpstr>
      <vt:lpstr>Öppning till vänster med 1♥. Pass, pass till dig.  Vad bjuder du? </vt:lpstr>
      <vt:lpstr>Öppning till vänster med 1♥. Pass, pass till dig. Vad bjuder du? </vt:lpstr>
      <vt:lpstr>1♥ - Dbl – pass - Vad bjuder du? </vt:lpstr>
      <vt:lpstr>1♥ - Dbl – pass - Vad bjuder du? </vt:lpstr>
      <vt:lpstr>1♥ - Dbl – pass - Vad bjuder du? </vt:lpstr>
      <vt:lpstr>1♥ - Dbl – pass - Vad bjuder du?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Hemuppgifter 6</dc:title>
  <dc:creator>Teta</dc:creator>
  <cp:lastModifiedBy>Agneta Berglund</cp:lastModifiedBy>
  <cp:revision>17</cp:revision>
  <dcterms:created xsi:type="dcterms:W3CDTF">2011-02-16T18:10:41Z</dcterms:created>
  <dcterms:modified xsi:type="dcterms:W3CDTF">2015-10-18T15:25:47Z</dcterms:modified>
</cp:coreProperties>
</file>